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0" r:id="rId2"/>
    <p:sldId id="281" r:id="rId3"/>
    <p:sldId id="283" r:id="rId4"/>
    <p:sldId id="285" r:id="rId5"/>
    <p:sldId id="284" r:id="rId6"/>
    <p:sldId id="279" r:id="rId7"/>
    <p:sldId id="258" r:id="rId8"/>
    <p:sldId id="266" r:id="rId9"/>
    <p:sldId id="270" r:id="rId10"/>
    <p:sldId id="271" r:id="rId11"/>
    <p:sldId id="286" r:id="rId12"/>
    <p:sldId id="276" r:id="rId13"/>
    <p:sldId id="274"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6" autoAdjust="0"/>
    <p:restoredTop sz="94660"/>
  </p:normalViewPr>
  <p:slideViewPr>
    <p:cSldViewPr>
      <p:cViewPr varScale="1">
        <p:scale>
          <a:sx n="65" d="100"/>
          <a:sy n="65" d="100"/>
        </p:scale>
        <p:origin x="160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1"/>
                </a:solidFill>
                <a:latin typeface="Tahoma" pitchFamily="34" charset="0"/>
                <a:ea typeface="Tahoma" pitchFamily="34" charset="0"/>
                <a:cs typeface="Tahoma" pitchFamily="34" charset="0"/>
              </a:defRPr>
            </a:pPr>
            <a:r>
              <a:rPr lang="en-US" dirty="0">
                <a:solidFill>
                  <a:schemeClr val="tx1"/>
                </a:solidFill>
              </a:rPr>
              <a:t>2019 GDP</a:t>
            </a:r>
          </a:p>
        </c:rich>
      </c:tx>
      <c:overlay val="0"/>
      <c:spPr>
        <a:effectLst>
          <a:outerShdw blurRad="50800" dist="38100" dir="8100000" algn="tr" rotWithShape="0">
            <a:prstClr val="black">
              <a:alpha val="40000"/>
            </a:prstClr>
          </a:outerShdw>
        </a:effectLst>
      </c:spPr>
    </c:title>
    <c:autoTitleDeleted val="0"/>
    <c:plotArea>
      <c:layout>
        <c:manualLayout>
          <c:layoutTarget val="inner"/>
          <c:xMode val="edge"/>
          <c:yMode val="edge"/>
          <c:x val="0.28236070753572207"/>
          <c:y val="0.13148767698414499"/>
          <c:w val="0.68162741596272369"/>
          <c:h val="0.75462962858920801"/>
        </c:manualLayout>
      </c:layout>
      <c:barChart>
        <c:barDir val="bar"/>
        <c:grouping val="clustered"/>
        <c:varyColors val="0"/>
        <c:ser>
          <c:idx val="0"/>
          <c:order val="0"/>
          <c:tx>
            <c:strRef>
              <c:f>Sheet1!$B$1</c:f>
              <c:strCache>
                <c:ptCount val="1"/>
                <c:pt idx="0">
                  <c:v>2019 GDP</c:v>
                </c:pt>
              </c:strCache>
            </c:strRef>
          </c:tx>
          <c:spPr>
            <a:solidFill>
              <a:srgbClr val="002060"/>
            </a:solidFill>
            <a:ln>
              <a:solidFill>
                <a:srgbClr val="002060"/>
              </a:solidFill>
            </a:ln>
          </c:spPr>
          <c:invertIfNegative val="0"/>
          <c:cat>
            <c:strRef>
              <c:f>Sheet1!$A$2:$A$11</c:f>
              <c:strCache>
                <c:ptCount val="10"/>
                <c:pt idx="0">
                  <c:v>Russia</c:v>
                </c:pt>
                <c:pt idx="1">
                  <c:v>Brazil</c:v>
                </c:pt>
                <c:pt idx="2">
                  <c:v>Italy</c:v>
                </c:pt>
                <c:pt idx="3">
                  <c:v>India</c:v>
                </c:pt>
                <c:pt idx="4">
                  <c:v>France</c:v>
                </c:pt>
                <c:pt idx="5">
                  <c:v>UK</c:v>
                </c:pt>
                <c:pt idx="6">
                  <c:v>Germany</c:v>
                </c:pt>
                <c:pt idx="7">
                  <c:v>Japan</c:v>
                </c:pt>
                <c:pt idx="8">
                  <c:v>China</c:v>
                </c:pt>
                <c:pt idx="9">
                  <c:v>US</c:v>
                </c:pt>
              </c:strCache>
            </c:strRef>
          </c:cat>
          <c:val>
            <c:numRef>
              <c:f>Sheet1!$B$2:$B$11</c:f>
              <c:numCache>
                <c:formatCode>General</c:formatCode>
                <c:ptCount val="10"/>
                <c:pt idx="0">
                  <c:v>17.54</c:v>
                </c:pt>
                <c:pt idx="1">
                  <c:v>22.57</c:v>
                </c:pt>
                <c:pt idx="2">
                  <c:v>22.61</c:v>
                </c:pt>
                <c:pt idx="3">
                  <c:v>31.55</c:v>
                </c:pt>
                <c:pt idx="4">
                  <c:v>30.6</c:v>
                </c:pt>
                <c:pt idx="5">
                  <c:v>30.23</c:v>
                </c:pt>
                <c:pt idx="6">
                  <c:v>44.17</c:v>
                </c:pt>
                <c:pt idx="7">
                  <c:v>53.62</c:v>
                </c:pt>
                <c:pt idx="8">
                  <c:v>155.44</c:v>
                </c:pt>
                <c:pt idx="9">
                  <c:v>214.1</c:v>
                </c:pt>
              </c:numCache>
            </c:numRef>
          </c:val>
          <c:extLst>
            <c:ext xmlns:c16="http://schemas.microsoft.com/office/drawing/2014/chart" uri="{C3380CC4-5D6E-409C-BE32-E72D297353CC}">
              <c16:uniqueId val="{00000000-F7A8-43D1-AA1C-8EF1A40442EA}"/>
            </c:ext>
          </c:extLst>
        </c:ser>
        <c:dLbls>
          <c:showLegendKey val="0"/>
          <c:showVal val="0"/>
          <c:showCatName val="0"/>
          <c:showSerName val="0"/>
          <c:showPercent val="0"/>
          <c:showBubbleSize val="0"/>
        </c:dLbls>
        <c:gapWidth val="150"/>
        <c:axId val="168559360"/>
        <c:axId val="168560896"/>
      </c:barChart>
      <c:catAx>
        <c:axId val="168559360"/>
        <c:scaling>
          <c:orientation val="minMax"/>
        </c:scaling>
        <c:delete val="0"/>
        <c:axPos val="l"/>
        <c:numFmt formatCode="General" sourceLinked="0"/>
        <c:majorTickMark val="out"/>
        <c:minorTickMark val="none"/>
        <c:tickLblPos val="nextTo"/>
        <c:txPr>
          <a:bodyPr/>
          <a:lstStyle/>
          <a:p>
            <a:pPr>
              <a:defRPr>
                <a:latin typeface="Tahoma" pitchFamily="34" charset="0"/>
                <a:ea typeface="Tahoma" pitchFamily="34" charset="0"/>
                <a:cs typeface="Tahoma" pitchFamily="34" charset="0"/>
              </a:defRPr>
            </a:pPr>
            <a:endParaRPr lang="en-US"/>
          </a:p>
        </c:txPr>
        <c:crossAx val="168560896"/>
        <c:crosses val="autoZero"/>
        <c:auto val="1"/>
        <c:lblAlgn val="ctr"/>
        <c:lblOffset val="100"/>
        <c:noMultiLvlLbl val="0"/>
      </c:catAx>
      <c:valAx>
        <c:axId val="168560896"/>
        <c:scaling>
          <c:logBase val="10"/>
          <c:orientation val="minMax"/>
          <c:max val="300"/>
          <c:min val="1"/>
        </c:scaling>
        <c:delete val="0"/>
        <c:axPos val="b"/>
        <c:majorGridlines/>
        <c:numFmt formatCode="General" sourceLinked="1"/>
        <c:majorTickMark val="out"/>
        <c:minorTickMark val="none"/>
        <c:tickLblPos val="nextTo"/>
        <c:crossAx val="168559360"/>
        <c:crosses val="autoZero"/>
        <c:crossBetween val="between"/>
        <c:majorUnit val="20"/>
        <c:minorUnit val="10"/>
      </c:valAx>
      <c:spPr>
        <a:effectLst>
          <a:outerShdw blurRad="50800" dist="38100" dir="18900000" algn="bl" rotWithShape="0">
            <a:prstClr val="black">
              <a:alpha val="40000"/>
            </a:prstClr>
          </a:outerShdw>
        </a:effectLst>
      </c:spPr>
    </c:plotArea>
    <c:plotVisOnly val="1"/>
    <c:dispBlanksAs val="gap"/>
    <c:showDLblsOverMax val="0"/>
  </c:chart>
  <c:spPr>
    <a:effectLst>
      <a:outerShdw blurRad="50800" dist="38100" dir="10800000" algn="r" rotWithShape="0">
        <a:prstClr val="black">
          <a:alpha val="40000"/>
        </a:prstClr>
      </a:outerShdw>
    </a:effectLst>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effectLst>
          <a:outerShdw blurRad="50800" dist="38100" dir="8100000" algn="tr" rotWithShape="0">
            <a:prstClr val="black">
              <a:alpha val="40000"/>
            </a:prstClr>
          </a:outerShdw>
        </a:effectLst>
      </c:spPr>
      <c:txPr>
        <a:bodyPr/>
        <a:lstStyle/>
        <a:p>
          <a:pPr>
            <a:defRPr>
              <a:latin typeface="Tahoma" pitchFamily="34" charset="0"/>
              <a:ea typeface="Tahoma" pitchFamily="34" charset="0"/>
              <a:cs typeface="Tahoma" pitchFamily="34" charset="0"/>
            </a:defRPr>
          </a:pPr>
          <a:endParaRPr lang="en-US"/>
        </a:p>
      </c:txPr>
    </c:title>
    <c:autoTitleDeleted val="0"/>
    <c:plotArea>
      <c:layout/>
      <c:barChart>
        <c:barDir val="bar"/>
        <c:grouping val="clustered"/>
        <c:varyColors val="0"/>
        <c:ser>
          <c:idx val="0"/>
          <c:order val="0"/>
          <c:tx>
            <c:strRef>
              <c:f>Sheet1!$B$1</c:f>
              <c:strCache>
                <c:ptCount val="1"/>
                <c:pt idx="0">
                  <c:v>Per Capita</c:v>
                </c:pt>
              </c:strCache>
            </c:strRef>
          </c:tx>
          <c:spPr>
            <a:solidFill>
              <a:srgbClr val="00B050"/>
            </a:solidFill>
          </c:spPr>
          <c:invertIfNegative val="0"/>
          <c:cat>
            <c:strRef>
              <c:f>Sheet1!$A$2:$A$11</c:f>
              <c:strCache>
                <c:ptCount val="10"/>
                <c:pt idx="0">
                  <c:v>India</c:v>
                </c:pt>
                <c:pt idx="1">
                  <c:v>China</c:v>
                </c:pt>
                <c:pt idx="2">
                  <c:v>Brazil</c:v>
                </c:pt>
                <c:pt idx="3">
                  <c:v>Russia</c:v>
                </c:pt>
                <c:pt idx="4">
                  <c:v>Italy</c:v>
                </c:pt>
                <c:pt idx="5">
                  <c:v>France</c:v>
                </c:pt>
                <c:pt idx="6">
                  <c:v>Japan</c:v>
                </c:pt>
                <c:pt idx="7">
                  <c:v>UK</c:v>
                </c:pt>
                <c:pt idx="8">
                  <c:v>Germany</c:v>
                </c:pt>
                <c:pt idx="9">
                  <c:v>US</c:v>
                </c:pt>
              </c:strCache>
            </c:strRef>
          </c:cat>
          <c:val>
            <c:numRef>
              <c:f>Sheet1!$B$2:$B$11</c:f>
              <c:numCache>
                <c:formatCode>General</c:formatCode>
                <c:ptCount val="10"/>
                <c:pt idx="0">
                  <c:v>2.2999999999999998</c:v>
                </c:pt>
                <c:pt idx="1">
                  <c:v>10.8</c:v>
                </c:pt>
                <c:pt idx="2">
                  <c:v>10.6</c:v>
                </c:pt>
                <c:pt idx="3">
                  <c:v>12</c:v>
                </c:pt>
                <c:pt idx="4">
                  <c:v>37.299999999999997</c:v>
                </c:pt>
                <c:pt idx="5">
                  <c:v>46.9</c:v>
                </c:pt>
                <c:pt idx="6">
                  <c:v>42.2</c:v>
                </c:pt>
                <c:pt idx="7">
                  <c:v>44.7</c:v>
                </c:pt>
                <c:pt idx="8">
                  <c:v>52.8</c:v>
                </c:pt>
                <c:pt idx="9">
                  <c:v>65</c:v>
                </c:pt>
              </c:numCache>
            </c:numRef>
          </c:val>
          <c:extLst>
            <c:ext xmlns:c16="http://schemas.microsoft.com/office/drawing/2014/chart" uri="{C3380CC4-5D6E-409C-BE32-E72D297353CC}">
              <c16:uniqueId val="{00000000-662F-408D-8D76-377567CAE7A4}"/>
            </c:ext>
          </c:extLst>
        </c:ser>
        <c:dLbls>
          <c:showLegendKey val="0"/>
          <c:showVal val="0"/>
          <c:showCatName val="0"/>
          <c:showSerName val="0"/>
          <c:showPercent val="0"/>
          <c:showBubbleSize val="0"/>
        </c:dLbls>
        <c:gapWidth val="150"/>
        <c:axId val="168579840"/>
        <c:axId val="168581376"/>
      </c:barChart>
      <c:catAx>
        <c:axId val="168579840"/>
        <c:scaling>
          <c:orientation val="minMax"/>
        </c:scaling>
        <c:delete val="0"/>
        <c:axPos val="l"/>
        <c:numFmt formatCode="General" sourceLinked="1"/>
        <c:majorTickMark val="out"/>
        <c:minorTickMark val="none"/>
        <c:tickLblPos val="nextTo"/>
        <c:crossAx val="168581376"/>
        <c:crosses val="autoZero"/>
        <c:auto val="1"/>
        <c:lblAlgn val="ctr"/>
        <c:lblOffset val="100"/>
        <c:noMultiLvlLbl val="0"/>
      </c:catAx>
      <c:valAx>
        <c:axId val="168581376"/>
        <c:scaling>
          <c:logBase val="10"/>
          <c:orientation val="minMax"/>
          <c:min val="1"/>
        </c:scaling>
        <c:delete val="0"/>
        <c:axPos val="b"/>
        <c:majorGridlines>
          <c:spPr>
            <a:ln>
              <a:noFill/>
            </a:ln>
          </c:spPr>
        </c:majorGridlines>
        <c:numFmt formatCode="General" sourceLinked="1"/>
        <c:majorTickMark val="out"/>
        <c:minorTickMark val="none"/>
        <c:tickLblPos val="nextTo"/>
        <c:txPr>
          <a:bodyPr/>
          <a:lstStyle/>
          <a:p>
            <a:pPr>
              <a:defRPr>
                <a:latin typeface="+mj-lt"/>
              </a:defRPr>
            </a:pPr>
            <a:endParaRPr lang="en-US"/>
          </a:p>
        </c:txPr>
        <c:crossAx val="168579840"/>
        <c:crosses val="autoZero"/>
        <c:crossBetween val="between"/>
        <c:majorUnit val="50"/>
        <c:minorUnit val="4"/>
      </c:valAx>
      <c:spPr>
        <a:effectLst>
          <a:outerShdw blurRad="50800" dist="38100" dir="18900000" algn="bl" rotWithShape="0">
            <a:prstClr val="black">
              <a:alpha val="40000"/>
            </a:prstClr>
          </a:outerShdw>
        </a:effectLst>
      </c:spPr>
    </c:plotArea>
    <c:plotVisOnly val="1"/>
    <c:dispBlanksAs val="gap"/>
    <c:showDLblsOverMax val="0"/>
  </c:chart>
  <c:spPr>
    <a:effectLst>
      <a:outerShdw blurRad="50800" dist="38100" algn="l" rotWithShape="0">
        <a:prstClr val="black">
          <a:alpha val="40000"/>
        </a:prstClr>
      </a:outerShdw>
    </a:effectLst>
  </c:spPr>
  <c:txPr>
    <a:bodyPr/>
    <a:lstStyle/>
    <a:p>
      <a:pPr>
        <a:defRPr sz="1800">
          <a:latin typeface="Tahoma" pitchFamily="34" charset="0"/>
          <a:ea typeface="Tahoma" pitchFamily="34" charset="0"/>
          <a:cs typeface="Tahoma" pitchFamily="34"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35" tIns="46567" rIns="93135" bIns="46567"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35" tIns="46567" rIns="93135" bIns="46567" rtlCol="0"/>
          <a:lstStyle>
            <a:lvl1pPr algn="r">
              <a:defRPr sz="1200"/>
            </a:lvl1pPr>
          </a:lstStyle>
          <a:p>
            <a:fld id="{51947CDE-354D-4C64-A488-7B95A13F8745}" type="datetimeFigureOut">
              <a:rPr lang="en-US" smtClean="0"/>
              <a:t>6/19/2020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35" tIns="46567" rIns="93135" bIns="4656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35" tIns="46567" rIns="93135" bIns="465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35" tIns="46567" rIns="93135" bIns="4656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35" tIns="46567" rIns="93135" bIns="46567" rtlCol="0" anchor="b"/>
          <a:lstStyle>
            <a:lvl1pPr algn="r">
              <a:defRPr sz="1200"/>
            </a:lvl1pPr>
          </a:lstStyle>
          <a:p>
            <a:fld id="{1F02F157-74CA-492B-A010-2397EC0F7E68}" type="slidenum">
              <a:rPr lang="en-US" smtClean="0"/>
              <a:t>‹#›</a:t>
            </a:fld>
            <a:endParaRPr lang="en-US"/>
          </a:p>
        </p:txBody>
      </p:sp>
    </p:spTree>
    <p:extLst>
      <p:ext uri="{BB962C8B-B14F-4D97-AF65-F5344CB8AC3E}">
        <p14:creationId xmlns:p14="http://schemas.microsoft.com/office/powerpoint/2010/main" val="619565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02F157-74CA-492B-A010-2397EC0F7E68}" type="slidenum">
              <a:rPr lang="en-US" smtClean="0"/>
              <a:t>1</a:t>
            </a:fld>
            <a:endParaRPr lang="en-US"/>
          </a:p>
        </p:txBody>
      </p:sp>
    </p:spTree>
    <p:extLst>
      <p:ext uri="{BB962C8B-B14F-4D97-AF65-F5344CB8AC3E}">
        <p14:creationId xmlns:p14="http://schemas.microsoft.com/office/powerpoint/2010/main" val="1339142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02F157-74CA-492B-A010-2397EC0F7E68}" type="slidenum">
              <a:rPr lang="en-US" smtClean="0"/>
              <a:t>10</a:t>
            </a:fld>
            <a:endParaRPr lang="en-US"/>
          </a:p>
        </p:txBody>
      </p:sp>
    </p:spTree>
    <p:extLst>
      <p:ext uri="{BB962C8B-B14F-4D97-AF65-F5344CB8AC3E}">
        <p14:creationId xmlns:p14="http://schemas.microsoft.com/office/powerpoint/2010/main" val="2066635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02F157-74CA-492B-A010-2397EC0F7E68}" type="slidenum">
              <a:rPr lang="en-US" smtClean="0"/>
              <a:t>11</a:t>
            </a:fld>
            <a:endParaRPr lang="en-US"/>
          </a:p>
        </p:txBody>
      </p:sp>
    </p:spTree>
    <p:extLst>
      <p:ext uri="{BB962C8B-B14F-4D97-AF65-F5344CB8AC3E}">
        <p14:creationId xmlns:p14="http://schemas.microsoft.com/office/powerpoint/2010/main" val="377089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182688" y="696913"/>
            <a:ext cx="4645025" cy="3484562"/>
          </a:xfrm>
          <a:ln/>
        </p:spPr>
      </p:sp>
      <p:sp>
        <p:nvSpPr>
          <p:cNvPr id="43011" name="Notes Placeholder 2"/>
          <p:cNvSpPr>
            <a:spLocks noGrp="1"/>
          </p:cNvSpPr>
          <p:nvPr>
            <p:ph type="body" idx="1"/>
          </p:nvPr>
        </p:nvSpPr>
        <p:spPr>
          <a:xfrm>
            <a:off x="700727" y="4416428"/>
            <a:ext cx="5608956"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50" tIns="46723" rIns="93450" bIns="46723"/>
          <a:lstStyle/>
          <a:p>
            <a:endParaRPr lang="en-US"/>
          </a:p>
        </p:txBody>
      </p:sp>
      <p:sp>
        <p:nvSpPr>
          <p:cNvPr id="43012" name="Slide Number Placeholder 3"/>
          <p:cNvSpPr txBox="1">
            <a:spLocks noGrp="1"/>
          </p:cNvSpPr>
          <p:nvPr/>
        </p:nvSpPr>
        <p:spPr bwMode="auto">
          <a:xfrm>
            <a:off x="3972353" y="8829675"/>
            <a:ext cx="3036463"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50" tIns="46723" rIns="93450" bIns="46723" anchor="b"/>
          <a:lstStyle>
            <a:lvl1pPr defTabSz="927100" eaLnBrk="0" hangingPunct="0">
              <a:defRPr>
                <a:solidFill>
                  <a:schemeClr val="tx1"/>
                </a:solidFill>
                <a:latin typeface="Arial" charset="0"/>
              </a:defRPr>
            </a:lvl1pPr>
            <a:lvl2pPr marL="742950" indent="-285750" defTabSz="927100" eaLnBrk="0" hangingPunct="0">
              <a:defRPr>
                <a:solidFill>
                  <a:schemeClr val="tx1"/>
                </a:solidFill>
                <a:latin typeface="Arial" charset="0"/>
              </a:defRPr>
            </a:lvl2pPr>
            <a:lvl3pPr marL="1143000" indent="-228600" defTabSz="927100" eaLnBrk="0" hangingPunct="0">
              <a:defRPr>
                <a:solidFill>
                  <a:schemeClr val="tx1"/>
                </a:solidFill>
                <a:latin typeface="Arial" charset="0"/>
              </a:defRPr>
            </a:lvl3pPr>
            <a:lvl4pPr marL="1600200" indent="-228600" defTabSz="927100" eaLnBrk="0" hangingPunct="0">
              <a:defRPr>
                <a:solidFill>
                  <a:schemeClr val="tx1"/>
                </a:solidFill>
                <a:latin typeface="Arial" charset="0"/>
              </a:defRPr>
            </a:lvl4pPr>
            <a:lvl5pPr marL="2057400" indent="-228600" defTabSz="927100" eaLnBrk="0" hangingPunct="0">
              <a:defRPr>
                <a:solidFill>
                  <a:schemeClr val="tx1"/>
                </a:solidFill>
                <a:latin typeface="Arial" charset="0"/>
              </a:defRPr>
            </a:lvl5pPr>
            <a:lvl6pPr marL="2514600" indent="-228600" defTabSz="927100" eaLnBrk="0" fontAlgn="base" hangingPunct="0">
              <a:spcBef>
                <a:spcPct val="0"/>
              </a:spcBef>
              <a:spcAft>
                <a:spcPct val="0"/>
              </a:spcAft>
              <a:defRPr>
                <a:solidFill>
                  <a:schemeClr val="tx1"/>
                </a:solidFill>
                <a:latin typeface="Arial" charset="0"/>
              </a:defRPr>
            </a:lvl6pPr>
            <a:lvl7pPr marL="2971800" indent="-228600" defTabSz="927100" eaLnBrk="0" fontAlgn="base" hangingPunct="0">
              <a:spcBef>
                <a:spcPct val="0"/>
              </a:spcBef>
              <a:spcAft>
                <a:spcPct val="0"/>
              </a:spcAft>
              <a:defRPr>
                <a:solidFill>
                  <a:schemeClr val="tx1"/>
                </a:solidFill>
                <a:latin typeface="Arial" charset="0"/>
              </a:defRPr>
            </a:lvl7pPr>
            <a:lvl8pPr marL="3429000" indent="-228600" defTabSz="927100" eaLnBrk="0" fontAlgn="base" hangingPunct="0">
              <a:spcBef>
                <a:spcPct val="0"/>
              </a:spcBef>
              <a:spcAft>
                <a:spcPct val="0"/>
              </a:spcAft>
              <a:defRPr>
                <a:solidFill>
                  <a:schemeClr val="tx1"/>
                </a:solidFill>
                <a:latin typeface="Arial" charset="0"/>
              </a:defRPr>
            </a:lvl8pPr>
            <a:lvl9pPr marL="3886200" indent="-228600" defTabSz="927100" eaLnBrk="0" fontAlgn="base" hangingPunct="0">
              <a:spcBef>
                <a:spcPct val="0"/>
              </a:spcBef>
              <a:spcAft>
                <a:spcPct val="0"/>
              </a:spcAft>
              <a:defRPr>
                <a:solidFill>
                  <a:schemeClr val="tx1"/>
                </a:solidFill>
                <a:latin typeface="Arial" charset="0"/>
              </a:defRPr>
            </a:lvl9pPr>
          </a:lstStyle>
          <a:p>
            <a:pPr algn="r"/>
            <a:fld id="{94E2E160-8B70-4414-BE76-E0DD8CE784F1}" type="slidenum">
              <a:rPr lang="en-US" sz="1200">
                <a:latin typeface="Times New Roman" pitchFamily="18" charset="0"/>
              </a:rPr>
              <a:pPr algn="r"/>
              <a:t>12</a:t>
            </a:fld>
            <a:endParaRPr lang="en-US" sz="12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093" eaLnBrk="0" hangingPunct="0">
              <a:defRPr>
                <a:solidFill>
                  <a:schemeClr val="tx1"/>
                </a:solidFill>
                <a:latin typeface="Arial" charset="0"/>
              </a:defRPr>
            </a:lvl1pPr>
            <a:lvl2pPr marL="742613" indent="-285620" defTabSz="925093" eaLnBrk="0" hangingPunct="0">
              <a:defRPr>
                <a:solidFill>
                  <a:schemeClr val="tx1"/>
                </a:solidFill>
                <a:latin typeface="Arial" charset="0"/>
              </a:defRPr>
            </a:lvl2pPr>
            <a:lvl3pPr marL="1142483" indent="-228496" defTabSz="925093" eaLnBrk="0" hangingPunct="0">
              <a:defRPr>
                <a:solidFill>
                  <a:schemeClr val="tx1"/>
                </a:solidFill>
                <a:latin typeface="Arial" charset="0"/>
              </a:defRPr>
            </a:lvl3pPr>
            <a:lvl4pPr marL="1599474" indent="-228496" defTabSz="925093" eaLnBrk="0" hangingPunct="0">
              <a:defRPr>
                <a:solidFill>
                  <a:schemeClr val="tx1"/>
                </a:solidFill>
                <a:latin typeface="Arial" charset="0"/>
              </a:defRPr>
            </a:lvl4pPr>
            <a:lvl5pPr marL="2056466" indent="-228496" defTabSz="925093" eaLnBrk="0" hangingPunct="0">
              <a:defRPr>
                <a:solidFill>
                  <a:schemeClr val="tx1"/>
                </a:solidFill>
                <a:latin typeface="Arial" charset="0"/>
              </a:defRPr>
            </a:lvl5pPr>
            <a:lvl6pPr marL="2513457" indent="-228496" defTabSz="925093" eaLnBrk="0" fontAlgn="base" hangingPunct="0">
              <a:spcBef>
                <a:spcPct val="0"/>
              </a:spcBef>
              <a:spcAft>
                <a:spcPct val="0"/>
              </a:spcAft>
              <a:defRPr>
                <a:solidFill>
                  <a:schemeClr val="tx1"/>
                </a:solidFill>
                <a:latin typeface="Arial" charset="0"/>
              </a:defRPr>
            </a:lvl6pPr>
            <a:lvl7pPr marL="2970451" indent="-228496" defTabSz="925093" eaLnBrk="0" fontAlgn="base" hangingPunct="0">
              <a:spcBef>
                <a:spcPct val="0"/>
              </a:spcBef>
              <a:spcAft>
                <a:spcPct val="0"/>
              </a:spcAft>
              <a:defRPr>
                <a:solidFill>
                  <a:schemeClr val="tx1"/>
                </a:solidFill>
                <a:latin typeface="Arial" charset="0"/>
              </a:defRPr>
            </a:lvl7pPr>
            <a:lvl8pPr marL="3427444" indent="-228496" defTabSz="925093" eaLnBrk="0" fontAlgn="base" hangingPunct="0">
              <a:spcBef>
                <a:spcPct val="0"/>
              </a:spcBef>
              <a:spcAft>
                <a:spcPct val="0"/>
              </a:spcAft>
              <a:defRPr>
                <a:solidFill>
                  <a:schemeClr val="tx1"/>
                </a:solidFill>
                <a:latin typeface="Arial" charset="0"/>
              </a:defRPr>
            </a:lvl8pPr>
            <a:lvl9pPr marL="3884435" indent="-228496" defTabSz="925093" eaLnBrk="0" fontAlgn="base" hangingPunct="0">
              <a:spcBef>
                <a:spcPct val="0"/>
              </a:spcBef>
              <a:spcAft>
                <a:spcPct val="0"/>
              </a:spcAft>
              <a:defRPr>
                <a:solidFill>
                  <a:schemeClr val="tx1"/>
                </a:solidFill>
                <a:latin typeface="Arial" charset="0"/>
              </a:defRPr>
            </a:lvl9pPr>
          </a:lstStyle>
          <a:p>
            <a:pPr eaLnBrk="1" hangingPunct="1"/>
            <a:fld id="{2C2177DC-1374-4DE3-A313-FBF8E80970E6}" type="slidenum">
              <a:rPr lang="en-US" smtClean="0"/>
              <a:pPr eaLnBrk="1" hangingPunct="1"/>
              <a:t>13</a:t>
            </a:fld>
            <a:endParaRPr lang="en-US"/>
          </a:p>
        </p:txBody>
      </p:sp>
      <p:sp>
        <p:nvSpPr>
          <p:cNvPr id="25603" name="Rectangle 2"/>
          <p:cNvSpPr>
            <a:spLocks noGrp="1" noRot="1" noChangeAspect="1" noChangeArrowheads="1" noTextEdit="1"/>
          </p:cNvSpPr>
          <p:nvPr>
            <p:ph type="sldImg"/>
          </p:nvPr>
        </p:nvSpPr>
        <p:spPr>
          <a:xfrm>
            <a:off x="1171575" y="703263"/>
            <a:ext cx="4675188" cy="3506787"/>
          </a:xfrm>
          <a:ln/>
        </p:spPr>
      </p:sp>
      <p:sp>
        <p:nvSpPr>
          <p:cNvPr id="25604" name="Rectangle 3"/>
          <p:cNvSpPr>
            <a:spLocks noGrp="1" noChangeArrowheads="1"/>
          </p:cNvSpPr>
          <p:nvPr>
            <p:ph type="body" idx="1"/>
          </p:nvPr>
        </p:nvSpPr>
        <p:spPr>
          <a:xfrm>
            <a:off x="934301" y="4445001"/>
            <a:ext cx="5144985" cy="4133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539" tIns="46771" rIns="93539" bIns="46771"/>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972353" y="8829675"/>
            <a:ext cx="3036463"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94" tIns="46597" rIns="93194" bIns="46597" anchor="b"/>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algn="r" eaLnBrk="1" hangingPunct="1"/>
            <a:fld id="{B370B355-0A0B-4711-9E83-476EB53929A6}" type="slidenum">
              <a:rPr lang="en-US" sz="1200"/>
              <a:pPr algn="r" eaLnBrk="1" hangingPunct="1"/>
              <a:t>3</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02F157-74CA-492B-A010-2397EC0F7E68}" type="slidenum">
              <a:rPr lang="en-US" smtClean="0"/>
              <a:t>4</a:t>
            </a:fld>
            <a:endParaRPr lang="en-US"/>
          </a:p>
        </p:txBody>
      </p:sp>
    </p:spTree>
    <p:extLst>
      <p:ext uri="{BB962C8B-B14F-4D97-AF65-F5344CB8AC3E}">
        <p14:creationId xmlns:p14="http://schemas.microsoft.com/office/powerpoint/2010/main" val="416998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02F157-74CA-492B-A010-2397EC0F7E68}" type="slidenum">
              <a:rPr lang="en-US" smtClean="0"/>
              <a:t>5</a:t>
            </a:fld>
            <a:endParaRPr lang="en-US"/>
          </a:p>
        </p:txBody>
      </p:sp>
    </p:spTree>
    <p:extLst>
      <p:ext uri="{BB962C8B-B14F-4D97-AF65-F5344CB8AC3E}">
        <p14:creationId xmlns:p14="http://schemas.microsoft.com/office/powerpoint/2010/main" val="1721473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02F157-74CA-492B-A010-2397EC0F7E68}" type="slidenum">
              <a:rPr lang="en-US" smtClean="0"/>
              <a:t>6</a:t>
            </a:fld>
            <a:endParaRPr lang="en-US"/>
          </a:p>
        </p:txBody>
      </p:sp>
    </p:spTree>
    <p:extLst>
      <p:ext uri="{BB962C8B-B14F-4D97-AF65-F5344CB8AC3E}">
        <p14:creationId xmlns:p14="http://schemas.microsoft.com/office/powerpoint/2010/main" val="2813399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02F157-74CA-492B-A010-2397EC0F7E68}" type="slidenum">
              <a:rPr lang="en-US" smtClean="0"/>
              <a:t>7</a:t>
            </a:fld>
            <a:endParaRPr lang="en-US"/>
          </a:p>
        </p:txBody>
      </p:sp>
    </p:spTree>
    <p:extLst>
      <p:ext uri="{BB962C8B-B14F-4D97-AF65-F5344CB8AC3E}">
        <p14:creationId xmlns:p14="http://schemas.microsoft.com/office/powerpoint/2010/main" val="858871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02F157-74CA-492B-A010-2397EC0F7E68}" type="slidenum">
              <a:rPr lang="en-US" smtClean="0"/>
              <a:t>8</a:t>
            </a:fld>
            <a:endParaRPr lang="en-US"/>
          </a:p>
        </p:txBody>
      </p:sp>
    </p:spTree>
    <p:extLst>
      <p:ext uri="{BB962C8B-B14F-4D97-AF65-F5344CB8AC3E}">
        <p14:creationId xmlns:p14="http://schemas.microsoft.com/office/powerpoint/2010/main" val="3548792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02F157-74CA-492B-A010-2397EC0F7E68}" type="slidenum">
              <a:rPr lang="en-US" smtClean="0"/>
              <a:t>9</a:t>
            </a:fld>
            <a:endParaRPr lang="en-US"/>
          </a:p>
        </p:txBody>
      </p:sp>
    </p:spTree>
    <p:extLst>
      <p:ext uri="{BB962C8B-B14F-4D97-AF65-F5344CB8AC3E}">
        <p14:creationId xmlns:p14="http://schemas.microsoft.com/office/powerpoint/2010/main" val="2405621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F9563B-30B2-4077-BC10-89A19D90BD72}"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85B296-410E-452B-89A4-A21733997092}" type="slidenum">
              <a:rPr lang="en-US" smtClean="0"/>
              <a:t>‹#›</a:t>
            </a:fld>
            <a:endParaRPr lang="en-US"/>
          </a:p>
        </p:txBody>
      </p:sp>
    </p:spTree>
    <p:extLst>
      <p:ext uri="{BB962C8B-B14F-4D97-AF65-F5344CB8AC3E}">
        <p14:creationId xmlns:p14="http://schemas.microsoft.com/office/powerpoint/2010/main" val="1489946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F9563B-30B2-4077-BC10-89A19D90BD72}"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5B296-410E-452B-89A4-A21733997092}" type="slidenum">
              <a:rPr lang="en-US" smtClean="0"/>
              <a:t>‹#›</a:t>
            </a:fld>
            <a:endParaRPr lang="en-US"/>
          </a:p>
        </p:txBody>
      </p:sp>
    </p:spTree>
    <p:extLst>
      <p:ext uri="{BB962C8B-B14F-4D97-AF65-F5344CB8AC3E}">
        <p14:creationId xmlns:p14="http://schemas.microsoft.com/office/powerpoint/2010/main" val="2368957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F9563B-30B2-4077-BC10-89A19D90BD72}"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5B296-410E-452B-89A4-A21733997092}" type="slidenum">
              <a:rPr lang="en-US" smtClean="0"/>
              <a:t>‹#›</a:t>
            </a:fld>
            <a:endParaRPr lang="en-US"/>
          </a:p>
        </p:txBody>
      </p:sp>
    </p:spTree>
    <p:extLst>
      <p:ext uri="{BB962C8B-B14F-4D97-AF65-F5344CB8AC3E}">
        <p14:creationId xmlns:p14="http://schemas.microsoft.com/office/powerpoint/2010/main" val="298436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F9563B-30B2-4077-BC10-89A19D90BD72}"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5B296-410E-452B-89A4-A21733997092}" type="slidenum">
              <a:rPr lang="en-US" smtClean="0"/>
              <a:t>‹#›</a:t>
            </a:fld>
            <a:endParaRPr lang="en-US"/>
          </a:p>
        </p:txBody>
      </p:sp>
    </p:spTree>
    <p:extLst>
      <p:ext uri="{BB962C8B-B14F-4D97-AF65-F5344CB8AC3E}">
        <p14:creationId xmlns:p14="http://schemas.microsoft.com/office/powerpoint/2010/main" val="155212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9563B-30B2-4077-BC10-89A19D90BD72}"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5B296-410E-452B-89A4-A21733997092}" type="slidenum">
              <a:rPr lang="en-US" smtClean="0"/>
              <a:t>‹#›</a:t>
            </a:fld>
            <a:endParaRPr lang="en-US"/>
          </a:p>
        </p:txBody>
      </p:sp>
    </p:spTree>
    <p:extLst>
      <p:ext uri="{BB962C8B-B14F-4D97-AF65-F5344CB8AC3E}">
        <p14:creationId xmlns:p14="http://schemas.microsoft.com/office/powerpoint/2010/main" val="54226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F9563B-30B2-4077-BC10-89A19D90BD72}"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5B296-410E-452B-89A4-A21733997092}" type="slidenum">
              <a:rPr lang="en-US" smtClean="0"/>
              <a:t>‹#›</a:t>
            </a:fld>
            <a:endParaRPr lang="en-US"/>
          </a:p>
        </p:txBody>
      </p:sp>
    </p:spTree>
    <p:extLst>
      <p:ext uri="{BB962C8B-B14F-4D97-AF65-F5344CB8AC3E}">
        <p14:creationId xmlns:p14="http://schemas.microsoft.com/office/powerpoint/2010/main" val="3243069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F9563B-30B2-4077-BC10-89A19D90BD72}" type="datetimeFigureOut">
              <a:rPr lang="en-US" smtClean="0"/>
              <a:t>6/19/2020</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85B296-410E-452B-89A4-A21733997092}" type="slidenum">
              <a:rPr lang="en-US" smtClean="0"/>
              <a:t>‹#›</a:t>
            </a:fld>
            <a:endParaRPr lang="en-US"/>
          </a:p>
        </p:txBody>
      </p:sp>
    </p:spTree>
    <p:extLst>
      <p:ext uri="{BB962C8B-B14F-4D97-AF65-F5344CB8AC3E}">
        <p14:creationId xmlns:p14="http://schemas.microsoft.com/office/powerpoint/2010/main" val="2260134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F9563B-30B2-4077-BC10-89A19D90BD72}" type="datetimeFigureOut">
              <a:rPr lang="en-US" smtClean="0"/>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5B296-410E-452B-89A4-A21733997092}" type="slidenum">
              <a:rPr lang="en-US" smtClean="0"/>
              <a:t>‹#›</a:t>
            </a:fld>
            <a:endParaRPr lang="en-US"/>
          </a:p>
        </p:txBody>
      </p:sp>
    </p:spTree>
    <p:extLst>
      <p:ext uri="{BB962C8B-B14F-4D97-AF65-F5344CB8AC3E}">
        <p14:creationId xmlns:p14="http://schemas.microsoft.com/office/powerpoint/2010/main" val="61897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9563B-30B2-4077-BC10-89A19D90BD72}" type="datetimeFigureOut">
              <a:rPr lang="en-US" smtClean="0"/>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5B296-410E-452B-89A4-A21733997092}" type="slidenum">
              <a:rPr lang="en-US" smtClean="0"/>
              <a:t>‹#›</a:t>
            </a:fld>
            <a:endParaRPr lang="en-US"/>
          </a:p>
        </p:txBody>
      </p:sp>
    </p:spTree>
    <p:extLst>
      <p:ext uri="{BB962C8B-B14F-4D97-AF65-F5344CB8AC3E}">
        <p14:creationId xmlns:p14="http://schemas.microsoft.com/office/powerpoint/2010/main" val="305006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F9563B-30B2-4077-BC10-89A19D90BD72}"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5B296-410E-452B-89A4-A21733997092}" type="slidenum">
              <a:rPr lang="en-US" smtClean="0"/>
              <a:t>‹#›</a:t>
            </a:fld>
            <a:endParaRPr lang="en-US"/>
          </a:p>
        </p:txBody>
      </p:sp>
    </p:spTree>
    <p:extLst>
      <p:ext uri="{BB962C8B-B14F-4D97-AF65-F5344CB8AC3E}">
        <p14:creationId xmlns:p14="http://schemas.microsoft.com/office/powerpoint/2010/main" val="39974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F9563B-30B2-4077-BC10-89A19D90BD72}"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5B296-410E-452B-89A4-A21733997092}" type="slidenum">
              <a:rPr lang="en-US" smtClean="0"/>
              <a:t>‹#›</a:t>
            </a:fld>
            <a:endParaRPr lang="en-US"/>
          </a:p>
        </p:txBody>
      </p:sp>
    </p:spTree>
    <p:extLst>
      <p:ext uri="{BB962C8B-B14F-4D97-AF65-F5344CB8AC3E}">
        <p14:creationId xmlns:p14="http://schemas.microsoft.com/office/powerpoint/2010/main" val="680391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9563B-30B2-4077-BC10-89A19D90BD72}" type="datetimeFigureOut">
              <a:rPr lang="en-US" smtClean="0"/>
              <a:t>6/19/2020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85B296-410E-452B-89A4-A21733997092}" type="slidenum">
              <a:rPr lang="en-US" smtClean="0"/>
              <a:t>‹#›</a:t>
            </a:fld>
            <a:endParaRPr lang="en-US"/>
          </a:p>
        </p:txBody>
      </p:sp>
      <p:sp>
        <p:nvSpPr>
          <p:cNvPr id="7" name="Line 13"/>
          <p:cNvSpPr>
            <a:spLocks noChangeShapeType="1"/>
          </p:cNvSpPr>
          <p:nvPr userDrawn="1"/>
        </p:nvSpPr>
        <p:spPr bwMode="auto">
          <a:xfrm>
            <a:off x="304800" y="914400"/>
            <a:ext cx="8439150" cy="19050"/>
          </a:xfrm>
          <a:prstGeom prst="line">
            <a:avLst/>
          </a:prstGeom>
          <a:noFill/>
          <a:ln w="38100" cmpd="dbl">
            <a:solidFill>
              <a:srgbClr val="000066"/>
            </a:solidFill>
            <a:round/>
            <a:headEnd/>
            <a:tailEnd/>
          </a:ln>
          <a:effectLst>
            <a:outerShdw dist="53882" dir="2700000" algn="ctr" rotWithShape="0">
              <a:srgbClr val="CC0000"/>
            </a:outerShdw>
          </a:effectLst>
        </p:spPr>
        <p:txBody>
          <a:bodyPr wrap="none" anchor="ctr"/>
          <a:lstStyle/>
          <a:p>
            <a:pPr>
              <a:defRPr/>
            </a:pPr>
            <a:endParaRPr lang="en-US" dirty="0"/>
          </a:p>
        </p:txBody>
      </p:sp>
      <p:graphicFrame>
        <p:nvGraphicFramePr>
          <p:cNvPr id="8" name="Object 7"/>
          <p:cNvGraphicFramePr>
            <a:graphicFrameLocks noChangeAspect="1"/>
          </p:cNvGraphicFramePr>
          <p:nvPr userDrawn="1"/>
        </p:nvGraphicFramePr>
        <p:xfrm>
          <a:off x="7848600" y="-3175"/>
          <a:ext cx="1041400" cy="917575"/>
        </p:xfrm>
        <a:graphic>
          <a:graphicData uri="http://schemas.openxmlformats.org/presentationml/2006/ole">
            <mc:AlternateContent xmlns:mc="http://schemas.openxmlformats.org/markup-compatibility/2006">
              <mc:Choice xmlns:v="urn:schemas-microsoft-com:vml" Requires="v">
                <p:oleObj spid="_x0000_s1035" name="Bitmap Image" r:id="rId14" imgW="1800476" imgH="1343212" progId="PBrush">
                  <p:embed/>
                </p:oleObj>
              </mc:Choice>
              <mc:Fallback>
                <p:oleObj name="Bitmap Image" r:id="rId14" imgW="1800476" imgH="1343212" progId="PBrush">
                  <p:embed/>
                  <p:pic>
                    <p:nvPicPr>
                      <p:cNvPr id="8"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48600" y="-3175"/>
                        <a:ext cx="1041400" cy="917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6"/>
          <p:cNvSpPr txBox="1">
            <a:spLocks noChangeArrowheads="1"/>
          </p:cNvSpPr>
          <p:nvPr userDrawn="1"/>
        </p:nvSpPr>
        <p:spPr>
          <a:xfrm>
            <a:off x="7010400" y="6457950"/>
            <a:ext cx="2133600" cy="47625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A240DDA-3C5C-41F7-A8ED-C7F4194D0EEB}" type="slidenum">
              <a:rPr lang="en-US" smtClean="0"/>
              <a:pPr>
                <a:defRPr/>
              </a:pPr>
              <a:t>‹#›</a:t>
            </a:fld>
            <a:r>
              <a:rPr lang="en-US" dirty="0"/>
              <a:t> of 13</a:t>
            </a:r>
          </a:p>
        </p:txBody>
      </p:sp>
      <p:sp>
        <p:nvSpPr>
          <p:cNvPr id="10" name="Text Box 11"/>
          <p:cNvSpPr txBox="1">
            <a:spLocks noChangeArrowheads="1"/>
          </p:cNvSpPr>
          <p:nvPr userDrawn="1"/>
        </p:nvSpPr>
        <p:spPr bwMode="auto">
          <a:xfrm>
            <a:off x="3581400" y="6400800"/>
            <a:ext cx="1981200" cy="45878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800" dirty="0">
                <a:latin typeface="Times New Roman" pitchFamily="18" charset="0"/>
              </a:rPr>
              <a:t>GEN Barry R. McCaffrey, USA (Ret.)</a:t>
            </a:r>
            <a:br>
              <a:rPr lang="en-US" sz="800" dirty="0">
                <a:latin typeface="Times New Roman" pitchFamily="18" charset="0"/>
              </a:rPr>
            </a:br>
            <a:r>
              <a:rPr lang="en-US" sz="800" dirty="0">
                <a:latin typeface="Times New Roman" pitchFamily="18" charset="0"/>
              </a:rPr>
              <a:t>June 2020</a:t>
            </a:r>
            <a:br>
              <a:rPr lang="en-US" sz="800" dirty="0">
                <a:latin typeface="Times New Roman" pitchFamily="18" charset="0"/>
              </a:rPr>
            </a:br>
            <a:r>
              <a:rPr lang="en-US" sz="800" dirty="0">
                <a:latin typeface="Times New Roman" pitchFamily="18" charset="0"/>
              </a:rPr>
              <a:t>www.mccaffreyassociates.com</a:t>
            </a:r>
          </a:p>
        </p:txBody>
      </p:sp>
    </p:spTree>
    <p:extLst>
      <p:ext uri="{BB962C8B-B14F-4D97-AF65-F5344CB8AC3E}">
        <p14:creationId xmlns:p14="http://schemas.microsoft.com/office/powerpoint/2010/main" val="2941816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arryrwmccaffrey@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Autofit/>
          </a:bodyPr>
          <a:lstStyle/>
          <a:p>
            <a:r>
              <a:rPr lang="en-US" sz="3000" b="1" dirty="0">
                <a:effectLst>
                  <a:outerShdw blurRad="38100" dist="38100" dir="2700000" algn="tl">
                    <a:srgbClr val="000000">
                      <a:alpha val="43137"/>
                    </a:srgbClr>
                  </a:outerShdw>
                </a:effectLst>
                <a:latin typeface="Tahoma" pitchFamily="34" charset="0"/>
                <a:ea typeface="Tahoma" pitchFamily="34" charset="0"/>
                <a:cs typeface="Tahoma" pitchFamily="34" charset="0"/>
              </a:rPr>
              <a:t>NATIONAL SECURITY</a:t>
            </a:r>
            <a:br>
              <a:rPr lang="en-US" sz="3000" b="1" dirty="0">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3000" b="1" dirty="0">
                <a:effectLst>
                  <a:outerShdw blurRad="38100" dist="38100" dir="2700000" algn="tl">
                    <a:srgbClr val="000000">
                      <a:alpha val="43137"/>
                    </a:srgbClr>
                  </a:outerShdw>
                </a:effectLst>
                <a:latin typeface="Tahoma" pitchFamily="34" charset="0"/>
                <a:ea typeface="Tahoma" pitchFamily="34" charset="0"/>
                <a:cs typeface="Tahoma" pitchFamily="34" charset="0"/>
              </a:rPr>
              <a:t>AND THE ROAD AHEAD</a:t>
            </a:r>
          </a:p>
        </p:txBody>
      </p:sp>
      <p:sp>
        <p:nvSpPr>
          <p:cNvPr id="3" name="Subtitle 2"/>
          <p:cNvSpPr>
            <a:spLocks noGrp="1"/>
          </p:cNvSpPr>
          <p:nvPr>
            <p:ph type="subTitle" idx="1"/>
          </p:nvPr>
        </p:nvSpPr>
        <p:spPr>
          <a:xfrm>
            <a:off x="685800" y="2362200"/>
            <a:ext cx="7772400" cy="1219200"/>
          </a:xfrm>
        </p:spPr>
        <p:txBody>
          <a:bodyPr>
            <a:noAutofit/>
          </a:bodyPr>
          <a:lstStyle/>
          <a:p>
            <a:r>
              <a:rPr lang="en-US" sz="24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Prepared for:</a:t>
            </a:r>
          </a:p>
          <a:p>
            <a:r>
              <a:rPr lang="en-US" sz="24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University Sunrise Rotary Club of Seattle</a:t>
            </a:r>
          </a:p>
          <a:p>
            <a:endParaRPr lang="en-US" sz="24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endParaRPr lang="en-US" sz="24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r>
              <a:rPr lang="en-US" sz="24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June 18, 2020</a:t>
            </a:r>
          </a:p>
          <a:p>
            <a:endParaRPr lang="en-US" sz="18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endParaRPr lang="en-US" sz="18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r>
              <a:rPr lang="en-US" sz="24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BARRY R. </a:t>
            </a:r>
            <a:r>
              <a:rPr lang="en-US" sz="2400" b="1" dirty="0" err="1">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McCAFFREY</a:t>
            </a:r>
            <a:br>
              <a:rPr lang="en-US" sz="24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4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GENERAL, USA (RETIRED) </a:t>
            </a:r>
          </a:p>
        </p:txBody>
      </p:sp>
      <p:sp>
        <p:nvSpPr>
          <p:cNvPr id="8" name="Line 13"/>
          <p:cNvSpPr>
            <a:spLocks noChangeShapeType="1"/>
          </p:cNvSpPr>
          <p:nvPr/>
        </p:nvSpPr>
        <p:spPr bwMode="auto">
          <a:xfrm>
            <a:off x="304800" y="6229350"/>
            <a:ext cx="8439150" cy="19050"/>
          </a:xfrm>
          <a:prstGeom prst="line">
            <a:avLst/>
          </a:prstGeom>
          <a:noFill/>
          <a:ln w="38100" cmpd="dbl">
            <a:solidFill>
              <a:srgbClr val="000066"/>
            </a:solidFill>
            <a:round/>
            <a:headEnd/>
            <a:tailEnd/>
          </a:ln>
          <a:effectLst>
            <a:outerShdw dist="53882" dir="2700000" algn="ctr" rotWithShape="0">
              <a:srgbClr val="CC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6" name="Text Box 6"/>
          <p:cNvSpPr txBox="1">
            <a:spLocks noChangeArrowheads="1"/>
          </p:cNvSpPr>
          <p:nvPr/>
        </p:nvSpPr>
        <p:spPr bwMode="auto">
          <a:xfrm>
            <a:off x="0" y="6477000"/>
            <a:ext cx="3200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lnSpc>
                <a:spcPct val="50000"/>
              </a:lnSpc>
              <a:spcBef>
                <a:spcPct val="50000"/>
              </a:spcBef>
            </a:pPr>
            <a:r>
              <a:rPr lang="en-US" sz="800" dirty="0">
                <a:latin typeface="Times New Roman" pitchFamily="18" charset="0"/>
              </a:rPr>
              <a:t>3213 West Wheeler St, Suite 701</a:t>
            </a:r>
          </a:p>
          <a:p>
            <a:pPr eaLnBrk="1" hangingPunct="1">
              <a:lnSpc>
                <a:spcPct val="50000"/>
              </a:lnSpc>
              <a:spcBef>
                <a:spcPct val="50000"/>
              </a:spcBef>
            </a:pPr>
            <a:r>
              <a:rPr lang="en-US" sz="800" dirty="0">
                <a:latin typeface="Times New Roman" pitchFamily="18" charset="0"/>
              </a:rPr>
              <a:t>Seattle, WA 98199</a:t>
            </a:r>
          </a:p>
          <a:p>
            <a:pPr eaLnBrk="1" hangingPunct="1">
              <a:lnSpc>
                <a:spcPct val="50000"/>
              </a:lnSpc>
              <a:spcBef>
                <a:spcPct val="50000"/>
              </a:spcBef>
            </a:pPr>
            <a:r>
              <a:rPr lang="en-US" sz="800" dirty="0">
                <a:latin typeface="Times New Roman" pitchFamily="18" charset="0"/>
                <a:hlinkClick r:id="rId3"/>
              </a:rPr>
              <a:t>barryrwmccaffrey@gmail.com</a:t>
            </a:r>
            <a:endParaRPr lang="en-US" sz="800" dirty="0">
              <a:latin typeface="Times New Roman" pitchFamily="18" charset="0"/>
            </a:endParaRPr>
          </a:p>
          <a:p>
            <a:pPr eaLnBrk="1" hangingPunct="1">
              <a:lnSpc>
                <a:spcPct val="50000"/>
              </a:lnSpc>
              <a:spcBef>
                <a:spcPct val="50000"/>
              </a:spcBef>
            </a:pPr>
            <a:endParaRPr lang="en-US" sz="800" dirty="0">
              <a:latin typeface="Times New Roman" pitchFamily="18" charset="0"/>
            </a:endParaRPr>
          </a:p>
        </p:txBody>
      </p:sp>
    </p:spTree>
    <p:extLst>
      <p:ext uri="{BB962C8B-B14F-4D97-AF65-F5344CB8AC3E}">
        <p14:creationId xmlns:p14="http://schemas.microsoft.com/office/powerpoint/2010/main" val="488038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52600" y="52626"/>
            <a:ext cx="5571836" cy="892552"/>
          </a:xfrm>
          <a:prstGeom prst="rect">
            <a:avLst/>
          </a:prstGeom>
        </p:spPr>
        <p:txBody>
          <a:bodyPr wrap="square">
            <a:spAutoFit/>
          </a:bodyPr>
          <a:lstStyle/>
          <a:p>
            <a:pPr algn="ctr"/>
            <a:r>
              <a:rPr lang="en-US" sz="2600" b="1" dirty="0">
                <a:effectLst>
                  <a:outerShdw blurRad="38100" dist="38100" dir="2700000" algn="tl">
                    <a:srgbClr val="000000">
                      <a:alpha val="43137"/>
                    </a:srgbClr>
                  </a:outerShdw>
                </a:effectLst>
                <a:latin typeface="Tahoma" pitchFamily="34" charset="0"/>
                <a:ea typeface="Tahoma" pitchFamily="34" charset="0"/>
                <a:cs typeface="Tahoma" pitchFamily="34" charset="0"/>
              </a:rPr>
              <a:t>GLOBAL ENERGY PRODUCTION </a:t>
            </a:r>
            <a:br>
              <a:rPr lang="en-US" sz="2600" b="1" dirty="0">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600" b="1" dirty="0">
                <a:effectLst>
                  <a:outerShdw blurRad="38100" dist="38100" dir="2700000" algn="tl">
                    <a:srgbClr val="000000">
                      <a:alpha val="43137"/>
                    </a:srgbClr>
                  </a:outerShdw>
                </a:effectLst>
                <a:latin typeface="Tahoma" pitchFamily="34" charset="0"/>
                <a:ea typeface="Tahoma" pitchFamily="34" charset="0"/>
                <a:cs typeface="Tahoma" pitchFamily="34" charset="0"/>
              </a:rPr>
              <a:t>AND DEMAND</a:t>
            </a:r>
            <a:endParaRPr lang="en-US" sz="26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27" name="Rectangle 26"/>
          <p:cNvSpPr/>
          <p:nvPr/>
        </p:nvSpPr>
        <p:spPr>
          <a:xfrm>
            <a:off x="381000" y="1066800"/>
            <a:ext cx="8382000" cy="6186309"/>
          </a:xfrm>
          <a:prstGeom prst="rect">
            <a:avLst/>
          </a:prstGeom>
        </p:spPr>
        <p:txBody>
          <a:bodyPr wrap="square">
            <a:spAutoFit/>
          </a:bodyPr>
          <a:lstStyle/>
          <a:p>
            <a:pPr marL="171450" indent="-171450">
              <a:buFont typeface="Arial" pitchFamily="34" charset="0"/>
              <a:buChar char="•"/>
            </a:pPr>
            <a:r>
              <a:rPr lang="en-US" sz="1650" dirty="0">
                <a:latin typeface="Tahoma" pitchFamily="34" charset="0"/>
                <a:ea typeface="Tahoma" pitchFamily="34" charset="0"/>
                <a:cs typeface="Tahoma" pitchFamily="34" charset="0"/>
              </a:rPr>
              <a:t>Crude oil production -- US at 19+ million barrels per day as of August 2019 (Saudi Arabia 9.8 million).</a:t>
            </a:r>
          </a:p>
          <a:p>
            <a:pPr marL="628650" lvl="1" indent="-171450">
              <a:buFont typeface="Arial" pitchFamily="34" charset="0"/>
              <a:buChar char="•"/>
            </a:pPr>
            <a:r>
              <a:rPr lang="en-US" sz="1650" dirty="0">
                <a:latin typeface="Tahoma" pitchFamily="34" charset="0"/>
                <a:ea typeface="Tahoma" pitchFamily="34" charset="0"/>
                <a:cs typeface="Tahoma" pitchFamily="34" charset="0"/>
              </a:rPr>
              <a:t>US Net import at 9.93 million barrels per day in 2018.</a:t>
            </a:r>
          </a:p>
          <a:p>
            <a:pPr marL="628650" lvl="1" indent="-171450">
              <a:buFont typeface="Arial" pitchFamily="34" charset="0"/>
              <a:buChar char="•"/>
            </a:pPr>
            <a:endParaRPr lang="en-US" sz="1650" dirty="0">
              <a:latin typeface="Tahoma" pitchFamily="34" charset="0"/>
              <a:ea typeface="Tahoma" pitchFamily="34" charset="0"/>
              <a:cs typeface="Tahoma" pitchFamily="34" charset="0"/>
            </a:endParaRPr>
          </a:p>
          <a:p>
            <a:pPr marL="171450" indent="-171450">
              <a:buFont typeface="Arial" pitchFamily="34" charset="0"/>
              <a:buChar char="•"/>
            </a:pPr>
            <a:r>
              <a:rPr lang="en-US" sz="1650" dirty="0">
                <a:latin typeface="Tahoma" pitchFamily="34" charset="0"/>
                <a:ea typeface="Tahoma" pitchFamily="34" charset="0"/>
                <a:cs typeface="Tahoma" pitchFamily="34" charset="0"/>
              </a:rPr>
              <a:t>China hit crude oil import record 9.57 million barrels per day in January 2017.</a:t>
            </a:r>
          </a:p>
          <a:p>
            <a:pPr marL="171450" indent="-171450">
              <a:buFont typeface="Arial" pitchFamily="34" charset="0"/>
              <a:buChar char="•"/>
            </a:pPr>
            <a:endParaRPr lang="en-US" sz="1650" dirty="0">
              <a:latin typeface="Tahoma" pitchFamily="34" charset="0"/>
              <a:ea typeface="Tahoma" pitchFamily="34" charset="0"/>
              <a:cs typeface="Tahoma" pitchFamily="34" charset="0"/>
            </a:endParaRPr>
          </a:p>
          <a:p>
            <a:pPr marL="171450" indent="-171450">
              <a:buFont typeface="Arial" pitchFamily="34" charset="0"/>
              <a:buChar char="•"/>
            </a:pPr>
            <a:r>
              <a:rPr lang="en-US" sz="1650" dirty="0">
                <a:latin typeface="Tahoma" pitchFamily="34" charset="0"/>
                <a:ea typeface="Tahoma" pitchFamily="34" charset="0"/>
                <a:cs typeface="Tahoma" pitchFamily="34" charset="0"/>
              </a:rPr>
              <a:t>US leading global natural gas production – 766.2 billion cubic meters.</a:t>
            </a:r>
          </a:p>
          <a:p>
            <a:pPr marL="171450" indent="-171450">
              <a:buFont typeface="Arial" pitchFamily="34" charset="0"/>
              <a:buChar char="•"/>
            </a:pPr>
            <a:endParaRPr lang="en-US" sz="1650" dirty="0">
              <a:latin typeface="Tahoma" pitchFamily="34" charset="0"/>
              <a:ea typeface="Tahoma" pitchFamily="34" charset="0"/>
              <a:cs typeface="Tahoma" pitchFamily="34" charset="0"/>
            </a:endParaRPr>
          </a:p>
          <a:p>
            <a:pPr marL="171450" indent="-171450">
              <a:buFont typeface="Arial" pitchFamily="34" charset="0"/>
              <a:buChar char="•"/>
            </a:pPr>
            <a:r>
              <a:rPr lang="en-US" sz="1650" dirty="0">
                <a:latin typeface="Tahoma" pitchFamily="34" charset="0"/>
                <a:ea typeface="Tahoma" pitchFamily="34" charset="0"/>
                <a:cs typeface="Tahoma" pitchFamily="34" charset="0"/>
              </a:rPr>
              <a:t>US oil production greatly exceeds crude oil imports since mid-2014.</a:t>
            </a:r>
          </a:p>
          <a:p>
            <a:pPr marL="171450" indent="-171450">
              <a:buFont typeface="Arial" pitchFamily="34" charset="0"/>
              <a:buChar char="•"/>
            </a:pPr>
            <a:endParaRPr lang="en-US" sz="1650" dirty="0">
              <a:latin typeface="Tahoma" pitchFamily="34" charset="0"/>
              <a:ea typeface="Tahoma" pitchFamily="34" charset="0"/>
              <a:cs typeface="Tahoma" pitchFamily="34" charset="0"/>
            </a:endParaRPr>
          </a:p>
          <a:p>
            <a:pPr marL="171450" indent="-171450">
              <a:buFont typeface="Arial" pitchFamily="34" charset="0"/>
              <a:buChar char="•"/>
            </a:pPr>
            <a:r>
              <a:rPr lang="en-US" sz="1650" dirty="0">
                <a:latin typeface="Tahoma" pitchFamily="34" charset="0"/>
                <a:ea typeface="Tahoma" pitchFamily="34" charset="0"/>
                <a:cs typeface="Tahoma" pitchFamily="34" charset="0"/>
              </a:rPr>
              <a:t>Production in Nigeria, Venezuela, Mexico, UK, and Indonesia decreasing.</a:t>
            </a:r>
          </a:p>
          <a:p>
            <a:pPr marL="171450" indent="-171450">
              <a:buFont typeface="Arial" pitchFamily="34" charset="0"/>
              <a:buChar char="•"/>
            </a:pPr>
            <a:endParaRPr lang="en-US" sz="1650" dirty="0">
              <a:latin typeface="Tahoma" pitchFamily="34" charset="0"/>
              <a:ea typeface="Tahoma" pitchFamily="34" charset="0"/>
              <a:cs typeface="Tahoma" pitchFamily="34" charset="0"/>
            </a:endParaRPr>
          </a:p>
          <a:p>
            <a:pPr marL="171450" indent="-171450">
              <a:buFont typeface="Arial" pitchFamily="34" charset="0"/>
              <a:buChar char="•"/>
            </a:pPr>
            <a:r>
              <a:rPr lang="en-US" sz="1650" dirty="0">
                <a:latin typeface="Tahoma" pitchFamily="34" charset="0"/>
                <a:ea typeface="Tahoma" pitchFamily="34" charset="0"/>
                <a:cs typeface="Tahoma" pitchFamily="34" charset="0"/>
              </a:rPr>
              <a:t>Iran exported about 100,000 barrels of oil per day in July 2019.</a:t>
            </a:r>
          </a:p>
          <a:p>
            <a:pPr marL="171450" indent="-171450">
              <a:buFont typeface="Arial" pitchFamily="34" charset="0"/>
              <a:buChar char="•"/>
            </a:pPr>
            <a:endParaRPr lang="en-US" sz="1650" dirty="0">
              <a:latin typeface="Tahoma" pitchFamily="34" charset="0"/>
              <a:ea typeface="Tahoma" pitchFamily="34" charset="0"/>
              <a:cs typeface="Tahoma" pitchFamily="34" charset="0"/>
            </a:endParaRPr>
          </a:p>
          <a:p>
            <a:pPr marL="171450" indent="-171450">
              <a:buFont typeface="Arial" pitchFamily="34" charset="0"/>
              <a:buChar char="•"/>
            </a:pPr>
            <a:r>
              <a:rPr lang="en-US" sz="1650" dirty="0">
                <a:latin typeface="Tahoma" pitchFamily="34" charset="0"/>
                <a:ea typeface="Tahoma" pitchFamily="34" charset="0"/>
                <a:cs typeface="Tahoma" pitchFamily="34" charset="0"/>
              </a:rPr>
              <a:t>Production in Libya and Iraq threatened by internal warfare.</a:t>
            </a:r>
          </a:p>
          <a:p>
            <a:pPr marL="171450" indent="-171450">
              <a:buFont typeface="Arial" pitchFamily="34" charset="0"/>
              <a:buChar char="•"/>
            </a:pPr>
            <a:endParaRPr lang="en-US" sz="1650" dirty="0">
              <a:latin typeface="Tahoma" pitchFamily="34" charset="0"/>
              <a:ea typeface="Tahoma" pitchFamily="34" charset="0"/>
              <a:cs typeface="Tahoma" pitchFamily="34" charset="0"/>
            </a:endParaRPr>
          </a:p>
          <a:p>
            <a:pPr marL="171450" indent="-171450">
              <a:buFont typeface="Arial" pitchFamily="34" charset="0"/>
              <a:buChar char="•"/>
            </a:pPr>
            <a:r>
              <a:rPr lang="en-US" sz="1650" dirty="0">
                <a:latin typeface="Tahoma" pitchFamily="34" charset="0"/>
                <a:ea typeface="Tahoma" pitchFamily="34" charset="0"/>
                <a:cs typeface="Tahoma" pitchFamily="34" charset="0"/>
              </a:rPr>
              <a:t>The U.S. could become the world's biggest oil producer by 2020, overtaking OPEC giant Saudi Arabia. International Energy Agency predicting North American oil production to dominate world-wide supply growth over the next five years – due to “hydraulic fracking" and “shale oil recovery” technologies that can access formerly inaccessible reserves. </a:t>
            </a:r>
          </a:p>
          <a:p>
            <a:pPr marL="171450" indent="-171450">
              <a:buFont typeface="Arial" pitchFamily="34" charset="0"/>
              <a:buChar char="•"/>
            </a:pPr>
            <a:endParaRPr lang="en-US" sz="1650" dirty="0">
              <a:latin typeface="Tahoma" pitchFamily="34" charset="0"/>
              <a:ea typeface="Tahoma" pitchFamily="34" charset="0"/>
              <a:cs typeface="Tahoma" pitchFamily="34" charset="0"/>
            </a:endParaRPr>
          </a:p>
          <a:p>
            <a:pPr marL="171450" indent="-171450">
              <a:buFont typeface="Arial" pitchFamily="34" charset="0"/>
              <a:buChar char="•"/>
            </a:pPr>
            <a:endParaRPr lang="en-US" sz="1650" dirty="0">
              <a:latin typeface="Tahoma" pitchFamily="34" charset="0"/>
              <a:ea typeface="Tahoma" pitchFamily="34" charset="0"/>
              <a:cs typeface="Tahoma" pitchFamily="34" charset="0"/>
            </a:endParaRPr>
          </a:p>
          <a:p>
            <a:r>
              <a:rPr lang="en-US" sz="1650" dirty="0">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3613538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76200" y="381000"/>
            <a:ext cx="84582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800" b="1" dirty="0">
                <a:effectLst>
                  <a:outerShdw blurRad="38100" dist="38100" dir="2700000" algn="tl">
                    <a:srgbClr val="C0C0C0"/>
                  </a:outerShdw>
                </a:effectLst>
                <a:latin typeface="Tahoma" pitchFamily="34" charset="0"/>
              </a:rPr>
              <a:t>THE GROWING CYBER THREAT</a:t>
            </a:r>
            <a:br>
              <a:rPr lang="en-US" sz="2800" b="1" dirty="0">
                <a:effectLst>
                  <a:outerShdw blurRad="38100" dist="38100" dir="2700000" algn="tl">
                    <a:srgbClr val="C0C0C0"/>
                  </a:outerShdw>
                </a:effectLst>
                <a:latin typeface="Tahoma" pitchFamily="34" charset="0"/>
              </a:rPr>
            </a:br>
            <a:endParaRPr lang="en-US" sz="2800" b="1" dirty="0">
              <a:effectLst>
                <a:outerShdw blurRad="38100" dist="38100" dir="2700000" algn="tl">
                  <a:srgbClr val="C0C0C0"/>
                </a:outerShdw>
              </a:effectLst>
              <a:latin typeface="Tahoma" pitchFamily="34" charset="0"/>
            </a:endParaRPr>
          </a:p>
        </p:txBody>
      </p:sp>
      <p:sp>
        <p:nvSpPr>
          <p:cNvPr id="8" name="Rectangle 7"/>
          <p:cNvSpPr/>
          <p:nvPr/>
        </p:nvSpPr>
        <p:spPr>
          <a:xfrm>
            <a:off x="457200" y="990600"/>
            <a:ext cx="7924800" cy="5632311"/>
          </a:xfrm>
          <a:prstGeom prst="rect">
            <a:avLst/>
          </a:prstGeom>
        </p:spPr>
        <p:txBody>
          <a:bodyPr wrap="square">
            <a:spAutoFit/>
          </a:bodyPr>
          <a:lstStyle/>
          <a:p>
            <a:pPr marL="171450" indent="-171450">
              <a:buFont typeface="Arial" pitchFamily="34" charset="0"/>
              <a:buChar char="•"/>
            </a:pPr>
            <a:r>
              <a:rPr lang="en-US" dirty="0">
                <a:latin typeface="Tahoma" pitchFamily="34" charset="0"/>
                <a:ea typeface="Tahoma" pitchFamily="34" charset="0"/>
                <a:cs typeface="Tahoma" pitchFamily="34" charset="0"/>
              </a:rPr>
              <a:t>U.S. Director of National Intelligence ranks cyber crime as the number 1 national security threat.  (Over terrorism, espionage, and weapons of mass destruction.)</a:t>
            </a:r>
          </a:p>
          <a:p>
            <a:pPr marL="171450" indent="-171450">
              <a:buFont typeface="Arial" pitchFamily="34" charset="0"/>
              <a:buChar char="•"/>
            </a:pPr>
            <a:endParaRPr lang="en-US" dirty="0">
              <a:solidFill>
                <a:srgbClr val="FF0000"/>
              </a:solidFill>
              <a:latin typeface="Tahoma" pitchFamily="34" charset="0"/>
              <a:ea typeface="Tahoma" pitchFamily="34" charset="0"/>
              <a:cs typeface="Tahoma" pitchFamily="34" charset="0"/>
            </a:endParaRPr>
          </a:p>
          <a:p>
            <a:pPr marL="171450" indent="-171450">
              <a:buFont typeface="Arial" pitchFamily="34" charset="0"/>
              <a:buChar char="•"/>
            </a:pPr>
            <a:r>
              <a:rPr lang="en-US" dirty="0">
                <a:latin typeface="Tahoma" pitchFamily="34" charset="0"/>
                <a:ea typeface="Tahoma" pitchFamily="34" charset="0"/>
                <a:cs typeface="Tahoma" pitchFamily="34" charset="0"/>
              </a:rPr>
              <a:t>Expect a proliferation of attacks on cloud and cloud infrastructure.</a:t>
            </a:r>
          </a:p>
          <a:p>
            <a:pPr marL="171450" indent="-171450">
              <a:buFont typeface="Arial" pitchFamily="34" charset="0"/>
              <a:buChar char="•"/>
            </a:pPr>
            <a:endParaRPr lang="en-US" dirty="0">
              <a:latin typeface="Tahoma" pitchFamily="34" charset="0"/>
              <a:ea typeface="Tahoma" pitchFamily="34" charset="0"/>
              <a:cs typeface="Tahoma" pitchFamily="34" charset="0"/>
            </a:endParaRPr>
          </a:p>
          <a:p>
            <a:pPr marL="171450" indent="-171450">
              <a:buFont typeface="Arial" pitchFamily="34" charset="0"/>
              <a:buChar char="•"/>
            </a:pPr>
            <a:r>
              <a:rPr lang="en-US" dirty="0">
                <a:latin typeface="Tahoma" pitchFamily="34" charset="0"/>
                <a:ea typeface="Tahoma" pitchFamily="34" charset="0"/>
                <a:cs typeface="Tahoma" pitchFamily="34" charset="0"/>
              </a:rPr>
              <a:t>The current cyber world faces a half million security threats per minute.</a:t>
            </a:r>
          </a:p>
          <a:p>
            <a:pPr marL="171450" indent="-171450">
              <a:buFont typeface="Arial" pitchFamily="34" charset="0"/>
              <a:buChar char="•"/>
            </a:pPr>
            <a:endParaRPr lang="en-US" dirty="0">
              <a:latin typeface="Tahoma" pitchFamily="34" charset="0"/>
              <a:ea typeface="Tahoma" pitchFamily="34" charset="0"/>
              <a:cs typeface="Tahoma" pitchFamily="34" charset="0"/>
            </a:endParaRPr>
          </a:p>
          <a:p>
            <a:pPr marL="171450" indent="-171450">
              <a:buFont typeface="Arial" pitchFamily="34" charset="0"/>
              <a:buChar char="•"/>
            </a:pPr>
            <a:r>
              <a:rPr lang="en-US" dirty="0">
                <a:latin typeface="Tahoma" pitchFamily="34" charset="0"/>
                <a:ea typeface="Tahoma" pitchFamily="34" charset="0"/>
                <a:cs typeface="Tahoma" pitchFamily="34" charset="0"/>
              </a:rPr>
              <a:t>“Internet of Things” -- There were 6.8 billion connected devices in use in 2016.  30% increase over 2015.</a:t>
            </a:r>
          </a:p>
          <a:p>
            <a:pPr marL="171450" indent="-171450">
              <a:buFont typeface="Arial" pitchFamily="34" charset="0"/>
              <a:buChar char="•"/>
            </a:pPr>
            <a:endParaRPr lang="en-US" dirty="0">
              <a:latin typeface="Tahoma" pitchFamily="34" charset="0"/>
              <a:ea typeface="Tahoma" pitchFamily="34" charset="0"/>
              <a:cs typeface="Tahoma" pitchFamily="34" charset="0"/>
            </a:endParaRPr>
          </a:p>
          <a:p>
            <a:pPr marL="171450" indent="-171450">
              <a:buFont typeface="Arial" pitchFamily="34" charset="0"/>
              <a:buChar char="•"/>
            </a:pPr>
            <a:r>
              <a:rPr lang="en-US" dirty="0">
                <a:latin typeface="Tahoma" pitchFamily="34" charset="0"/>
                <a:ea typeface="Tahoma" pitchFamily="34" charset="0"/>
                <a:cs typeface="Tahoma" pitchFamily="34" charset="0"/>
              </a:rPr>
              <a:t>Estimated annual cost of cybercrime and economic espionage to the world economy more than $445 billion – almost 1% of global income (Center for Strategic and International Studies).</a:t>
            </a:r>
          </a:p>
          <a:p>
            <a:endParaRPr lang="en-US" dirty="0">
              <a:latin typeface="Tahoma" pitchFamily="34" charset="0"/>
              <a:ea typeface="Tahoma" pitchFamily="34" charset="0"/>
              <a:cs typeface="Tahoma" pitchFamily="34" charset="0"/>
            </a:endParaRPr>
          </a:p>
          <a:p>
            <a:pPr marL="171450" indent="-171450">
              <a:buFont typeface="Arial" pitchFamily="34" charset="0"/>
              <a:buChar char="•"/>
            </a:pPr>
            <a:r>
              <a:rPr lang="en-US" dirty="0">
                <a:latin typeface="Tahoma" pitchFamily="34" charset="0"/>
                <a:ea typeface="Tahoma" pitchFamily="34" charset="0"/>
                <a:cs typeface="Tahoma" pitchFamily="34" charset="0"/>
              </a:rPr>
              <a:t>The single largest threat to the U.S. is China -- 70 % of America’s corporate intellectual property theft originates in China.</a:t>
            </a:r>
          </a:p>
          <a:p>
            <a:pPr marL="171450" indent="-171450">
              <a:buFont typeface="Arial" pitchFamily="34" charset="0"/>
              <a:buChar char="•"/>
            </a:pPr>
            <a:endParaRPr lang="en-US" dirty="0">
              <a:latin typeface="Tahoma" pitchFamily="34" charset="0"/>
              <a:ea typeface="Tahoma" pitchFamily="34" charset="0"/>
              <a:cs typeface="Tahoma" pitchFamily="34" charset="0"/>
            </a:endParaRPr>
          </a:p>
          <a:p>
            <a:pPr marL="171450" indent="-171450">
              <a:buFont typeface="Arial" pitchFamily="34" charset="0"/>
              <a:buChar char="•"/>
            </a:pPr>
            <a:r>
              <a:rPr lang="en-US" dirty="0">
                <a:latin typeface="Tahoma" pitchFamily="34" charset="0"/>
                <a:ea typeface="Tahoma" pitchFamily="34" charset="0"/>
                <a:cs typeface="Tahoma" pitchFamily="34" charset="0"/>
              </a:rPr>
              <a:t>89% of service members believe cyberterrorism to be the greatest danger to U.S. national security.</a:t>
            </a:r>
          </a:p>
        </p:txBody>
      </p:sp>
    </p:spTree>
    <p:extLst>
      <p:ext uri="{BB962C8B-B14F-4D97-AF65-F5344CB8AC3E}">
        <p14:creationId xmlns:p14="http://schemas.microsoft.com/office/powerpoint/2010/main" val="1056053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4" name="Rectangle 74"/>
          <p:cNvSpPr>
            <a:spLocks noChangeArrowheads="1"/>
          </p:cNvSpPr>
          <p:nvPr/>
        </p:nvSpPr>
        <p:spPr bwMode="auto">
          <a:xfrm>
            <a:off x="457200" y="0"/>
            <a:ext cx="8077200" cy="830997"/>
          </a:xfrm>
          <a:prstGeom prst="rect">
            <a:avLst/>
          </a:prstGeom>
          <a:noFill/>
          <a:ln w="9525">
            <a:noFill/>
            <a:miter lim="800000"/>
            <a:headEnd/>
            <a:tailEnd/>
          </a:ln>
          <a:effectLst/>
        </p:spPr>
        <p:txBody>
          <a:bodyPr wrap="square">
            <a:spAutoFit/>
          </a:bodyPr>
          <a:lstStyle/>
          <a:p>
            <a:pPr algn="ctr" eaLnBrk="0" hangingPunct="0">
              <a:defRPr/>
            </a:pPr>
            <a:r>
              <a:rPr lang="en-US" sz="2400" b="1" dirty="0">
                <a:effectLst>
                  <a:outerShdw blurRad="38100" dist="38100" dir="2700000" algn="tl">
                    <a:srgbClr val="C0C0C0"/>
                  </a:outerShdw>
                </a:effectLst>
                <a:latin typeface="Tahoma" pitchFamily="34" charset="0"/>
              </a:rPr>
              <a:t>A US CRISIS OF CONFIDENCE </a:t>
            </a:r>
          </a:p>
          <a:p>
            <a:pPr algn="ctr" eaLnBrk="0" hangingPunct="0">
              <a:defRPr/>
            </a:pPr>
            <a:r>
              <a:rPr lang="en-US" sz="2400" b="1" dirty="0">
                <a:effectLst>
                  <a:outerShdw blurRad="38100" dist="38100" dir="2700000" algn="tl">
                    <a:srgbClr val="C0C0C0"/>
                  </a:outerShdw>
                </a:effectLst>
                <a:latin typeface="Tahoma" pitchFamily="34" charset="0"/>
              </a:rPr>
              <a:t>IN INSTITUTIONS</a:t>
            </a:r>
          </a:p>
        </p:txBody>
      </p:sp>
      <p:grpSp>
        <p:nvGrpSpPr>
          <p:cNvPr id="131" name="Group 130"/>
          <p:cNvGrpSpPr/>
          <p:nvPr/>
        </p:nvGrpSpPr>
        <p:grpSpPr>
          <a:xfrm>
            <a:off x="537616" y="1143000"/>
            <a:ext cx="8149184" cy="5222677"/>
            <a:chOff x="537616" y="1104900"/>
            <a:chExt cx="8149184" cy="5222677"/>
          </a:xfrm>
        </p:grpSpPr>
        <p:sp>
          <p:nvSpPr>
            <p:cNvPr id="132" name="Line 32"/>
            <p:cNvSpPr>
              <a:spLocks noChangeShapeType="1"/>
            </p:cNvSpPr>
            <p:nvPr/>
          </p:nvSpPr>
          <p:spPr bwMode="auto">
            <a:xfrm>
              <a:off x="2311400" y="1104900"/>
              <a:ext cx="1588" cy="44069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3" name="Group 132"/>
            <p:cNvGrpSpPr/>
            <p:nvPr/>
          </p:nvGrpSpPr>
          <p:grpSpPr>
            <a:xfrm>
              <a:off x="537616" y="1193800"/>
              <a:ext cx="8149184" cy="5133777"/>
              <a:chOff x="537616" y="1193800"/>
              <a:chExt cx="8149184" cy="5133777"/>
            </a:xfrm>
          </p:grpSpPr>
          <p:sp>
            <p:nvSpPr>
              <p:cNvPr id="134" name="Text Box 8"/>
              <p:cNvSpPr txBox="1">
                <a:spLocks noChangeArrowheads="1"/>
              </p:cNvSpPr>
              <p:nvPr/>
            </p:nvSpPr>
            <p:spPr bwMode="auto">
              <a:xfrm>
                <a:off x="2590800" y="6019800"/>
                <a:ext cx="4332917" cy="307777"/>
              </a:xfrm>
              <a:prstGeom prst="rect">
                <a:avLst/>
              </a:prstGeom>
              <a:noFill/>
              <a:ln w="9525">
                <a:noFill/>
                <a:miter lim="800000"/>
                <a:headEnd/>
                <a:tailEnd/>
              </a:ln>
              <a:effectLst/>
            </p:spPr>
            <p:txBody>
              <a:bodyPr wrap="none">
                <a:spAutoFit/>
              </a:bodyPr>
              <a:lstStyle/>
              <a:p>
                <a:pPr eaLnBrk="0" hangingPunct="0">
                  <a:defRPr/>
                </a:pPr>
                <a:r>
                  <a:rPr lang="en-US" sz="1400" i="1" dirty="0">
                    <a:solidFill>
                      <a:schemeClr val="tx1">
                        <a:lumMod val="85000"/>
                        <a:lumOff val="15000"/>
                      </a:schemeClr>
                    </a:solidFill>
                  </a:rPr>
                  <a:t>**Source:  The Gallup Organization, Poll dated June 2019</a:t>
                </a:r>
              </a:p>
            </p:txBody>
          </p:sp>
          <p:sp>
            <p:nvSpPr>
              <p:cNvPr id="135" name="Rectangle 15"/>
              <p:cNvSpPr>
                <a:spLocks noChangeArrowheads="1"/>
              </p:cNvSpPr>
              <p:nvPr/>
            </p:nvSpPr>
            <p:spPr bwMode="auto">
              <a:xfrm>
                <a:off x="2320794" y="5208489"/>
                <a:ext cx="700881" cy="152400"/>
              </a:xfrm>
              <a:prstGeom prst="rect">
                <a:avLst/>
              </a:prstGeom>
              <a:solidFill>
                <a:srgbClr val="FFCC99"/>
              </a:solidFill>
              <a:ln w="12700">
                <a:solidFill>
                  <a:srgbClr val="000000"/>
                </a:solidFill>
                <a:miter lim="800000"/>
                <a:headEnd/>
                <a:tailEnd/>
              </a:ln>
            </p:spPr>
            <p:txBody>
              <a:bodyPr/>
              <a:lstStyle/>
              <a:p>
                <a:pPr algn="ctr" eaLnBrk="0" hangingPunct="0"/>
                <a:endParaRPr lang="en-US" sz="2000">
                  <a:solidFill>
                    <a:schemeClr val="tx2"/>
                  </a:solidFill>
                </a:endParaRPr>
              </a:p>
            </p:txBody>
          </p:sp>
          <p:sp>
            <p:nvSpPr>
              <p:cNvPr id="136" name="Rectangle 17"/>
              <p:cNvSpPr>
                <a:spLocks noChangeArrowheads="1"/>
              </p:cNvSpPr>
              <p:nvPr/>
            </p:nvSpPr>
            <p:spPr bwMode="auto">
              <a:xfrm>
                <a:off x="2311400" y="4411662"/>
                <a:ext cx="1651000" cy="160338"/>
              </a:xfrm>
              <a:prstGeom prst="rect">
                <a:avLst/>
              </a:prstGeom>
              <a:solidFill>
                <a:srgbClr val="FFCC99"/>
              </a:solidFill>
              <a:ln w="12700">
                <a:solidFill>
                  <a:srgbClr val="000000"/>
                </a:solidFill>
                <a:miter lim="800000"/>
                <a:headEnd/>
                <a:tailEnd/>
              </a:ln>
            </p:spPr>
            <p:txBody>
              <a:bodyPr/>
              <a:lstStyle/>
              <a:p>
                <a:pPr algn="ctr" eaLnBrk="0" hangingPunct="0"/>
                <a:endParaRPr lang="en-US" sz="2000">
                  <a:solidFill>
                    <a:schemeClr val="tx2"/>
                  </a:solidFill>
                </a:endParaRPr>
              </a:p>
            </p:txBody>
          </p:sp>
          <p:sp>
            <p:nvSpPr>
              <p:cNvPr id="137" name="Rectangle 18"/>
              <p:cNvSpPr>
                <a:spLocks noChangeArrowheads="1"/>
              </p:cNvSpPr>
              <p:nvPr/>
            </p:nvSpPr>
            <p:spPr bwMode="auto">
              <a:xfrm>
                <a:off x="2320794" y="3955495"/>
                <a:ext cx="1990856" cy="172005"/>
              </a:xfrm>
              <a:prstGeom prst="rect">
                <a:avLst/>
              </a:prstGeom>
              <a:solidFill>
                <a:srgbClr val="FFCC99"/>
              </a:solidFill>
              <a:ln w="12700">
                <a:solidFill>
                  <a:srgbClr val="000000"/>
                </a:solidFill>
                <a:miter lim="800000"/>
                <a:headEnd/>
                <a:tailEnd/>
              </a:ln>
            </p:spPr>
            <p:txBody>
              <a:bodyPr/>
              <a:lstStyle/>
              <a:p>
                <a:pPr algn="ctr" eaLnBrk="0" hangingPunct="0"/>
                <a:endParaRPr lang="en-US" sz="2000">
                  <a:solidFill>
                    <a:schemeClr val="tx2"/>
                  </a:solidFill>
                </a:endParaRPr>
              </a:p>
            </p:txBody>
          </p:sp>
          <p:sp>
            <p:nvSpPr>
              <p:cNvPr id="138" name="Rectangle 19"/>
              <p:cNvSpPr>
                <a:spLocks noChangeArrowheads="1"/>
              </p:cNvSpPr>
              <p:nvPr/>
            </p:nvSpPr>
            <p:spPr bwMode="auto">
              <a:xfrm>
                <a:off x="2320794" y="3569433"/>
                <a:ext cx="2044700" cy="150635"/>
              </a:xfrm>
              <a:prstGeom prst="rect">
                <a:avLst/>
              </a:prstGeom>
              <a:solidFill>
                <a:srgbClr val="FFCC99"/>
              </a:solidFill>
              <a:ln w="12700">
                <a:solidFill>
                  <a:srgbClr val="000000"/>
                </a:solidFill>
                <a:miter lim="800000"/>
                <a:headEnd/>
                <a:tailEnd/>
              </a:ln>
            </p:spPr>
            <p:txBody>
              <a:bodyPr/>
              <a:lstStyle/>
              <a:p>
                <a:pPr algn="ctr" eaLnBrk="0" hangingPunct="0"/>
                <a:endParaRPr lang="en-US" sz="2000">
                  <a:solidFill>
                    <a:schemeClr val="tx2"/>
                  </a:solidFill>
                </a:endParaRPr>
              </a:p>
            </p:txBody>
          </p:sp>
          <p:sp>
            <p:nvSpPr>
              <p:cNvPr id="139" name="Rectangle 21"/>
              <p:cNvSpPr>
                <a:spLocks noChangeArrowheads="1"/>
              </p:cNvSpPr>
              <p:nvPr/>
            </p:nvSpPr>
            <p:spPr bwMode="auto">
              <a:xfrm>
                <a:off x="2311400" y="2771913"/>
                <a:ext cx="2489200" cy="199888"/>
              </a:xfrm>
              <a:prstGeom prst="rect">
                <a:avLst/>
              </a:prstGeom>
              <a:solidFill>
                <a:srgbClr val="FFCC99"/>
              </a:solidFill>
              <a:ln w="12700">
                <a:solidFill>
                  <a:srgbClr val="000000"/>
                </a:solidFill>
                <a:miter lim="800000"/>
                <a:headEnd/>
                <a:tailEnd/>
              </a:ln>
            </p:spPr>
            <p:txBody>
              <a:bodyPr/>
              <a:lstStyle/>
              <a:p>
                <a:pPr algn="ctr" eaLnBrk="0" hangingPunct="0"/>
                <a:endParaRPr lang="en-US" sz="2000">
                  <a:solidFill>
                    <a:schemeClr val="tx2"/>
                  </a:solidFill>
                </a:endParaRPr>
              </a:p>
            </p:txBody>
          </p:sp>
          <p:sp>
            <p:nvSpPr>
              <p:cNvPr id="140" name="Rectangle 22"/>
              <p:cNvSpPr>
                <a:spLocks noChangeArrowheads="1"/>
              </p:cNvSpPr>
              <p:nvPr/>
            </p:nvSpPr>
            <p:spPr bwMode="auto">
              <a:xfrm>
                <a:off x="2311399" y="2438399"/>
                <a:ext cx="2636420" cy="139701"/>
              </a:xfrm>
              <a:prstGeom prst="rect">
                <a:avLst/>
              </a:prstGeom>
              <a:solidFill>
                <a:srgbClr val="FFCC99"/>
              </a:solidFill>
              <a:ln w="12700">
                <a:solidFill>
                  <a:srgbClr val="000000"/>
                </a:solidFill>
                <a:miter lim="800000"/>
                <a:headEnd/>
                <a:tailEnd/>
              </a:ln>
            </p:spPr>
            <p:txBody>
              <a:bodyPr/>
              <a:lstStyle/>
              <a:p>
                <a:pPr algn="ctr" eaLnBrk="0" hangingPunct="0"/>
                <a:endParaRPr lang="en-US" sz="2000">
                  <a:solidFill>
                    <a:schemeClr val="tx2"/>
                  </a:solidFill>
                </a:endParaRPr>
              </a:p>
            </p:txBody>
          </p:sp>
          <p:sp>
            <p:nvSpPr>
              <p:cNvPr id="141" name="Rectangle 24"/>
              <p:cNvSpPr>
                <a:spLocks noChangeArrowheads="1"/>
              </p:cNvSpPr>
              <p:nvPr/>
            </p:nvSpPr>
            <p:spPr bwMode="auto">
              <a:xfrm>
                <a:off x="2311399" y="1598614"/>
                <a:ext cx="4064211" cy="188912"/>
              </a:xfrm>
              <a:prstGeom prst="rect">
                <a:avLst/>
              </a:prstGeom>
              <a:solidFill>
                <a:srgbClr val="FFCC99"/>
              </a:solidFill>
              <a:ln w="12700">
                <a:solidFill>
                  <a:srgbClr val="000000"/>
                </a:solidFill>
                <a:miter lim="800000"/>
                <a:headEnd/>
                <a:tailEnd/>
              </a:ln>
            </p:spPr>
            <p:txBody>
              <a:bodyPr/>
              <a:lstStyle/>
              <a:p>
                <a:pPr algn="ctr" eaLnBrk="0" hangingPunct="0"/>
                <a:endParaRPr lang="en-US" sz="2000">
                  <a:solidFill>
                    <a:schemeClr val="tx2"/>
                  </a:solidFill>
                </a:endParaRPr>
              </a:p>
            </p:txBody>
          </p:sp>
          <p:sp>
            <p:nvSpPr>
              <p:cNvPr id="142" name="Rectangle 25"/>
              <p:cNvSpPr>
                <a:spLocks noChangeArrowheads="1"/>
              </p:cNvSpPr>
              <p:nvPr/>
            </p:nvSpPr>
            <p:spPr bwMode="auto">
              <a:xfrm>
                <a:off x="2311400" y="1219200"/>
                <a:ext cx="4934521" cy="176213"/>
              </a:xfrm>
              <a:prstGeom prst="rect">
                <a:avLst/>
              </a:prstGeom>
              <a:solidFill>
                <a:srgbClr val="FFCC99"/>
              </a:solidFill>
              <a:ln w="12700">
                <a:solidFill>
                  <a:srgbClr val="000000"/>
                </a:solidFill>
                <a:miter lim="800000"/>
                <a:headEnd/>
                <a:tailEnd/>
              </a:ln>
            </p:spPr>
            <p:txBody>
              <a:bodyPr/>
              <a:lstStyle/>
              <a:p>
                <a:pPr algn="ctr" eaLnBrk="0" hangingPunct="0"/>
                <a:endParaRPr lang="en-US" sz="2000">
                  <a:solidFill>
                    <a:schemeClr val="tx2"/>
                  </a:solidFill>
                </a:endParaRPr>
              </a:p>
            </p:txBody>
          </p:sp>
          <p:sp>
            <p:nvSpPr>
              <p:cNvPr id="143" name="Line 26"/>
              <p:cNvSpPr>
                <a:spLocks noChangeShapeType="1"/>
              </p:cNvSpPr>
              <p:nvPr/>
            </p:nvSpPr>
            <p:spPr bwMode="auto">
              <a:xfrm>
                <a:off x="2311400" y="5511800"/>
                <a:ext cx="5591175"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 name="Line 27"/>
              <p:cNvSpPr>
                <a:spLocks noChangeShapeType="1"/>
              </p:cNvSpPr>
              <p:nvPr/>
            </p:nvSpPr>
            <p:spPr bwMode="auto">
              <a:xfrm flipV="1">
                <a:off x="2311400" y="5511800"/>
                <a:ext cx="1588" cy="762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5" name="Line 28"/>
              <p:cNvSpPr>
                <a:spLocks noChangeShapeType="1"/>
              </p:cNvSpPr>
              <p:nvPr/>
            </p:nvSpPr>
            <p:spPr bwMode="auto">
              <a:xfrm flipV="1">
                <a:off x="3711575" y="5511800"/>
                <a:ext cx="1588" cy="762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6" name="Line 29"/>
              <p:cNvSpPr>
                <a:spLocks noChangeShapeType="1"/>
              </p:cNvSpPr>
              <p:nvPr/>
            </p:nvSpPr>
            <p:spPr bwMode="auto">
              <a:xfrm flipV="1">
                <a:off x="5113338" y="5511800"/>
                <a:ext cx="1587" cy="762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7" name="Line 30"/>
              <p:cNvSpPr>
                <a:spLocks noChangeShapeType="1"/>
              </p:cNvSpPr>
              <p:nvPr/>
            </p:nvSpPr>
            <p:spPr bwMode="auto">
              <a:xfrm flipV="1">
                <a:off x="6502400" y="5511800"/>
                <a:ext cx="1588" cy="762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 name="Line 31"/>
              <p:cNvSpPr>
                <a:spLocks noChangeShapeType="1"/>
              </p:cNvSpPr>
              <p:nvPr/>
            </p:nvSpPr>
            <p:spPr bwMode="auto">
              <a:xfrm flipV="1">
                <a:off x="7902575" y="5511800"/>
                <a:ext cx="1588" cy="762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 name="Line 33"/>
              <p:cNvSpPr>
                <a:spLocks noChangeShapeType="1"/>
              </p:cNvSpPr>
              <p:nvPr/>
            </p:nvSpPr>
            <p:spPr bwMode="auto">
              <a:xfrm>
                <a:off x="2247900" y="5511800"/>
                <a:ext cx="6350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0" name="Line 34"/>
              <p:cNvSpPr>
                <a:spLocks noChangeShapeType="1"/>
              </p:cNvSpPr>
              <p:nvPr/>
            </p:nvSpPr>
            <p:spPr bwMode="auto">
              <a:xfrm>
                <a:off x="2247900" y="5106988"/>
                <a:ext cx="635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1" name="Line 35"/>
              <p:cNvSpPr>
                <a:spLocks noChangeShapeType="1"/>
              </p:cNvSpPr>
              <p:nvPr/>
            </p:nvSpPr>
            <p:spPr bwMode="auto">
              <a:xfrm>
                <a:off x="2247900" y="4716463"/>
                <a:ext cx="635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 name="Line 36"/>
              <p:cNvSpPr>
                <a:spLocks noChangeShapeType="1"/>
              </p:cNvSpPr>
              <p:nvPr/>
            </p:nvSpPr>
            <p:spPr bwMode="auto">
              <a:xfrm>
                <a:off x="2247900" y="4311650"/>
                <a:ext cx="6350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 name="Line 37"/>
              <p:cNvSpPr>
                <a:spLocks noChangeShapeType="1"/>
              </p:cNvSpPr>
              <p:nvPr/>
            </p:nvSpPr>
            <p:spPr bwMode="auto">
              <a:xfrm>
                <a:off x="2247900" y="3908425"/>
                <a:ext cx="6350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 name="Line 38"/>
              <p:cNvSpPr>
                <a:spLocks noChangeShapeType="1"/>
              </p:cNvSpPr>
              <p:nvPr/>
            </p:nvSpPr>
            <p:spPr bwMode="auto">
              <a:xfrm>
                <a:off x="2247900" y="3503613"/>
                <a:ext cx="635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 name="Line 39"/>
              <p:cNvSpPr>
                <a:spLocks noChangeShapeType="1"/>
              </p:cNvSpPr>
              <p:nvPr/>
            </p:nvSpPr>
            <p:spPr bwMode="auto">
              <a:xfrm>
                <a:off x="2247900" y="3113088"/>
                <a:ext cx="635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6" name="Line 40"/>
              <p:cNvSpPr>
                <a:spLocks noChangeShapeType="1"/>
              </p:cNvSpPr>
              <p:nvPr/>
            </p:nvSpPr>
            <p:spPr bwMode="auto">
              <a:xfrm>
                <a:off x="2247900" y="2708275"/>
                <a:ext cx="6350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 name="Line 41"/>
              <p:cNvSpPr>
                <a:spLocks noChangeShapeType="1"/>
              </p:cNvSpPr>
              <p:nvPr/>
            </p:nvSpPr>
            <p:spPr bwMode="auto">
              <a:xfrm>
                <a:off x="2247900" y="2305050"/>
                <a:ext cx="6350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 name="Line 42"/>
              <p:cNvSpPr>
                <a:spLocks noChangeShapeType="1"/>
              </p:cNvSpPr>
              <p:nvPr/>
            </p:nvSpPr>
            <p:spPr bwMode="auto">
              <a:xfrm>
                <a:off x="2247900" y="1900238"/>
                <a:ext cx="635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9" name="Line 43"/>
              <p:cNvSpPr>
                <a:spLocks noChangeShapeType="1"/>
              </p:cNvSpPr>
              <p:nvPr/>
            </p:nvSpPr>
            <p:spPr bwMode="auto">
              <a:xfrm>
                <a:off x="2247900" y="1509713"/>
                <a:ext cx="635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 name="Rectangle 45"/>
              <p:cNvSpPr>
                <a:spLocks noChangeArrowheads="1"/>
              </p:cNvSpPr>
              <p:nvPr/>
            </p:nvSpPr>
            <p:spPr bwMode="auto">
              <a:xfrm>
                <a:off x="3099011" y="5143500"/>
                <a:ext cx="634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rPr>
                  <a:t>11%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61" name="Rectangle 46"/>
              <p:cNvSpPr>
                <a:spLocks noChangeArrowheads="1"/>
              </p:cNvSpPr>
              <p:nvPr/>
            </p:nvSpPr>
            <p:spPr bwMode="auto">
              <a:xfrm>
                <a:off x="3733800" y="4736068"/>
                <a:ext cx="634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rPr>
                  <a:t>18%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62" name="Rectangle 47"/>
              <p:cNvSpPr>
                <a:spLocks noChangeArrowheads="1"/>
              </p:cNvSpPr>
              <p:nvPr/>
            </p:nvSpPr>
            <p:spPr bwMode="auto">
              <a:xfrm>
                <a:off x="4089611" y="4322763"/>
                <a:ext cx="634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rPr>
                  <a:t>23%</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63" name="Rectangle 48"/>
              <p:cNvSpPr>
                <a:spLocks noChangeArrowheads="1"/>
              </p:cNvSpPr>
              <p:nvPr/>
            </p:nvSpPr>
            <p:spPr bwMode="auto">
              <a:xfrm>
                <a:off x="4419600" y="3905250"/>
                <a:ext cx="634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rPr>
                  <a:t>29%</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64" name="Rectangle 49"/>
              <p:cNvSpPr>
                <a:spLocks noChangeArrowheads="1"/>
              </p:cNvSpPr>
              <p:nvPr/>
            </p:nvSpPr>
            <p:spPr bwMode="auto">
              <a:xfrm>
                <a:off x="4851611" y="3114675"/>
                <a:ext cx="634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rPr>
                  <a:t>36%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65" name="Rectangle 50"/>
              <p:cNvSpPr>
                <a:spLocks noChangeArrowheads="1"/>
              </p:cNvSpPr>
              <p:nvPr/>
            </p:nvSpPr>
            <p:spPr bwMode="auto">
              <a:xfrm>
                <a:off x="4876800" y="2705100"/>
                <a:ext cx="634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rPr>
                  <a:t>36%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66" name="Rectangle 51"/>
              <p:cNvSpPr>
                <a:spLocks noChangeArrowheads="1"/>
              </p:cNvSpPr>
              <p:nvPr/>
            </p:nvSpPr>
            <p:spPr bwMode="auto">
              <a:xfrm>
                <a:off x="5004011" y="2373868"/>
                <a:ext cx="634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rPr>
                  <a:t>38%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67" name="Rectangle 53"/>
              <p:cNvSpPr>
                <a:spLocks noChangeArrowheads="1"/>
              </p:cNvSpPr>
              <p:nvPr/>
            </p:nvSpPr>
            <p:spPr bwMode="auto">
              <a:xfrm>
                <a:off x="5004011" y="1943100"/>
                <a:ext cx="634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rPr>
                  <a:t>38%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68" name="Rectangle 54"/>
              <p:cNvSpPr>
                <a:spLocks noChangeArrowheads="1"/>
              </p:cNvSpPr>
              <p:nvPr/>
            </p:nvSpPr>
            <p:spPr bwMode="auto">
              <a:xfrm>
                <a:off x="6451811" y="1520825"/>
                <a:ext cx="634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rPr>
                  <a:t>53%</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69" name="Rectangle 56"/>
              <p:cNvSpPr>
                <a:spLocks noChangeArrowheads="1"/>
              </p:cNvSpPr>
              <p:nvPr/>
            </p:nvSpPr>
            <p:spPr bwMode="auto">
              <a:xfrm>
                <a:off x="2135188" y="5738813"/>
                <a:ext cx="15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2400">
                  <a:latin typeface="Tahoma" pitchFamily="34" charset="0"/>
                </a:endParaRPr>
              </a:p>
            </p:txBody>
          </p:sp>
          <p:sp>
            <p:nvSpPr>
              <p:cNvPr id="170" name="Rectangle 57"/>
              <p:cNvSpPr>
                <a:spLocks noChangeArrowheads="1"/>
              </p:cNvSpPr>
              <p:nvPr/>
            </p:nvSpPr>
            <p:spPr bwMode="auto">
              <a:xfrm>
                <a:off x="3429000" y="5562600"/>
                <a:ext cx="8826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20%</a:t>
                </a:r>
              </a:p>
            </p:txBody>
          </p:sp>
          <p:sp>
            <p:nvSpPr>
              <p:cNvPr id="171" name="Rectangle 58"/>
              <p:cNvSpPr>
                <a:spLocks noChangeArrowheads="1"/>
              </p:cNvSpPr>
              <p:nvPr/>
            </p:nvSpPr>
            <p:spPr bwMode="auto">
              <a:xfrm>
                <a:off x="4860925" y="5738813"/>
                <a:ext cx="15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2400">
                  <a:latin typeface="Tahoma" pitchFamily="34" charset="0"/>
                </a:endParaRPr>
              </a:p>
            </p:txBody>
          </p:sp>
          <p:sp>
            <p:nvSpPr>
              <p:cNvPr id="172" name="Rectangle 59"/>
              <p:cNvSpPr>
                <a:spLocks noChangeArrowheads="1"/>
              </p:cNvSpPr>
              <p:nvPr/>
            </p:nvSpPr>
            <p:spPr bwMode="auto">
              <a:xfrm>
                <a:off x="6248400" y="5738813"/>
                <a:ext cx="15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2400">
                  <a:latin typeface="Tahoma" pitchFamily="34" charset="0"/>
                </a:endParaRPr>
              </a:p>
            </p:txBody>
          </p:sp>
          <p:sp>
            <p:nvSpPr>
              <p:cNvPr id="173" name="Rectangle 61"/>
              <p:cNvSpPr>
                <a:spLocks noChangeArrowheads="1"/>
              </p:cNvSpPr>
              <p:nvPr/>
            </p:nvSpPr>
            <p:spPr bwMode="auto">
              <a:xfrm>
                <a:off x="1201738" y="5195888"/>
                <a:ext cx="9473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solidFill>
                      <a:srgbClr val="000000"/>
                    </a:solidFill>
                    <a:latin typeface="Tahoma" panose="020B0604030504040204" pitchFamily="34" charset="0"/>
                    <a:ea typeface="Tahoma" panose="020B0604030504040204" pitchFamily="34" charset="0"/>
                    <a:cs typeface="Tahoma" panose="020B0604030504040204" pitchFamily="34" charset="0"/>
                  </a:rPr>
                  <a:t>Congress</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74" name="Rectangle 62"/>
              <p:cNvSpPr>
                <a:spLocks noChangeArrowheads="1"/>
              </p:cNvSpPr>
              <p:nvPr/>
            </p:nvSpPr>
            <p:spPr bwMode="auto">
              <a:xfrm>
                <a:off x="609600" y="4783137"/>
                <a:ext cx="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75" name="Rectangle 63"/>
              <p:cNvSpPr>
                <a:spLocks noChangeArrowheads="1"/>
              </p:cNvSpPr>
              <p:nvPr/>
            </p:nvSpPr>
            <p:spPr bwMode="auto">
              <a:xfrm>
                <a:off x="940222" y="4401979"/>
                <a:ext cx="12695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solidFill>
                      <a:srgbClr val="000000"/>
                    </a:solidFill>
                    <a:latin typeface="Tahoma" panose="020B0604030504040204" pitchFamily="34" charset="0"/>
                    <a:ea typeface="Tahoma" panose="020B0604030504040204" pitchFamily="34" charset="0"/>
                    <a:cs typeface="Tahoma" panose="020B0604030504040204" pitchFamily="34" charset="0"/>
                  </a:rPr>
                  <a:t>Newspapers</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76" name="Rectangle 64"/>
              <p:cNvSpPr>
                <a:spLocks noChangeArrowheads="1"/>
              </p:cNvSpPr>
              <p:nvPr/>
            </p:nvSpPr>
            <p:spPr bwMode="auto">
              <a:xfrm>
                <a:off x="1160288" y="2392401"/>
                <a:ext cx="11511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1600" b="1" dirty="0">
                    <a:solidFill>
                      <a:srgbClr val="000000"/>
                    </a:solidFill>
                    <a:latin typeface="Tahoma" panose="020B0604030504040204" pitchFamily="34" charset="0"/>
                    <a:ea typeface="Tahoma" panose="020B0604030504040204" pitchFamily="34" charset="0"/>
                    <a:cs typeface="Tahoma" panose="020B0604030504040204" pitchFamily="34" charset="0"/>
                  </a:rPr>
                  <a:t>President</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77" name="Rectangle 65"/>
              <p:cNvSpPr>
                <a:spLocks noChangeArrowheads="1"/>
              </p:cNvSpPr>
              <p:nvPr/>
            </p:nvSpPr>
            <p:spPr bwMode="auto">
              <a:xfrm>
                <a:off x="1508429" y="3581400"/>
                <a:ext cx="62517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solidFill>
                      <a:srgbClr val="000000"/>
                    </a:solidFill>
                    <a:latin typeface="Tahoma" panose="020B0604030504040204" pitchFamily="34" charset="0"/>
                    <a:ea typeface="Tahoma" panose="020B0604030504040204" pitchFamily="34" charset="0"/>
                    <a:cs typeface="Tahoma" panose="020B0604030504040204" pitchFamily="34" charset="0"/>
                  </a:rPr>
                  <a:t>Banks</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78" name="Rectangle 66"/>
              <p:cNvSpPr>
                <a:spLocks noChangeArrowheads="1"/>
              </p:cNvSpPr>
              <p:nvPr/>
            </p:nvSpPr>
            <p:spPr bwMode="auto">
              <a:xfrm>
                <a:off x="664253" y="3989304"/>
                <a:ext cx="14827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solidFill>
                      <a:srgbClr val="000000"/>
                    </a:solidFill>
                    <a:latin typeface="Tahoma" panose="020B0604030504040204" pitchFamily="34" charset="0"/>
                    <a:ea typeface="Tahoma" panose="020B0604030504040204" pitchFamily="34" charset="0"/>
                    <a:cs typeface="Tahoma" panose="020B0604030504040204" pitchFamily="34" charset="0"/>
                  </a:rPr>
                  <a:t>Public Schools</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79" name="Rectangle 67"/>
              <p:cNvSpPr>
                <a:spLocks noChangeArrowheads="1"/>
              </p:cNvSpPr>
              <p:nvPr/>
            </p:nvSpPr>
            <p:spPr bwMode="auto">
              <a:xfrm>
                <a:off x="537616" y="3186873"/>
                <a:ext cx="16094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solidFill>
                      <a:srgbClr val="000000"/>
                    </a:solidFill>
                    <a:latin typeface="Tahoma" panose="020B0604030504040204" pitchFamily="34" charset="0"/>
                    <a:ea typeface="Tahoma" panose="020B0604030504040204" pitchFamily="34" charset="0"/>
                    <a:cs typeface="Tahoma" panose="020B0604030504040204" pitchFamily="34" charset="0"/>
                  </a:rPr>
                  <a:t>Medical System</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80" name="Rectangle 69"/>
              <p:cNvSpPr>
                <a:spLocks noChangeArrowheads="1"/>
              </p:cNvSpPr>
              <p:nvPr/>
            </p:nvSpPr>
            <p:spPr bwMode="auto">
              <a:xfrm>
                <a:off x="1155767" y="2797889"/>
                <a:ext cx="9521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600" b="1" dirty="0">
                    <a:solidFill>
                      <a:srgbClr val="000000"/>
                    </a:solidFill>
                    <a:latin typeface="Tahoma" panose="020B0604030504040204" pitchFamily="34" charset="0"/>
                    <a:ea typeface="Tahoma" panose="020B0604030504040204" pitchFamily="34" charset="0"/>
                    <a:cs typeface="Tahoma" panose="020B0604030504040204" pitchFamily="34" charset="0"/>
                  </a:rPr>
                  <a:t>Religion</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81" name="Rectangle 70"/>
              <p:cNvSpPr>
                <a:spLocks noChangeArrowheads="1"/>
              </p:cNvSpPr>
              <p:nvPr/>
            </p:nvSpPr>
            <p:spPr bwMode="auto">
              <a:xfrm>
                <a:off x="1554163" y="1598613"/>
                <a:ext cx="6171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solidFill>
                      <a:srgbClr val="000000"/>
                    </a:solidFill>
                    <a:latin typeface="Tahoma" panose="020B0604030504040204" pitchFamily="34" charset="0"/>
                    <a:ea typeface="Tahoma" panose="020B0604030504040204" pitchFamily="34" charset="0"/>
                    <a:cs typeface="Tahoma" panose="020B0604030504040204" pitchFamily="34" charset="0"/>
                  </a:rPr>
                  <a:t>Police</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82" name="Rectangle 71"/>
              <p:cNvSpPr>
                <a:spLocks noChangeArrowheads="1"/>
              </p:cNvSpPr>
              <p:nvPr/>
            </p:nvSpPr>
            <p:spPr bwMode="auto">
              <a:xfrm>
                <a:off x="1066800" y="1193800"/>
                <a:ext cx="11301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solidFill>
                      <a:srgbClr val="000000"/>
                    </a:solidFill>
                    <a:latin typeface="Tahoma" panose="020B0604030504040204" pitchFamily="34" charset="0"/>
                    <a:ea typeface="Tahoma" panose="020B0604030504040204" pitchFamily="34" charset="0"/>
                    <a:cs typeface="Tahoma" panose="020B0604030504040204" pitchFamily="34" charset="0"/>
                  </a:rPr>
                  <a:t>US Military</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83" name="Text Box 72"/>
              <p:cNvSpPr txBox="1">
                <a:spLocks noChangeArrowheads="1"/>
              </p:cNvSpPr>
              <p:nvPr/>
            </p:nvSpPr>
            <p:spPr bwMode="auto">
              <a:xfrm>
                <a:off x="2057400" y="5486400"/>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0%</a:t>
                </a:r>
              </a:p>
            </p:txBody>
          </p:sp>
          <p:sp>
            <p:nvSpPr>
              <p:cNvPr id="184" name="Text Box 73"/>
              <p:cNvSpPr txBox="1">
                <a:spLocks noChangeArrowheads="1"/>
              </p:cNvSpPr>
              <p:nvPr/>
            </p:nvSpPr>
            <p:spPr bwMode="auto">
              <a:xfrm>
                <a:off x="4724400" y="5486400"/>
                <a:ext cx="1066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40%</a:t>
                </a:r>
              </a:p>
            </p:txBody>
          </p:sp>
          <p:sp>
            <p:nvSpPr>
              <p:cNvPr id="185" name="Text Box 74"/>
              <p:cNvSpPr txBox="1">
                <a:spLocks noChangeArrowheads="1"/>
              </p:cNvSpPr>
              <p:nvPr/>
            </p:nvSpPr>
            <p:spPr bwMode="auto">
              <a:xfrm>
                <a:off x="6096000" y="5486400"/>
                <a:ext cx="1143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60%</a:t>
                </a:r>
              </a:p>
            </p:txBody>
          </p:sp>
          <p:sp>
            <p:nvSpPr>
              <p:cNvPr id="186" name="Text Box 75"/>
              <p:cNvSpPr txBox="1">
                <a:spLocks noChangeArrowheads="1"/>
              </p:cNvSpPr>
              <p:nvPr/>
            </p:nvSpPr>
            <p:spPr bwMode="auto">
              <a:xfrm>
                <a:off x="7543800" y="5486400"/>
                <a:ext cx="1143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80%</a:t>
                </a:r>
              </a:p>
            </p:txBody>
          </p:sp>
          <p:sp>
            <p:nvSpPr>
              <p:cNvPr id="187" name="Rectangle 49"/>
              <p:cNvSpPr>
                <a:spLocks noChangeArrowheads="1"/>
              </p:cNvSpPr>
              <p:nvPr/>
            </p:nvSpPr>
            <p:spPr bwMode="auto">
              <a:xfrm>
                <a:off x="4470611" y="3509963"/>
                <a:ext cx="634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rPr>
                  <a:t>30%</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88" name="Rectangle 22"/>
              <p:cNvSpPr>
                <a:spLocks noChangeArrowheads="1"/>
              </p:cNvSpPr>
              <p:nvPr/>
            </p:nvSpPr>
            <p:spPr bwMode="auto">
              <a:xfrm>
                <a:off x="2311400" y="2057399"/>
                <a:ext cx="2639597" cy="155377"/>
              </a:xfrm>
              <a:prstGeom prst="rect">
                <a:avLst/>
              </a:prstGeom>
              <a:solidFill>
                <a:srgbClr val="FFCC99"/>
              </a:solidFill>
              <a:ln w="12700">
                <a:solidFill>
                  <a:srgbClr val="000000"/>
                </a:solidFill>
                <a:miter lim="800000"/>
                <a:headEnd/>
                <a:tailEnd/>
              </a:ln>
            </p:spPr>
            <p:txBody>
              <a:bodyPr/>
              <a:lstStyle/>
              <a:p>
                <a:pPr algn="ctr" eaLnBrk="0" hangingPunct="0"/>
                <a:endParaRPr lang="en-US" sz="2000">
                  <a:solidFill>
                    <a:schemeClr val="tx2"/>
                  </a:solidFill>
                </a:endParaRPr>
              </a:p>
            </p:txBody>
          </p:sp>
          <p:sp>
            <p:nvSpPr>
              <p:cNvPr id="189" name="Rectangle 68"/>
              <p:cNvSpPr>
                <a:spLocks noChangeArrowheads="1"/>
              </p:cNvSpPr>
              <p:nvPr/>
            </p:nvSpPr>
            <p:spPr bwMode="auto">
              <a:xfrm>
                <a:off x="609600" y="2001679"/>
                <a:ext cx="1550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solidFill>
                      <a:srgbClr val="000000"/>
                    </a:solidFill>
                    <a:latin typeface="Tahoma" panose="020B0604030504040204" pitchFamily="34" charset="0"/>
                    <a:ea typeface="Tahoma" panose="020B0604030504040204" pitchFamily="34" charset="0"/>
                    <a:cs typeface="Tahoma" panose="020B0604030504040204" pitchFamily="34" charset="0"/>
                  </a:rPr>
                  <a:t>Supreme Court</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90" name="Rectangle 21"/>
              <p:cNvSpPr>
                <a:spLocks noChangeArrowheads="1"/>
              </p:cNvSpPr>
              <p:nvPr/>
            </p:nvSpPr>
            <p:spPr bwMode="auto">
              <a:xfrm>
                <a:off x="2311400" y="3175198"/>
                <a:ext cx="2489200" cy="177602"/>
              </a:xfrm>
              <a:prstGeom prst="rect">
                <a:avLst/>
              </a:prstGeom>
              <a:solidFill>
                <a:srgbClr val="FFCC99"/>
              </a:solidFill>
              <a:ln w="12700">
                <a:solidFill>
                  <a:srgbClr val="000000"/>
                </a:solidFill>
                <a:miter lim="800000"/>
                <a:headEnd/>
                <a:tailEnd/>
              </a:ln>
            </p:spPr>
            <p:txBody>
              <a:bodyPr/>
              <a:lstStyle/>
              <a:p>
                <a:pPr algn="ctr" eaLnBrk="0" hangingPunct="0"/>
                <a:endParaRPr lang="en-US" sz="2000">
                  <a:solidFill>
                    <a:schemeClr val="tx2"/>
                  </a:solidFill>
                </a:endParaRPr>
              </a:p>
            </p:txBody>
          </p:sp>
          <p:sp>
            <p:nvSpPr>
              <p:cNvPr id="191" name="Rectangle 17"/>
              <p:cNvSpPr>
                <a:spLocks noChangeArrowheads="1"/>
              </p:cNvSpPr>
              <p:nvPr/>
            </p:nvSpPr>
            <p:spPr bwMode="auto">
              <a:xfrm>
                <a:off x="2332040" y="4791274"/>
                <a:ext cx="1325560" cy="174426"/>
              </a:xfrm>
              <a:prstGeom prst="rect">
                <a:avLst/>
              </a:prstGeom>
              <a:solidFill>
                <a:srgbClr val="FFCC99"/>
              </a:solidFill>
              <a:ln w="12700">
                <a:solidFill>
                  <a:srgbClr val="000000"/>
                </a:solidFill>
                <a:miter lim="800000"/>
                <a:headEnd/>
                <a:tailEnd/>
              </a:ln>
            </p:spPr>
            <p:txBody>
              <a:bodyPr/>
              <a:lstStyle/>
              <a:p>
                <a:pPr algn="ctr" eaLnBrk="0" hangingPunct="0"/>
                <a:endParaRPr lang="en-US" sz="2000">
                  <a:solidFill>
                    <a:schemeClr val="tx2"/>
                  </a:solidFill>
                </a:endParaRPr>
              </a:p>
            </p:txBody>
          </p:sp>
        </p:grpSp>
      </p:grpSp>
      <p:sp>
        <p:nvSpPr>
          <p:cNvPr id="64" name="Rectangle 54"/>
          <p:cNvSpPr>
            <a:spLocks noChangeArrowheads="1"/>
          </p:cNvSpPr>
          <p:nvPr/>
        </p:nvSpPr>
        <p:spPr bwMode="auto">
          <a:xfrm>
            <a:off x="7315200" y="1143000"/>
            <a:ext cx="634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rPr>
              <a:t>73%</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65" name="Rectangle 63"/>
          <p:cNvSpPr>
            <a:spLocks noChangeArrowheads="1"/>
          </p:cNvSpPr>
          <p:nvPr/>
        </p:nvSpPr>
        <p:spPr bwMode="auto">
          <a:xfrm>
            <a:off x="1240727" y="4813756"/>
            <a:ext cx="8928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solidFill>
                  <a:srgbClr val="000000"/>
                </a:solidFill>
                <a:latin typeface="Tahoma" panose="020B0604030504040204" pitchFamily="34" charset="0"/>
                <a:ea typeface="Tahoma" panose="020B0604030504040204" pitchFamily="34" charset="0"/>
                <a:cs typeface="Tahoma" panose="020B0604030504040204" pitchFamily="34" charset="0"/>
              </a:rPr>
              <a:t>TV News</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8214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76200" y="228600"/>
            <a:ext cx="8458200" cy="533400"/>
          </a:xfrm>
        </p:spPr>
        <p:txBody>
          <a:bodyPr>
            <a:noAutofit/>
          </a:bodyPr>
          <a:lstStyle/>
          <a:p>
            <a:pPr eaLnBrk="1" hangingPunct="1">
              <a:defRPr/>
            </a:pPr>
            <a:r>
              <a:rPr lang="en-US" sz="2400" b="1" dirty="0">
                <a:effectLst>
                  <a:outerShdw blurRad="38100" dist="38100" dir="2700000" algn="tl">
                    <a:srgbClr val="C0C0C0"/>
                  </a:outerShdw>
                </a:effectLst>
                <a:latin typeface="Tahoma" pitchFamily="34" charset="0"/>
              </a:rPr>
              <a:t>NEAR TERM </a:t>
            </a:r>
            <a:br>
              <a:rPr lang="en-US" sz="2400" b="1" dirty="0">
                <a:effectLst>
                  <a:outerShdw blurRad="38100" dist="38100" dir="2700000" algn="tl">
                    <a:srgbClr val="C0C0C0"/>
                  </a:outerShdw>
                </a:effectLst>
                <a:latin typeface="Tahoma" pitchFamily="34" charset="0"/>
              </a:rPr>
            </a:br>
            <a:r>
              <a:rPr lang="en-US" sz="2400" b="1" dirty="0">
                <a:effectLst>
                  <a:outerShdw blurRad="38100" dist="38100" dir="2700000" algn="tl">
                    <a:srgbClr val="C0C0C0"/>
                  </a:outerShdw>
                </a:effectLst>
                <a:latin typeface="Tahoma" pitchFamily="34" charset="0"/>
              </a:rPr>
              <a:t>INTERNATIONAL SECURITY CHALLENGES</a:t>
            </a:r>
          </a:p>
        </p:txBody>
      </p:sp>
      <p:sp>
        <p:nvSpPr>
          <p:cNvPr id="4" name="Content Placeholder 1"/>
          <p:cNvSpPr txBox="1">
            <a:spLocks/>
          </p:cNvSpPr>
          <p:nvPr/>
        </p:nvSpPr>
        <p:spPr bwMode="auto">
          <a:xfrm>
            <a:off x="457200" y="1143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Tx/>
              <a:buChar char="•"/>
            </a:pPr>
            <a:r>
              <a:rPr lang="en-US" sz="1600" b="1" u="sng" dirty="0">
                <a:latin typeface="Tahoma" pitchFamily="34" charset="0"/>
                <a:cs typeface="Tahoma" pitchFamily="34" charset="0"/>
              </a:rPr>
              <a:t>#1 RISK  </a:t>
            </a:r>
            <a:r>
              <a:rPr lang="en-US" sz="1600" dirty="0">
                <a:latin typeface="Tahoma" pitchFamily="34" charset="0"/>
                <a:cs typeface="Tahoma" pitchFamily="34" charset="0"/>
              </a:rPr>
              <a:t>-- International jihadist threat (ISIS) to populations in Europe and the United States.   (Paris – London – New York City)</a:t>
            </a:r>
          </a:p>
          <a:p>
            <a:pPr>
              <a:spcBef>
                <a:spcPct val="20000"/>
              </a:spcBef>
              <a:buFontTx/>
              <a:buChar char="•"/>
            </a:pPr>
            <a:endParaRPr lang="en-US" sz="1400" b="1" u="sng" dirty="0">
              <a:latin typeface="Tahoma" pitchFamily="34" charset="0"/>
              <a:cs typeface="Tahoma" pitchFamily="34" charset="0"/>
            </a:endParaRPr>
          </a:p>
          <a:p>
            <a:pPr>
              <a:spcBef>
                <a:spcPct val="20000"/>
              </a:spcBef>
              <a:buFontTx/>
              <a:buChar char="•"/>
            </a:pPr>
            <a:r>
              <a:rPr lang="en-US" sz="1600" b="1" u="sng" dirty="0">
                <a:latin typeface="Tahoma" pitchFamily="34" charset="0"/>
                <a:cs typeface="Tahoma" pitchFamily="34" charset="0"/>
              </a:rPr>
              <a:t>#2 RISK </a:t>
            </a:r>
            <a:r>
              <a:rPr lang="en-US" dirty="0">
                <a:latin typeface="Tahoma" pitchFamily="34" charset="0"/>
                <a:cs typeface="Tahoma" pitchFamily="34" charset="0"/>
              </a:rPr>
              <a:t>--</a:t>
            </a:r>
            <a:r>
              <a:rPr lang="en-US" sz="1600" dirty="0">
                <a:latin typeface="Tahoma" pitchFamily="34" charset="0"/>
                <a:cs typeface="Tahoma" pitchFamily="34" charset="0"/>
              </a:rPr>
              <a:t>North Korean military/nuclear confrontation with South Korea, Japan, and UN/US Forces.</a:t>
            </a:r>
          </a:p>
          <a:p>
            <a:pPr>
              <a:spcBef>
                <a:spcPct val="20000"/>
              </a:spcBef>
              <a:buFontTx/>
              <a:buChar char="•"/>
            </a:pPr>
            <a:endParaRPr lang="en-US" sz="1400" dirty="0">
              <a:latin typeface="Tahoma" pitchFamily="34" charset="0"/>
              <a:cs typeface="Tahoma" pitchFamily="34" charset="0"/>
            </a:endParaRPr>
          </a:p>
          <a:p>
            <a:pPr>
              <a:spcBef>
                <a:spcPct val="20000"/>
              </a:spcBef>
              <a:buFontTx/>
              <a:buChar char="•"/>
            </a:pPr>
            <a:r>
              <a:rPr lang="en-US" sz="1600" b="1" u="sng" dirty="0">
                <a:latin typeface="Tahoma" pitchFamily="34" charset="0"/>
                <a:cs typeface="Tahoma" pitchFamily="34" charset="0"/>
              </a:rPr>
              <a:t>#3 RISK </a:t>
            </a:r>
            <a:r>
              <a:rPr lang="en-US" sz="1600" dirty="0">
                <a:latin typeface="Tahoma" pitchFamily="34" charset="0"/>
                <a:cs typeface="Tahoma" pitchFamily="34" charset="0"/>
              </a:rPr>
              <a:t>-- Aggression by a nuclear armed Iran and war in the Gulf.</a:t>
            </a:r>
          </a:p>
          <a:p>
            <a:pPr>
              <a:spcBef>
                <a:spcPct val="20000"/>
              </a:spcBef>
              <a:buFontTx/>
              <a:buChar char="•"/>
            </a:pPr>
            <a:endParaRPr lang="en-US" sz="1400" dirty="0">
              <a:latin typeface="Tahoma" pitchFamily="34" charset="0"/>
              <a:cs typeface="Tahoma" pitchFamily="34" charset="0"/>
            </a:endParaRPr>
          </a:p>
          <a:p>
            <a:pPr>
              <a:spcBef>
                <a:spcPct val="20000"/>
              </a:spcBef>
              <a:buFontTx/>
              <a:buChar char="•"/>
            </a:pPr>
            <a:r>
              <a:rPr lang="en-US" sz="1600" b="1" u="sng" dirty="0">
                <a:latin typeface="Tahoma" pitchFamily="34" charset="0"/>
                <a:cs typeface="Tahoma" pitchFamily="34" charset="0"/>
              </a:rPr>
              <a:t>#4 RISK </a:t>
            </a:r>
            <a:r>
              <a:rPr lang="en-US" sz="1600" dirty="0">
                <a:latin typeface="Tahoma" pitchFamily="34" charset="0"/>
                <a:cs typeface="Tahoma" pitchFamily="34" charset="0"/>
              </a:rPr>
              <a:t>-- Pakistan implodes – Pak Army/ISI lose control – security of 90-110 nuclear weapons at risk.  Afghanistan implodes.</a:t>
            </a:r>
          </a:p>
          <a:p>
            <a:pPr>
              <a:spcBef>
                <a:spcPct val="20000"/>
              </a:spcBef>
              <a:buFontTx/>
              <a:buChar char="•"/>
            </a:pPr>
            <a:endParaRPr lang="en-US" sz="1400" dirty="0">
              <a:latin typeface="Tahoma" pitchFamily="34" charset="0"/>
              <a:cs typeface="Tahoma" pitchFamily="34" charset="0"/>
            </a:endParaRPr>
          </a:p>
          <a:p>
            <a:pPr>
              <a:spcBef>
                <a:spcPct val="20000"/>
              </a:spcBef>
              <a:buFontTx/>
              <a:buChar char="•"/>
            </a:pPr>
            <a:r>
              <a:rPr lang="en-US" sz="1600" b="1" u="sng" dirty="0">
                <a:latin typeface="Tahoma" pitchFamily="34" charset="0"/>
                <a:cs typeface="Tahoma" pitchFamily="34" charset="0"/>
              </a:rPr>
              <a:t>#5 RISK </a:t>
            </a:r>
            <a:r>
              <a:rPr lang="en-US" sz="1600" dirty="0">
                <a:latin typeface="Tahoma" pitchFamily="34" charset="0"/>
                <a:cs typeface="Tahoma" pitchFamily="34" charset="0"/>
              </a:rPr>
              <a:t>-- Chinese naval and air power confrontation with US and Asian allies.</a:t>
            </a:r>
          </a:p>
          <a:p>
            <a:pPr>
              <a:spcBef>
                <a:spcPct val="20000"/>
              </a:spcBef>
              <a:buFontTx/>
              <a:buChar char="•"/>
            </a:pPr>
            <a:endParaRPr lang="en-US" sz="1400" dirty="0">
              <a:latin typeface="Tahoma" pitchFamily="34" charset="0"/>
              <a:cs typeface="Tahoma" pitchFamily="34" charset="0"/>
            </a:endParaRPr>
          </a:p>
          <a:p>
            <a:pPr>
              <a:spcBef>
                <a:spcPct val="20000"/>
              </a:spcBef>
              <a:buFontTx/>
              <a:buChar char="•"/>
            </a:pPr>
            <a:r>
              <a:rPr lang="en-US" sz="1600" b="1" u="sng" dirty="0">
                <a:latin typeface="Tahoma" pitchFamily="34" charset="0"/>
                <a:cs typeface="Tahoma" pitchFamily="34" charset="0"/>
              </a:rPr>
              <a:t>#6 RISK </a:t>
            </a:r>
            <a:r>
              <a:rPr lang="en-US" sz="1600" dirty="0">
                <a:latin typeface="Tahoma" pitchFamily="34" charset="0"/>
                <a:cs typeface="Tahoma" pitchFamily="34" charset="0"/>
              </a:rPr>
              <a:t>-- Putin– Cross Border Aggression against Baltic states and Ukraine.</a:t>
            </a:r>
          </a:p>
          <a:p>
            <a:pPr>
              <a:spcBef>
                <a:spcPct val="20000"/>
              </a:spcBef>
              <a:buFontTx/>
              <a:buChar char="•"/>
            </a:pPr>
            <a:endParaRPr lang="en-US" sz="1400" dirty="0">
              <a:latin typeface="Tahoma" pitchFamily="34" charset="0"/>
              <a:cs typeface="Tahoma" pitchFamily="34" charset="0"/>
            </a:endParaRPr>
          </a:p>
          <a:p>
            <a:pPr>
              <a:spcBef>
                <a:spcPct val="20000"/>
              </a:spcBef>
              <a:buFontTx/>
              <a:buChar char="•"/>
            </a:pPr>
            <a:r>
              <a:rPr lang="en-US" sz="1600" b="1" u="sng" dirty="0">
                <a:latin typeface="Tahoma" pitchFamily="34" charset="0"/>
                <a:cs typeface="Tahoma" pitchFamily="34" charset="0"/>
              </a:rPr>
              <a:t>#7 RISK </a:t>
            </a:r>
            <a:r>
              <a:rPr lang="en-US" sz="1600" dirty="0">
                <a:latin typeface="Tahoma" pitchFamily="34" charset="0"/>
                <a:cs typeface="Tahoma" pitchFamily="34" charset="0"/>
              </a:rPr>
              <a:t>– Violent regime change takes place in Cuba.  </a:t>
            </a:r>
          </a:p>
          <a:p>
            <a:pPr>
              <a:spcBef>
                <a:spcPct val="20000"/>
              </a:spcBef>
              <a:buFontTx/>
              <a:buChar char="•"/>
            </a:pPr>
            <a:endParaRPr lang="en-US" sz="1600" dirty="0">
              <a:latin typeface="Tahoma" pitchFamily="34" charset="0"/>
              <a:cs typeface="Tahoma" pitchFamily="34" charset="0"/>
            </a:endParaRPr>
          </a:p>
          <a:p>
            <a:pPr>
              <a:spcBef>
                <a:spcPct val="20000"/>
              </a:spcBef>
              <a:buFontTx/>
              <a:buChar char="•"/>
            </a:pPr>
            <a:r>
              <a:rPr lang="en-US" sz="1600" b="1" u="sng" dirty="0">
                <a:latin typeface="Tahoma" pitchFamily="34" charset="0"/>
                <a:cs typeface="Tahoma" pitchFamily="34" charset="0"/>
              </a:rPr>
              <a:t>#8 RISK </a:t>
            </a:r>
            <a:r>
              <a:rPr lang="en-US" sz="1600" dirty="0">
                <a:latin typeface="Tahoma" pitchFamily="34" charset="0"/>
                <a:cs typeface="Tahoma" pitchFamily="34" charset="0"/>
              </a:rPr>
              <a:t>– Venezuela implodes. Starvation. Economic collapse. Massive refugee exodus.</a:t>
            </a:r>
          </a:p>
          <a:p>
            <a:pPr>
              <a:spcBef>
                <a:spcPct val="20000"/>
              </a:spcBef>
              <a:buFontTx/>
              <a:buChar char="•"/>
            </a:pPr>
            <a:endParaRPr lang="en-US" sz="1600" dirty="0">
              <a:latin typeface="Tahoma" pitchFamily="34" charset="0"/>
              <a:cs typeface="Tahoma" pitchFamily="34" charset="0"/>
            </a:endParaRPr>
          </a:p>
          <a:p>
            <a:pPr>
              <a:spcBef>
                <a:spcPct val="20000"/>
              </a:spcBef>
              <a:buFontTx/>
              <a:buChar char="•"/>
            </a:pPr>
            <a:endParaRPr lang="en-US" sz="1600" dirty="0">
              <a:latin typeface="Tahoma" pitchFamily="34" charset="0"/>
              <a:cs typeface="Tahoma" pitchFamily="34" charset="0"/>
            </a:endParaRPr>
          </a:p>
          <a:p>
            <a:pPr lvl="1">
              <a:spcBef>
                <a:spcPct val="20000"/>
              </a:spcBef>
              <a:buFontTx/>
              <a:buChar char="–"/>
            </a:pPr>
            <a:endParaRPr lang="en-US" sz="1600" dirty="0">
              <a:latin typeface="Tahoma" pitchFamily="34" charset="0"/>
              <a:cs typeface="Tahoma" pitchFamily="34" charset="0"/>
            </a:endParaRPr>
          </a:p>
          <a:p>
            <a:pPr lvl="1">
              <a:spcBef>
                <a:spcPct val="20000"/>
              </a:spcBef>
              <a:buFontTx/>
              <a:buChar char="–"/>
            </a:pPr>
            <a:endParaRPr lang="en-US" sz="1600" dirty="0">
              <a:latin typeface="Tahoma" pitchFamily="34" charset="0"/>
              <a:cs typeface="Tahoma" pitchFamily="34" charset="0"/>
            </a:endParaRPr>
          </a:p>
          <a:p>
            <a:pPr>
              <a:spcBef>
                <a:spcPct val="20000"/>
              </a:spcBef>
              <a:buFontTx/>
              <a:buChar char="•"/>
            </a:pPr>
            <a:endParaRPr lang="en-US" sz="1600" dirty="0">
              <a:latin typeface="Tahoma" pitchFamily="34" charset="0"/>
              <a:cs typeface="Tahoma" pitchFamily="34" charset="0"/>
            </a:endParaRPr>
          </a:p>
        </p:txBody>
      </p:sp>
    </p:spTree>
    <p:extLst>
      <p:ext uri="{BB962C8B-B14F-4D97-AF65-F5344CB8AC3E}">
        <p14:creationId xmlns:p14="http://schemas.microsoft.com/office/powerpoint/2010/main" val="192664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57200" y="-76200"/>
            <a:ext cx="8229600" cy="1143000"/>
          </a:xfrm>
          <a:prstGeom prst="rect">
            <a:avLst/>
          </a:prstGeom>
          <a:noFill/>
          <a:ln w="9525">
            <a:noFill/>
            <a:miter lim="800000"/>
            <a:headEnd/>
            <a:tailEnd/>
          </a:ln>
        </p:spPr>
        <p:txBody>
          <a:bodyPr anchor="ctr"/>
          <a:lstStyle/>
          <a:p>
            <a:pPr algn="ctr">
              <a:tabLst>
                <a:tab pos="1717675" algn="l"/>
                <a:tab pos="3546475" algn="l"/>
              </a:tabLst>
              <a:defRPr/>
            </a:pPr>
            <a:r>
              <a:rPr lang="en-US" sz="2400" b="1" dirty="0">
                <a:effectLst>
                  <a:outerShdw blurRad="38100" dist="38100" dir="2700000" algn="tl">
                    <a:srgbClr val="C0C0C0"/>
                  </a:outerShdw>
                </a:effectLst>
                <a:latin typeface="Tahoma" pitchFamily="34" charset="0"/>
              </a:rPr>
              <a:t>BIOGRAPHY OF GENERAL </a:t>
            </a:r>
            <a:br>
              <a:rPr lang="en-US" sz="2400" b="1" dirty="0">
                <a:effectLst>
                  <a:outerShdw blurRad="38100" dist="38100" dir="2700000" algn="tl">
                    <a:srgbClr val="C0C0C0"/>
                  </a:outerShdw>
                </a:effectLst>
                <a:latin typeface="Tahoma" pitchFamily="34" charset="0"/>
              </a:rPr>
            </a:br>
            <a:r>
              <a:rPr lang="en-US" sz="2400" b="1" dirty="0">
                <a:effectLst>
                  <a:outerShdw blurRad="38100" dist="38100" dir="2700000" algn="tl">
                    <a:srgbClr val="C0C0C0"/>
                  </a:outerShdw>
                </a:effectLst>
                <a:latin typeface="Tahoma" pitchFamily="34" charset="0"/>
              </a:rPr>
              <a:t>BARRY R. MCCAFFREY, USA (RET.)</a:t>
            </a:r>
          </a:p>
        </p:txBody>
      </p:sp>
      <p:sp>
        <p:nvSpPr>
          <p:cNvPr id="4" name="Rectangle 2"/>
          <p:cNvSpPr txBox="1">
            <a:spLocks noChangeArrowheads="1"/>
          </p:cNvSpPr>
          <p:nvPr/>
        </p:nvSpPr>
        <p:spPr bwMode="auto">
          <a:xfrm>
            <a:off x="228600" y="990600"/>
            <a:ext cx="8763000" cy="739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100" dirty="0">
                <a:latin typeface="Tahoma" panose="020B0604030504040204" pitchFamily="34" charset="0"/>
                <a:ea typeface="Tahoma" panose="020B0604030504040204" pitchFamily="34" charset="0"/>
                <a:cs typeface="Tahoma" panose="020B0604030504040204" pitchFamily="34" charset="0"/>
              </a:rPr>
              <a:t>		 </a:t>
            </a: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General McCaffrey is President of his own consulting firm www.mccaffreyassociates.com.  He also serves as a national security and terrorism analyst for NBC News.</a:t>
            </a:r>
          </a:p>
          <a:p>
            <a:pPr marL="0" lvl="0" indent="457200" fontAlgn="base">
              <a:spcBef>
                <a:spcPct val="0"/>
              </a:spcBef>
              <a:spcAft>
                <a:spcPct val="0"/>
              </a:spcAft>
            </a:pPr>
            <a:endPar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Barry McCaffrey served in the United States Army for 32 years and retired as a four-star General.  At retirement, he was the most highly decorated serving General, having been awarded three Purple Heart medals (wounded in combat three times), two Distinguished Service Crosses (the nation’s second highest award for valor) and two Silver Stars for valor.</a:t>
            </a: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For five years after leaving the military, General McCaffrey served as the Director of the White House Office of National Drug Control Policy (ONDCP). Upon leaving government service, he served at West Point as the Bradley Distinguished Professor of International Security Studies from 2001-2005; and an Adjunct Professor of International Security Studies from 2006-2010. He previously served as an Associate Professor in the Department of Social Sciences from 1973-1976 teaching American Government and Comparative Politics.</a:t>
            </a: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General McCaffrey is a member of the Council on Foreign Relations. He has served on the Board of Directors of several corporations in the engineering design, technology, healthcare and services sectors. </a:t>
            </a: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General McCaffrey attended Phillips Academy, Andover, Mass.; and graduated from West Point with a Bachelor of Science degree. He earned a master's degree in American Government from American University and attended the Harvard University National Security Program as well as the Business School Executive Education Program. </a:t>
            </a: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In 2015 he was selected for the Doughboy Award -- the highest honor the Chief of Infantry can bestow on any Infantryman -- for outstanding contribution to the United States Army Infantry.  In May 2010, he was honored as a Distinguished Graduate by the West Point Association of Graduates at the United States Military Academy. In 2007 he was inducted into the US Army Ranger Hall of Fame at the US Army Infantry Center, Ft. Benning, GA.  In 2004, Catholic University of America awarded him the James Cardinal Gibbons Medal (Highest Honor), to honor him for distinguished and meritorious service to the United States of America.  In 1992 he was awarded the State Department Superior Honor Award for the principal negotiation team for the START II Nuclear Arms Control Treaty.  </a:t>
            </a: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pPr marL="0" lvl="0" indent="457200" fontAlgn="base">
              <a:spcBef>
                <a:spcPct val="0"/>
              </a:spcBef>
              <a:spcAft>
                <a:spcPct val="0"/>
              </a:spcAft>
            </a:pPr>
            <a:r>
              <a:rPr lang="en-US" alt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General McCaffrey is married to Jill Ann McCaffrey. They have three married adult children and six grandchildren.  Their son, Colonel Sean McCaffrey, retired from the Armed Forces after a career as an infantry officer.  Their daughter Tara Larson is an ICU Nurse.  Their daughter Amy McKinney is a teacher.</a:t>
            </a:r>
          </a:p>
          <a:p>
            <a:r>
              <a:rPr lang="en-US" sz="1100" dirty="0">
                <a:latin typeface="Tahoma" panose="020B0604030504040204" pitchFamily="34" charset="0"/>
                <a:ea typeface="Tahoma" panose="020B0604030504040204" pitchFamily="34" charset="0"/>
                <a:cs typeface="Tahoma" panose="020B0604030504040204" pitchFamily="34" charset="0"/>
              </a:rPr>
              <a:t> </a:t>
            </a:r>
          </a:p>
          <a:p>
            <a:r>
              <a:rPr lang="en-US" sz="11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647595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57200" y="76200"/>
            <a:ext cx="8229600" cy="1143000"/>
          </a:xfrm>
        </p:spPr>
        <p:txBody>
          <a:bodyPr>
            <a:noAutofit/>
          </a:bodyPr>
          <a:lstStyle/>
          <a:p>
            <a:pPr eaLnBrk="1" hangingPunct="1">
              <a:defRPr/>
            </a:pPr>
            <a:r>
              <a:rPr lang="en-US" sz="2400" b="1" dirty="0">
                <a:effectLst>
                  <a:outerShdw blurRad="38100" dist="38100" dir="2700000" algn="tl">
                    <a:srgbClr val="C0C0C0"/>
                  </a:outerShdw>
                </a:effectLst>
                <a:latin typeface="Tahoma" pitchFamily="34" charset="0"/>
              </a:rPr>
              <a:t>LONG TERM</a:t>
            </a:r>
            <a:br>
              <a:rPr lang="en-US" sz="2400" b="1" dirty="0">
                <a:effectLst>
                  <a:outerShdw blurRad="38100" dist="38100" dir="2700000" algn="tl">
                    <a:srgbClr val="C0C0C0"/>
                  </a:outerShdw>
                </a:effectLst>
                <a:latin typeface="Tahoma" pitchFamily="34" charset="0"/>
              </a:rPr>
            </a:br>
            <a:r>
              <a:rPr lang="en-US" sz="2400" b="1" dirty="0">
                <a:effectLst>
                  <a:outerShdw blurRad="38100" dist="38100" dir="2700000" algn="tl">
                    <a:srgbClr val="C0C0C0"/>
                  </a:outerShdw>
                </a:effectLst>
                <a:latin typeface="Tahoma" pitchFamily="34" charset="0"/>
              </a:rPr>
              <a:t>INTERNATIONAL SECURITY CHALLENGES </a:t>
            </a:r>
            <a:br>
              <a:rPr lang="en-US" sz="2400" b="1" dirty="0">
                <a:effectLst>
                  <a:outerShdw blurRad="38100" dist="38100" dir="2700000" algn="tl">
                    <a:srgbClr val="C0C0C0"/>
                  </a:outerShdw>
                </a:effectLst>
                <a:latin typeface="Tahoma" pitchFamily="34" charset="0"/>
              </a:rPr>
            </a:br>
            <a:endParaRPr lang="en-US" sz="2400" b="1" dirty="0">
              <a:effectLst>
                <a:outerShdw blurRad="38100" dist="38100" dir="2700000" algn="tl">
                  <a:srgbClr val="C0C0C0"/>
                </a:outerShdw>
              </a:effectLst>
              <a:latin typeface="Tahoma" pitchFamily="34" charset="0"/>
            </a:endParaRPr>
          </a:p>
        </p:txBody>
      </p:sp>
      <p:sp>
        <p:nvSpPr>
          <p:cNvPr id="14339" name="Rectangle 3"/>
          <p:cNvSpPr>
            <a:spLocks noGrp="1" noChangeArrowheads="1"/>
          </p:cNvSpPr>
          <p:nvPr>
            <p:ph type="body" idx="4294967295"/>
          </p:nvPr>
        </p:nvSpPr>
        <p:spPr>
          <a:xfrm>
            <a:off x="457200" y="1143000"/>
            <a:ext cx="8229600" cy="5486400"/>
          </a:xfrm>
        </p:spPr>
        <p:txBody>
          <a:bodyPr>
            <a:noAutofit/>
          </a:bodyPr>
          <a:lstStyle/>
          <a:p>
            <a:pPr eaLnBrk="1" hangingPunct="1">
              <a:lnSpc>
                <a:spcPct val="80000"/>
              </a:lnSpc>
            </a:pPr>
            <a:r>
              <a:rPr lang="en-US" sz="1800" dirty="0">
                <a:latin typeface="Tahoma" pitchFamily="34" charset="0"/>
              </a:rPr>
              <a:t>Pivot to the Pacific -- Chinese naval and air power. (The South China Sea, Japan, Taiwan.)</a:t>
            </a:r>
          </a:p>
          <a:p>
            <a:pPr eaLnBrk="1" hangingPunct="1">
              <a:lnSpc>
                <a:spcPct val="80000"/>
              </a:lnSpc>
            </a:pPr>
            <a:endParaRPr lang="en-US" sz="900" dirty="0">
              <a:latin typeface="Tahoma" pitchFamily="34" charset="0"/>
            </a:endParaRPr>
          </a:p>
          <a:p>
            <a:pPr eaLnBrk="1" hangingPunct="1">
              <a:lnSpc>
                <a:spcPct val="80000"/>
              </a:lnSpc>
            </a:pPr>
            <a:r>
              <a:rPr lang="en-US" sz="1800" dirty="0">
                <a:latin typeface="Tahoma" pitchFamily="34" charset="0"/>
              </a:rPr>
              <a:t>North Korean threat to Japan and South Korea.</a:t>
            </a:r>
          </a:p>
          <a:p>
            <a:pPr eaLnBrk="1" hangingPunct="1">
              <a:lnSpc>
                <a:spcPct val="80000"/>
              </a:lnSpc>
            </a:pPr>
            <a:endParaRPr lang="en-US" sz="1000" dirty="0">
              <a:latin typeface="Tahoma" pitchFamily="34" charset="0"/>
            </a:endParaRPr>
          </a:p>
          <a:p>
            <a:pPr eaLnBrk="1" hangingPunct="1">
              <a:lnSpc>
                <a:spcPct val="80000"/>
              </a:lnSpc>
            </a:pPr>
            <a:r>
              <a:rPr lang="en-US" sz="1800" dirty="0">
                <a:latin typeface="Tahoma" pitchFamily="34" charset="0"/>
              </a:rPr>
              <a:t>Iranian threat to the Persian Gulf states, Iraq, Syria, Israel, and Lebanon.  </a:t>
            </a:r>
          </a:p>
          <a:p>
            <a:pPr eaLnBrk="1" hangingPunct="1">
              <a:lnSpc>
                <a:spcPct val="80000"/>
              </a:lnSpc>
            </a:pPr>
            <a:endParaRPr lang="en-US" sz="900" dirty="0">
              <a:latin typeface="Tahoma" pitchFamily="34" charset="0"/>
            </a:endParaRPr>
          </a:p>
          <a:p>
            <a:pPr eaLnBrk="1" hangingPunct="1">
              <a:lnSpc>
                <a:spcPct val="80000"/>
              </a:lnSpc>
            </a:pPr>
            <a:r>
              <a:rPr lang="en-US" sz="1800" dirty="0">
                <a:latin typeface="Tahoma" pitchFamily="34" charset="0"/>
              </a:rPr>
              <a:t>Russian border expansion; Ukraine, Crimea, The Baltic States, Poland. </a:t>
            </a:r>
          </a:p>
          <a:p>
            <a:pPr eaLnBrk="1" hangingPunct="1">
              <a:lnSpc>
                <a:spcPct val="80000"/>
              </a:lnSpc>
            </a:pPr>
            <a:endParaRPr lang="en-US" sz="900" dirty="0">
              <a:latin typeface="Tahoma" pitchFamily="34" charset="0"/>
            </a:endParaRPr>
          </a:p>
          <a:p>
            <a:pPr>
              <a:lnSpc>
                <a:spcPct val="80000"/>
              </a:lnSpc>
            </a:pPr>
            <a:r>
              <a:rPr lang="en-US" sz="1800" dirty="0">
                <a:latin typeface="Tahoma" pitchFamily="34" charset="0"/>
              </a:rPr>
              <a:t>Civil war and failed states. (60,016 total US killed and wounded in Iraq, Afghanistan, and other locations).</a:t>
            </a:r>
          </a:p>
          <a:p>
            <a:pPr>
              <a:lnSpc>
                <a:spcPct val="80000"/>
              </a:lnSpc>
            </a:pPr>
            <a:endParaRPr lang="en-US" sz="900" dirty="0">
              <a:latin typeface="Tahoma" pitchFamily="34" charset="0"/>
            </a:endParaRPr>
          </a:p>
          <a:p>
            <a:pPr eaLnBrk="1" hangingPunct="1">
              <a:lnSpc>
                <a:spcPct val="80000"/>
              </a:lnSpc>
            </a:pPr>
            <a:r>
              <a:rPr lang="en-US" sz="1800" dirty="0">
                <a:latin typeface="Tahoma" pitchFamily="34" charset="0"/>
              </a:rPr>
              <a:t>The growing cyber-threat from state and non-state actors.</a:t>
            </a:r>
          </a:p>
          <a:p>
            <a:pPr eaLnBrk="1" hangingPunct="1">
              <a:lnSpc>
                <a:spcPct val="80000"/>
              </a:lnSpc>
            </a:pPr>
            <a:endParaRPr lang="en-US" sz="900" dirty="0">
              <a:latin typeface="Tahoma" pitchFamily="34" charset="0"/>
            </a:endParaRPr>
          </a:p>
          <a:p>
            <a:pPr eaLnBrk="1" hangingPunct="1">
              <a:lnSpc>
                <a:spcPct val="80000"/>
              </a:lnSpc>
            </a:pPr>
            <a:r>
              <a:rPr lang="en-US" sz="1800" dirty="0">
                <a:latin typeface="Tahoma" pitchFamily="34" charset="0"/>
              </a:rPr>
              <a:t>The continuing proliferation of nuclear, biological, and chemical weapons.</a:t>
            </a:r>
          </a:p>
          <a:p>
            <a:pPr eaLnBrk="1" hangingPunct="1">
              <a:lnSpc>
                <a:spcPct val="80000"/>
              </a:lnSpc>
            </a:pPr>
            <a:endParaRPr lang="en-US" sz="900" dirty="0">
              <a:latin typeface="Tahoma" pitchFamily="34" charset="0"/>
            </a:endParaRPr>
          </a:p>
          <a:p>
            <a:pPr eaLnBrk="1" hangingPunct="1">
              <a:lnSpc>
                <a:spcPct val="80000"/>
              </a:lnSpc>
            </a:pPr>
            <a:r>
              <a:rPr lang="en-US" sz="1800" dirty="0">
                <a:latin typeface="Tahoma" pitchFamily="34" charset="0"/>
              </a:rPr>
              <a:t>International terrorism. ISIS and al Qaeda. (US cites 61 Foreign Terrorist Organizations).</a:t>
            </a:r>
          </a:p>
          <a:p>
            <a:pPr eaLnBrk="1" hangingPunct="1">
              <a:lnSpc>
                <a:spcPct val="80000"/>
              </a:lnSpc>
            </a:pPr>
            <a:endParaRPr lang="en-US" sz="900" dirty="0">
              <a:latin typeface="Tahoma" pitchFamily="34" charset="0"/>
            </a:endParaRPr>
          </a:p>
          <a:p>
            <a:pPr eaLnBrk="1" hangingPunct="1">
              <a:lnSpc>
                <a:spcPct val="80000"/>
              </a:lnSpc>
            </a:pPr>
            <a:r>
              <a:rPr lang="en-US" sz="1800" dirty="0">
                <a:latin typeface="Tahoma" pitchFamily="34" charset="0"/>
              </a:rPr>
              <a:t>International crime and drug cartels.</a:t>
            </a:r>
          </a:p>
          <a:p>
            <a:pPr eaLnBrk="1" hangingPunct="1">
              <a:lnSpc>
                <a:spcPct val="80000"/>
              </a:lnSpc>
            </a:pPr>
            <a:endParaRPr lang="en-US" sz="900" dirty="0">
              <a:latin typeface="Tahoma" pitchFamily="34" charset="0"/>
            </a:endParaRPr>
          </a:p>
          <a:p>
            <a:pPr>
              <a:lnSpc>
                <a:spcPct val="80000"/>
              </a:lnSpc>
            </a:pPr>
            <a:r>
              <a:rPr lang="en-US" sz="1800" dirty="0">
                <a:latin typeface="Tahoma" pitchFamily="34" charset="0"/>
              </a:rPr>
              <a:t>Refugees (UN Refugee Agency cites 70.8 million refugees worldwide as of 2019).</a:t>
            </a:r>
          </a:p>
          <a:p>
            <a:pPr eaLnBrk="1" hangingPunct="1">
              <a:lnSpc>
                <a:spcPct val="80000"/>
              </a:lnSpc>
            </a:pPr>
            <a:endParaRPr lang="en-US" sz="900" dirty="0">
              <a:latin typeface="Tahoma" pitchFamily="34" charset="0"/>
            </a:endParaRPr>
          </a:p>
          <a:p>
            <a:pPr>
              <a:lnSpc>
                <a:spcPct val="80000"/>
              </a:lnSpc>
            </a:pPr>
            <a:r>
              <a:rPr lang="en-US" sz="1800" dirty="0">
                <a:latin typeface="Tahoma" pitchFamily="34" charset="0"/>
              </a:rPr>
              <a:t>Humanitarian crisis and natural disasters.</a:t>
            </a:r>
          </a:p>
          <a:p>
            <a:pPr eaLnBrk="1" hangingPunct="1">
              <a:lnSpc>
                <a:spcPct val="80000"/>
              </a:lnSpc>
            </a:pPr>
            <a:endParaRPr lang="en-US" sz="1800" dirty="0">
              <a:latin typeface="Tahoma" pitchFamily="34" charset="0"/>
            </a:endParaRPr>
          </a:p>
          <a:p>
            <a:pPr eaLnBrk="1" hangingPunct="1">
              <a:lnSpc>
                <a:spcPct val="80000"/>
              </a:lnSpc>
            </a:pPr>
            <a:endParaRPr lang="en-US" sz="1800" dirty="0">
              <a:latin typeface="Tahoma" pitchFamily="34" charset="0"/>
            </a:endParaRPr>
          </a:p>
          <a:p>
            <a:pPr eaLnBrk="1" hangingPunct="1">
              <a:lnSpc>
                <a:spcPct val="80000"/>
              </a:lnSpc>
            </a:pPr>
            <a:endParaRPr lang="en-US" sz="1800" dirty="0">
              <a:latin typeface="Tahoma" pitchFamily="34" charset="0"/>
            </a:endParaRPr>
          </a:p>
          <a:p>
            <a:pPr eaLnBrk="1" hangingPunct="1">
              <a:lnSpc>
                <a:spcPct val="80000"/>
              </a:lnSpc>
              <a:buFontTx/>
              <a:buNone/>
            </a:pPr>
            <a:r>
              <a:rPr lang="en-US" sz="1800" dirty="0">
                <a:latin typeface="Tahoma" pitchFamily="34" charset="0"/>
              </a:rPr>
              <a:t>	</a:t>
            </a:r>
          </a:p>
        </p:txBody>
      </p:sp>
    </p:spTree>
    <p:extLst>
      <p:ext uri="{BB962C8B-B14F-4D97-AF65-F5344CB8AC3E}">
        <p14:creationId xmlns:p14="http://schemas.microsoft.com/office/powerpoint/2010/main" val="321842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762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400" b="1" dirty="0">
                <a:effectLst>
                  <a:outerShdw blurRad="38100" dist="38100" dir="2700000" algn="tl">
                    <a:srgbClr val="C0C0C0"/>
                  </a:outerShdw>
                </a:effectLst>
                <a:latin typeface="Tahoma" pitchFamily="34" charset="0"/>
              </a:rPr>
              <a:t>SUCCESS -- ISLAMIC STATE IN IRAQ AND SYRIA</a:t>
            </a:r>
          </a:p>
        </p:txBody>
      </p:sp>
      <p:sp>
        <p:nvSpPr>
          <p:cNvPr id="3" name="Rectangle 2"/>
          <p:cNvSpPr/>
          <p:nvPr/>
        </p:nvSpPr>
        <p:spPr>
          <a:xfrm>
            <a:off x="381000" y="1283017"/>
            <a:ext cx="8382000" cy="4431983"/>
          </a:xfrm>
          <a:prstGeom prst="rect">
            <a:avLst/>
          </a:prstGeom>
        </p:spPr>
        <p:txBody>
          <a:bodyPr wrap="square">
            <a:spAutoFit/>
          </a:bodyPr>
          <a:lstStyle/>
          <a:p>
            <a:pPr marL="171450" indent="-171450">
              <a:buFont typeface="Arial" pitchFamily="34" charset="0"/>
              <a:buChar char="•"/>
            </a:pPr>
            <a:r>
              <a:rPr lang="en-US" dirty="0">
                <a:latin typeface="Tahoma" pitchFamily="34" charset="0"/>
                <a:ea typeface="Tahoma" pitchFamily="34" charset="0"/>
                <a:cs typeface="Tahoma" pitchFamily="34" charset="0"/>
              </a:rPr>
              <a:t>Still significant threat to mid-east, Europe, and US – returning fighters. Self – radicalized.</a:t>
            </a:r>
          </a:p>
          <a:p>
            <a:pPr marL="171450" indent="-171450">
              <a:buFont typeface="Arial" pitchFamily="34" charset="0"/>
              <a:buChar char="•"/>
            </a:pPr>
            <a:endParaRPr lang="en-US" sz="1600" dirty="0">
              <a:latin typeface="Tahoma" pitchFamily="34" charset="0"/>
              <a:ea typeface="Tahoma" pitchFamily="34" charset="0"/>
              <a:cs typeface="Tahoma" pitchFamily="34" charset="0"/>
            </a:endParaRPr>
          </a:p>
          <a:p>
            <a:pPr marL="171450" indent="-171450">
              <a:buFont typeface="Arial" pitchFamily="34" charset="0"/>
              <a:buChar char="•"/>
            </a:pPr>
            <a:r>
              <a:rPr lang="en-US" dirty="0">
                <a:latin typeface="Tahoma" pitchFamily="34" charset="0"/>
                <a:ea typeface="Tahoma" pitchFamily="34" charset="0"/>
                <a:cs typeface="Tahoma" pitchFamily="34" charset="0"/>
              </a:rPr>
              <a:t>5,500 US Troops currently in Iraq as part of a 60 nation coalition.</a:t>
            </a:r>
          </a:p>
          <a:p>
            <a:pPr marL="628650" lvl="1" indent="-171450">
              <a:buFont typeface="Arial" pitchFamily="34" charset="0"/>
              <a:buChar char="•"/>
            </a:pPr>
            <a:endParaRPr lang="en-US" sz="1600" dirty="0">
              <a:latin typeface="Tahoma" pitchFamily="34" charset="0"/>
              <a:ea typeface="Tahoma" pitchFamily="34" charset="0"/>
              <a:cs typeface="Tahoma" pitchFamily="34" charset="0"/>
            </a:endParaRPr>
          </a:p>
          <a:p>
            <a:pPr marL="171450" indent="-171450">
              <a:buFont typeface="Arial" pitchFamily="34" charset="0"/>
              <a:buChar char="•"/>
            </a:pPr>
            <a:r>
              <a:rPr lang="en-US" dirty="0">
                <a:latin typeface="Tahoma" pitchFamily="34" charset="0"/>
                <a:ea typeface="Tahoma" pitchFamily="34" charset="0"/>
                <a:cs typeface="Tahoma" pitchFamily="34" charset="0"/>
              </a:rPr>
              <a:t>1,720 Special Ops in Syria.</a:t>
            </a:r>
          </a:p>
          <a:p>
            <a:pPr marL="171450" indent="-171450">
              <a:buFont typeface="Arial" pitchFamily="34" charset="0"/>
              <a:buChar char="•"/>
            </a:pPr>
            <a:endParaRPr lang="en-US" dirty="0">
              <a:latin typeface="Tahoma" pitchFamily="34" charset="0"/>
              <a:ea typeface="Tahoma" pitchFamily="34" charset="0"/>
              <a:cs typeface="Tahoma" pitchFamily="34" charset="0"/>
            </a:endParaRPr>
          </a:p>
          <a:p>
            <a:pPr marL="171450" indent="-171450">
              <a:buFont typeface="Arial" pitchFamily="34" charset="0"/>
              <a:buChar char="•"/>
            </a:pPr>
            <a:r>
              <a:rPr lang="en-US" dirty="0">
                <a:latin typeface="Tahoma" pitchFamily="34" charset="0"/>
                <a:ea typeface="Tahoma" pitchFamily="34" charset="0"/>
                <a:cs typeface="Tahoma" pitchFamily="34" charset="0"/>
              </a:rPr>
              <a:t>Primarily a Sunni-Shia civil war to re-draw the map of the Middle East.</a:t>
            </a:r>
          </a:p>
          <a:p>
            <a:pPr marL="171450" indent="-171450">
              <a:buFont typeface="Arial" pitchFamily="34" charset="0"/>
              <a:buChar char="•"/>
            </a:pPr>
            <a:endParaRPr lang="en-US" dirty="0">
              <a:latin typeface="Tahoma" pitchFamily="34" charset="0"/>
              <a:ea typeface="Tahoma" pitchFamily="34" charset="0"/>
              <a:cs typeface="Tahoma" pitchFamily="34" charset="0"/>
            </a:endParaRPr>
          </a:p>
          <a:p>
            <a:pPr marL="171450" indent="-171450">
              <a:buFont typeface="Arial" pitchFamily="34" charset="0"/>
              <a:buChar char="•"/>
            </a:pPr>
            <a:r>
              <a:rPr lang="en-US" dirty="0">
                <a:latin typeface="Tahoma" pitchFamily="34" charset="0"/>
                <a:ea typeface="Tahoma" pitchFamily="34" charset="0"/>
                <a:cs typeface="Tahoma" pitchFamily="34" charset="0"/>
              </a:rPr>
              <a:t>Principle threat new Iranian backed Shia terror groups.</a:t>
            </a:r>
          </a:p>
          <a:p>
            <a:pPr marL="171450" indent="-171450">
              <a:buFont typeface="Arial" pitchFamily="34" charset="0"/>
              <a:buChar char="•"/>
            </a:pPr>
            <a:endParaRPr lang="en-US" sz="1600" dirty="0">
              <a:latin typeface="Tahoma" pitchFamily="34" charset="0"/>
              <a:ea typeface="Tahoma" pitchFamily="34" charset="0"/>
              <a:cs typeface="Tahoma" pitchFamily="34" charset="0"/>
            </a:endParaRPr>
          </a:p>
          <a:p>
            <a:pPr marL="628650" lvl="1" indent="-171450">
              <a:buFont typeface="Arial" pitchFamily="34" charset="0"/>
              <a:buChar char="•"/>
            </a:pPr>
            <a:endParaRPr lang="en-US" dirty="0">
              <a:latin typeface="Tahoma" pitchFamily="34" charset="0"/>
              <a:ea typeface="Tahoma" pitchFamily="34" charset="0"/>
              <a:cs typeface="Tahoma" pitchFamily="34" charset="0"/>
            </a:endParaRPr>
          </a:p>
          <a:p>
            <a:pPr marL="171450" indent="-171450">
              <a:buFont typeface="Arial" pitchFamily="34" charset="0"/>
              <a:buChar char="•"/>
            </a:pPr>
            <a:endParaRPr lang="en-US" dirty="0">
              <a:latin typeface="Tahoma" pitchFamily="34" charset="0"/>
              <a:ea typeface="Tahoma" pitchFamily="34" charset="0"/>
              <a:cs typeface="Tahoma" pitchFamily="34" charset="0"/>
            </a:endParaRPr>
          </a:p>
          <a:p>
            <a:pPr marL="171450" indent="-171450">
              <a:buFont typeface="Arial" pitchFamily="34" charset="0"/>
              <a:buChar char="•"/>
            </a:pPr>
            <a:endParaRPr lang="en-US" dirty="0">
              <a:latin typeface="Tahoma" pitchFamily="34" charset="0"/>
              <a:ea typeface="Tahoma" pitchFamily="34" charset="0"/>
              <a:cs typeface="Tahoma" pitchFamily="34" charset="0"/>
            </a:endParaRPr>
          </a:p>
          <a:p>
            <a:pPr marL="171450" indent="-171450">
              <a:buFont typeface="Arial" pitchFamily="34" charset="0"/>
              <a:buChar char="•"/>
            </a:pPr>
            <a:endParaRPr lang="en-US" dirty="0">
              <a:latin typeface="Tahoma" pitchFamily="34" charset="0"/>
              <a:ea typeface="Tahoma" pitchFamily="34" charset="0"/>
              <a:cs typeface="Tahoma" pitchFamily="34" charset="0"/>
            </a:endParaRPr>
          </a:p>
          <a:p>
            <a:pPr marL="171450" indent="-171450">
              <a:buFont typeface="Arial" pitchFamily="34" charset="0"/>
              <a:buChar char="•"/>
            </a:pP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9721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381000" y="3048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600" b="1" dirty="0">
                <a:solidFill>
                  <a:schemeClr val="tx1"/>
                </a:solidFill>
                <a:effectLst>
                  <a:outerShdw blurRad="38100" dist="38100" dir="2700000" algn="tl">
                    <a:srgbClr val="C0C0C0"/>
                  </a:outerShdw>
                </a:effectLst>
                <a:latin typeface="Tahoma" pitchFamily="34" charset="0"/>
              </a:rPr>
              <a:t>VIOLENCE IN PAKISTAN &amp; AFGHANISTAN</a:t>
            </a:r>
          </a:p>
        </p:txBody>
      </p:sp>
      <p:sp>
        <p:nvSpPr>
          <p:cNvPr id="20" name="Rectangle 19"/>
          <p:cNvSpPr/>
          <p:nvPr/>
        </p:nvSpPr>
        <p:spPr>
          <a:xfrm>
            <a:off x="381000" y="1308080"/>
            <a:ext cx="8382000" cy="5940088"/>
          </a:xfrm>
          <a:prstGeom prst="rect">
            <a:avLst/>
          </a:prstGeom>
        </p:spPr>
        <p:txBody>
          <a:bodyPr wrap="square">
            <a:spAutoFit/>
          </a:bodyPr>
          <a:lstStyle/>
          <a:p>
            <a:pPr marL="171450" indent="-171450">
              <a:buFont typeface="Arial" pitchFamily="34" charset="0"/>
              <a:buChar char="•"/>
            </a:pPr>
            <a:r>
              <a:rPr lang="en-US" sz="2000" dirty="0">
                <a:latin typeface="Tahoma" pitchFamily="34" charset="0"/>
                <a:ea typeface="Tahoma" pitchFamily="34" charset="0"/>
                <a:cs typeface="Tahoma" pitchFamily="34" charset="0"/>
              </a:rPr>
              <a:t>Afghan government (President Ashraf Ghani and CEO Abdullah) in disarray. </a:t>
            </a:r>
            <a:br>
              <a:rPr lang="en-US" sz="2000" dirty="0">
                <a:latin typeface="Tahoma" pitchFamily="34" charset="0"/>
                <a:ea typeface="Tahoma" pitchFamily="34" charset="0"/>
                <a:cs typeface="Tahoma" pitchFamily="34" charset="0"/>
              </a:rPr>
            </a:br>
            <a:endParaRPr lang="en-US" sz="2000" dirty="0">
              <a:latin typeface="Tahoma" pitchFamily="34" charset="0"/>
              <a:ea typeface="Tahoma" pitchFamily="34" charset="0"/>
              <a:cs typeface="Tahoma" pitchFamily="34" charset="0"/>
            </a:endParaRPr>
          </a:p>
          <a:p>
            <a:pPr marL="171450" indent="-171450">
              <a:buFont typeface="Arial" pitchFamily="34" charset="0"/>
              <a:buChar char="•"/>
            </a:pPr>
            <a:r>
              <a:rPr lang="en-US" sz="2000" dirty="0">
                <a:latin typeface="Tahoma" pitchFamily="34" charset="0"/>
                <a:ea typeface="Tahoma" pitchFamily="34" charset="0"/>
                <a:cs typeface="Tahoma" pitchFamily="34" charset="0"/>
              </a:rPr>
              <a:t>Afghan security forces in charge. (ANA – 185,300; ANP – 152,600; AAF – 6,600).</a:t>
            </a:r>
          </a:p>
          <a:p>
            <a:pPr marL="171450" indent="-171450">
              <a:buFont typeface="Arial" pitchFamily="34" charset="0"/>
              <a:buChar char="•"/>
            </a:pPr>
            <a:endParaRPr lang="en-US" sz="2000" dirty="0">
              <a:latin typeface="Tahoma" pitchFamily="34" charset="0"/>
              <a:ea typeface="Tahoma" pitchFamily="34" charset="0"/>
              <a:cs typeface="Tahoma" pitchFamily="34" charset="0"/>
            </a:endParaRPr>
          </a:p>
          <a:p>
            <a:pPr marL="171450" indent="-171450">
              <a:buFont typeface="Arial" pitchFamily="34" charset="0"/>
              <a:buChar char="•"/>
            </a:pPr>
            <a:r>
              <a:rPr lang="en-US" sz="2000" dirty="0">
                <a:latin typeface="Tahoma" pitchFamily="34" charset="0"/>
                <a:ea typeface="Tahoma" pitchFamily="34" charset="0"/>
                <a:cs typeface="Tahoma" pitchFamily="34" charset="0"/>
              </a:rPr>
              <a:t>Death toll from war in Afghanistan and Pakistan over 173,000.</a:t>
            </a:r>
          </a:p>
          <a:p>
            <a:pPr marL="171450" indent="-171450">
              <a:buFont typeface="Arial" pitchFamily="34" charset="0"/>
              <a:buChar char="•"/>
            </a:pPr>
            <a:endParaRPr lang="en-US" sz="2000" dirty="0">
              <a:latin typeface="Tahoma" pitchFamily="34" charset="0"/>
              <a:ea typeface="Tahoma" pitchFamily="34" charset="0"/>
              <a:cs typeface="Tahoma" pitchFamily="34" charset="0"/>
            </a:endParaRPr>
          </a:p>
          <a:p>
            <a:pPr marL="171450" indent="-171450">
              <a:buFont typeface="Arial" pitchFamily="34" charset="0"/>
              <a:buChar char="•"/>
            </a:pPr>
            <a:r>
              <a:rPr lang="en-US" sz="2000" dirty="0">
                <a:latin typeface="Tahoma" pitchFamily="34" charset="0"/>
                <a:ea typeface="Tahoma" pitchFamily="34" charset="0"/>
                <a:cs typeface="Tahoma" pitchFamily="34" charset="0"/>
              </a:rPr>
              <a:t>Currently 9,800 US Troops in Afghanistan under experienced leadership of CG, </a:t>
            </a:r>
            <a:r>
              <a:rPr lang="en-US" sz="2000">
                <a:latin typeface="Tahoma" pitchFamily="34" charset="0"/>
                <a:ea typeface="Tahoma" pitchFamily="34" charset="0"/>
                <a:cs typeface="Tahoma" pitchFamily="34" charset="0"/>
              </a:rPr>
              <a:t>GEN Scott Miller.</a:t>
            </a:r>
            <a:endParaRPr lang="en-US" sz="2000" dirty="0">
              <a:latin typeface="Tahoma" pitchFamily="34" charset="0"/>
              <a:ea typeface="Tahoma" pitchFamily="34" charset="0"/>
              <a:cs typeface="Tahoma" pitchFamily="34" charset="0"/>
            </a:endParaRPr>
          </a:p>
          <a:p>
            <a:pPr marL="171450" indent="-171450">
              <a:buFont typeface="Arial" pitchFamily="34" charset="0"/>
              <a:buChar char="•"/>
            </a:pPr>
            <a:endParaRPr lang="en-US" sz="2000" dirty="0">
              <a:latin typeface="Tahoma" pitchFamily="34" charset="0"/>
              <a:ea typeface="Tahoma" pitchFamily="34" charset="0"/>
              <a:cs typeface="Tahoma" pitchFamily="34" charset="0"/>
            </a:endParaRPr>
          </a:p>
          <a:p>
            <a:pPr marL="171450" indent="-171450">
              <a:buFont typeface="Arial" pitchFamily="34" charset="0"/>
              <a:buChar char="•"/>
            </a:pPr>
            <a:r>
              <a:rPr lang="en-US" sz="2000" dirty="0">
                <a:latin typeface="Tahoma" pitchFamily="34" charset="0"/>
                <a:ea typeface="Tahoma" pitchFamily="34" charset="0"/>
                <a:cs typeface="Tahoma" pitchFamily="34" charset="0"/>
              </a:rPr>
              <a:t>More than 3,518 coalition combat deaths and 20,000+ wounded in Afghanistan since 2001. </a:t>
            </a:r>
            <a:r>
              <a:rPr lang="en-US" sz="1400" dirty="0">
                <a:latin typeface="Tahoma" pitchFamily="34" charset="0"/>
                <a:ea typeface="Tahoma" pitchFamily="34" charset="0"/>
                <a:cs typeface="Tahoma" pitchFamily="34" charset="0"/>
              </a:rPr>
              <a:t>(as of July 2016)</a:t>
            </a:r>
          </a:p>
          <a:p>
            <a:pPr marL="171450" indent="-171450">
              <a:buFont typeface="Arial" pitchFamily="34" charset="0"/>
              <a:buChar char="•"/>
            </a:pPr>
            <a:endParaRPr lang="en-US" sz="2000" dirty="0">
              <a:latin typeface="Tahoma" pitchFamily="34" charset="0"/>
              <a:ea typeface="Tahoma" pitchFamily="34" charset="0"/>
              <a:cs typeface="Tahoma" pitchFamily="34" charset="0"/>
            </a:endParaRPr>
          </a:p>
          <a:p>
            <a:pPr marL="171450" indent="-171450">
              <a:buFont typeface="Arial" pitchFamily="34" charset="0"/>
              <a:buChar char="•"/>
            </a:pPr>
            <a:endParaRPr lang="en-US" sz="2000" dirty="0">
              <a:latin typeface="Tahoma" pitchFamily="34" charset="0"/>
              <a:ea typeface="Tahoma" pitchFamily="34" charset="0"/>
              <a:cs typeface="Tahoma" pitchFamily="34" charset="0"/>
            </a:endParaRPr>
          </a:p>
          <a:p>
            <a:endParaRPr lang="en-US" sz="2000" dirty="0">
              <a:latin typeface="Tahoma" pitchFamily="34" charset="0"/>
              <a:ea typeface="Tahoma" pitchFamily="34" charset="0"/>
              <a:cs typeface="Tahoma" pitchFamily="34" charset="0"/>
            </a:endParaRPr>
          </a:p>
          <a:p>
            <a:pPr marL="171450" indent="-171450">
              <a:buFont typeface="Arial" pitchFamily="34" charset="0"/>
              <a:buChar char="•"/>
            </a:pPr>
            <a:endParaRPr lang="en-US" sz="2000" dirty="0">
              <a:latin typeface="Tahoma" pitchFamily="34" charset="0"/>
              <a:ea typeface="Tahoma" pitchFamily="34" charset="0"/>
              <a:cs typeface="Tahoma" pitchFamily="34" charset="0"/>
            </a:endParaRPr>
          </a:p>
          <a:p>
            <a:pPr marL="171450" indent="-171450">
              <a:buFont typeface="Arial" pitchFamily="34" charset="0"/>
              <a:buChar char="•"/>
            </a:pPr>
            <a:endParaRPr lang="en-US" sz="2000" dirty="0">
              <a:latin typeface="Tahoma" pitchFamily="34" charset="0"/>
              <a:ea typeface="Tahoma" pitchFamily="34" charset="0"/>
              <a:cs typeface="Tahoma" pitchFamily="34" charset="0"/>
            </a:endParaRPr>
          </a:p>
          <a:p>
            <a:pPr marL="171450" indent="-171450">
              <a:buFont typeface="Arial" pitchFamily="34" charset="0"/>
              <a:buChar char="•"/>
            </a:pPr>
            <a:endParaRPr lang="en-US" sz="2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1972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381000" y="3048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600" b="1" dirty="0">
                <a:solidFill>
                  <a:schemeClr val="tx1"/>
                </a:solidFill>
                <a:effectLst>
                  <a:outerShdw blurRad="38100" dist="38100" dir="2700000" algn="tl">
                    <a:srgbClr val="C0C0C0"/>
                  </a:outerShdw>
                </a:effectLst>
                <a:latin typeface="Tahoma" pitchFamily="34" charset="0"/>
              </a:rPr>
              <a:t>RUSSIA – POVERTY WIDESPREAD</a:t>
            </a:r>
          </a:p>
        </p:txBody>
      </p:sp>
      <p:sp>
        <p:nvSpPr>
          <p:cNvPr id="8" name="Rectangle 7"/>
          <p:cNvSpPr/>
          <p:nvPr/>
        </p:nvSpPr>
        <p:spPr>
          <a:xfrm>
            <a:off x="381000" y="1066800"/>
            <a:ext cx="8382000" cy="5193729"/>
          </a:xfrm>
          <a:prstGeom prst="rect">
            <a:avLst/>
          </a:prstGeom>
        </p:spPr>
        <p:txBody>
          <a:bodyPr wrap="square">
            <a:spAutoFit/>
          </a:bodyPr>
          <a:lstStyle/>
          <a:p>
            <a:pPr marL="171450" indent="-171450">
              <a:buFont typeface="Arial" pitchFamily="34" charset="0"/>
              <a:buChar char="•"/>
            </a:pPr>
            <a:r>
              <a:rPr lang="en-US" sz="1600" dirty="0">
                <a:latin typeface="Tahoma" pitchFamily="34" charset="0"/>
                <a:ea typeface="Tahoma" pitchFamily="34" charset="0"/>
                <a:cs typeface="Tahoma" pitchFamily="34" charset="0"/>
              </a:rPr>
              <a:t>President Putin essentially running a criminal oligarchy.  The rule of law and democracy imperiled. </a:t>
            </a:r>
          </a:p>
          <a:p>
            <a:pPr marL="171450" indent="-171450">
              <a:buFont typeface="Arial" pitchFamily="34" charset="0"/>
              <a:buChar char="•"/>
            </a:pPr>
            <a:endParaRPr lang="en-US" sz="1050" dirty="0">
              <a:latin typeface="Tahoma" pitchFamily="34" charset="0"/>
              <a:ea typeface="Tahoma" pitchFamily="34" charset="0"/>
              <a:cs typeface="Tahoma" pitchFamily="34" charset="0"/>
            </a:endParaRPr>
          </a:p>
          <a:p>
            <a:pPr marL="171450" indent="-171450">
              <a:buFont typeface="Arial" pitchFamily="34" charset="0"/>
              <a:buChar char="•"/>
            </a:pPr>
            <a:r>
              <a:rPr lang="en-US" sz="1600" dirty="0">
                <a:latin typeface="Tahoma" pitchFamily="34" charset="0"/>
                <a:ea typeface="Tahoma" pitchFamily="34" charset="0"/>
                <a:cs typeface="Tahoma" pitchFamily="34" charset="0"/>
              </a:rPr>
              <a:t>Russia has an economy the size of Italy.</a:t>
            </a:r>
          </a:p>
          <a:p>
            <a:pPr marL="171450" indent="-171450">
              <a:buFont typeface="Arial" pitchFamily="34" charset="0"/>
              <a:buChar char="•"/>
            </a:pPr>
            <a:endParaRPr lang="en-US" sz="1050" dirty="0">
              <a:latin typeface="Tahoma" pitchFamily="34" charset="0"/>
              <a:ea typeface="Tahoma" pitchFamily="34" charset="0"/>
              <a:cs typeface="Tahoma" pitchFamily="34" charset="0"/>
            </a:endParaRPr>
          </a:p>
          <a:p>
            <a:pPr marL="171450" indent="-171450">
              <a:buFont typeface="Arial" pitchFamily="34" charset="0"/>
              <a:buChar char="•"/>
            </a:pPr>
            <a:r>
              <a:rPr lang="en-US" sz="1600" dirty="0">
                <a:latin typeface="Tahoma" pitchFamily="34" charset="0"/>
                <a:ea typeface="Tahoma" pitchFamily="34" charset="0"/>
                <a:cs typeface="Tahoma" pitchFamily="34" charset="0"/>
              </a:rPr>
              <a:t>California economy bigger than Russia.</a:t>
            </a:r>
          </a:p>
          <a:p>
            <a:pPr marL="171450" indent="-171450">
              <a:buFont typeface="Arial" pitchFamily="34" charset="0"/>
              <a:buChar char="•"/>
            </a:pPr>
            <a:endParaRPr lang="en-US" sz="1050" dirty="0">
              <a:latin typeface="Tahoma" pitchFamily="34" charset="0"/>
              <a:ea typeface="Tahoma" pitchFamily="34" charset="0"/>
              <a:cs typeface="Tahoma" pitchFamily="34" charset="0"/>
            </a:endParaRPr>
          </a:p>
          <a:p>
            <a:pPr marL="171450" indent="-171450">
              <a:buFont typeface="Arial" pitchFamily="34" charset="0"/>
              <a:buChar char="•"/>
            </a:pPr>
            <a:r>
              <a:rPr lang="en-US" sz="1600" dirty="0">
                <a:latin typeface="Tahoma" pitchFamily="34" charset="0"/>
                <a:ea typeface="Tahoma" pitchFamily="34" charset="0"/>
                <a:cs typeface="Tahoma" pitchFamily="34" charset="0"/>
              </a:rPr>
              <a:t>Plunging energy crisis and sanctions contribute to 3.7% drop in GDP.  (Real wages plummet by 10%)</a:t>
            </a:r>
          </a:p>
          <a:p>
            <a:pPr marL="171450" indent="-171450">
              <a:buFont typeface="Arial" pitchFamily="34" charset="0"/>
              <a:buChar char="•"/>
            </a:pPr>
            <a:endParaRPr lang="en-US" sz="1050" dirty="0">
              <a:latin typeface="Tahoma" pitchFamily="34" charset="0"/>
              <a:ea typeface="Tahoma" pitchFamily="34" charset="0"/>
              <a:cs typeface="Tahoma" pitchFamily="34" charset="0"/>
            </a:endParaRPr>
          </a:p>
          <a:p>
            <a:pPr marL="171450" indent="-171450">
              <a:buFont typeface="Arial" pitchFamily="34" charset="0"/>
              <a:buChar char="•"/>
            </a:pPr>
            <a:r>
              <a:rPr lang="en-US" sz="1600" dirty="0">
                <a:latin typeface="Tahoma" pitchFamily="34" charset="0"/>
                <a:ea typeface="Tahoma" pitchFamily="34" charset="0"/>
                <a:cs typeface="Tahoma" pitchFamily="34" charset="0"/>
              </a:rPr>
              <a:t>The International Institute for Strategic Studies estimates that Russia now only has about 845,000 military personnel on active service.</a:t>
            </a:r>
          </a:p>
          <a:p>
            <a:pPr marL="171450" indent="-171450">
              <a:buFont typeface="Arial" pitchFamily="34" charset="0"/>
              <a:buChar char="•"/>
            </a:pPr>
            <a:endParaRPr lang="en-US" sz="1050" dirty="0">
              <a:latin typeface="Tahoma" pitchFamily="34" charset="0"/>
              <a:ea typeface="Tahoma" pitchFamily="34" charset="0"/>
              <a:cs typeface="Tahoma" pitchFamily="34" charset="0"/>
            </a:endParaRPr>
          </a:p>
          <a:p>
            <a:pPr marL="171450" indent="-171450">
              <a:buFont typeface="Arial" pitchFamily="34" charset="0"/>
              <a:buChar char="•"/>
            </a:pPr>
            <a:r>
              <a:rPr lang="en-US" sz="1600" dirty="0">
                <a:latin typeface="Tahoma" pitchFamily="34" charset="0"/>
                <a:ea typeface="Tahoma" pitchFamily="34" charset="0"/>
                <a:cs typeface="Tahoma" pitchFamily="34" charset="0"/>
              </a:rPr>
              <a:t>25% of Russian men die before age 55 -- average life expectancy for Russian men is age 64 (alcohol, heroin, tobacco, diet).</a:t>
            </a:r>
          </a:p>
          <a:p>
            <a:endParaRPr lang="en-US" sz="1050" dirty="0">
              <a:latin typeface="Tahoma" pitchFamily="34" charset="0"/>
              <a:ea typeface="Tahoma" pitchFamily="34" charset="0"/>
              <a:cs typeface="Tahoma" pitchFamily="34" charset="0"/>
            </a:endParaRPr>
          </a:p>
          <a:p>
            <a:pPr marL="171450" indent="-171450">
              <a:buFont typeface="Arial" pitchFamily="34" charset="0"/>
              <a:buChar char="•"/>
            </a:pPr>
            <a:r>
              <a:rPr lang="en-US" sz="1600" dirty="0">
                <a:latin typeface="Tahoma" pitchFamily="34" charset="0"/>
                <a:ea typeface="Tahoma" pitchFamily="34" charset="0"/>
                <a:cs typeface="Tahoma" pitchFamily="34" charset="0"/>
              </a:rPr>
              <a:t>According to IISS, Russia operating moderate strategic air (1 aircraft carrier; 1,400 combat capable aircraft) and naval forces </a:t>
            </a:r>
            <a:r>
              <a:rPr lang="en-US" dirty="0">
                <a:latin typeface="Tahoma" pitchFamily="34" charset="0"/>
                <a:ea typeface="Tahoma" pitchFamily="34" charset="0"/>
                <a:cs typeface="Tahoma" pitchFamily="34" charset="0"/>
              </a:rPr>
              <a:t>(</a:t>
            </a:r>
            <a:r>
              <a:rPr lang="en-US" sz="1600" dirty="0">
                <a:latin typeface="Tahoma" pitchFamily="34" charset="0"/>
                <a:ea typeface="Tahoma" pitchFamily="34" charset="0"/>
                <a:cs typeface="Tahoma" pitchFamily="34" charset="0"/>
              </a:rPr>
              <a:t>5 cruisers; 18 destroyers; 64 submarines - 11 carrying ballistic missiles)</a:t>
            </a:r>
          </a:p>
          <a:p>
            <a:pPr marL="171450" indent="-171450">
              <a:buFont typeface="Arial" pitchFamily="34" charset="0"/>
              <a:buChar char="•"/>
            </a:pPr>
            <a:endParaRPr lang="en-US" sz="1050" dirty="0">
              <a:latin typeface="Tahoma" pitchFamily="34" charset="0"/>
              <a:ea typeface="Tahoma" pitchFamily="34" charset="0"/>
              <a:cs typeface="Tahoma" pitchFamily="34" charset="0"/>
            </a:endParaRPr>
          </a:p>
          <a:p>
            <a:pPr marL="171450" indent="-171450">
              <a:buFont typeface="Arial" pitchFamily="34" charset="0"/>
              <a:buChar char="•"/>
            </a:pPr>
            <a:r>
              <a:rPr lang="en-US" sz="1600" dirty="0">
                <a:latin typeface="Tahoma" pitchFamily="34" charset="0"/>
                <a:ea typeface="Tahoma" pitchFamily="34" charset="0"/>
                <a:cs typeface="Tahoma" pitchFamily="34" charset="0"/>
              </a:rPr>
              <a:t>Russian people world class: physics, mathematics, chess, literature, ballet, and historical valor of military forces.</a:t>
            </a:r>
          </a:p>
          <a:p>
            <a:pPr marL="171450" indent="-171450">
              <a:buFont typeface="Arial" pitchFamily="34" charset="0"/>
              <a:buChar char="•"/>
            </a:pPr>
            <a:endParaRPr lang="en-US" sz="16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580604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a:effectLst>
                  <a:outerShdw blurRad="38100" dist="38100" dir="2700000" algn="tl">
                    <a:srgbClr val="000000">
                      <a:alpha val="43137"/>
                    </a:srgbClr>
                  </a:outerShdw>
                </a:effectLst>
                <a:latin typeface="Tahoma" pitchFamily="34" charset="0"/>
                <a:ea typeface="Tahoma" pitchFamily="34" charset="0"/>
                <a:cs typeface="Tahoma" pitchFamily="34" charset="0"/>
              </a:rPr>
              <a:t>GLOBAL US MILITARY STRENGTH</a:t>
            </a:r>
            <a:br>
              <a:rPr lang="en-US" sz="2800" b="1" dirty="0">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000" b="1" dirty="0">
                <a:effectLst>
                  <a:outerShdw blurRad="38100" dist="38100" dir="2700000" algn="tl">
                    <a:srgbClr val="000000">
                      <a:alpha val="43137"/>
                    </a:srgbClr>
                  </a:outerShdw>
                </a:effectLst>
                <a:latin typeface="Tahoma" pitchFamily="34" charset="0"/>
                <a:ea typeface="Tahoma" pitchFamily="34" charset="0"/>
                <a:cs typeface="Tahoma" pitchFamily="34" charset="0"/>
              </a:rPr>
              <a:t>(2.26 Million Military Personnel)</a:t>
            </a:r>
            <a:endParaRPr lang="en-US" sz="2800"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8443753"/>
              </p:ext>
            </p:extLst>
          </p:nvPr>
        </p:nvGraphicFramePr>
        <p:xfrm>
          <a:off x="152400" y="1066675"/>
          <a:ext cx="3102964" cy="5379476"/>
        </p:xfrm>
        <a:graphic>
          <a:graphicData uri="http://schemas.openxmlformats.org/drawingml/2006/table">
            <a:tbl>
              <a:tblPr firstRow="1" bandRow="1">
                <a:effectLst>
                  <a:outerShdw blurRad="63500" sx="102000" sy="102000" algn="ctr" rotWithShape="0">
                    <a:prstClr val="black">
                      <a:alpha val="40000"/>
                    </a:prstClr>
                  </a:outerShdw>
                </a:effectLst>
                <a:tableStyleId>{EB344D84-9AFB-497E-A393-DC336BA19D2E}</a:tableStyleId>
              </a:tblPr>
              <a:tblGrid>
                <a:gridCol w="2087425">
                  <a:extLst>
                    <a:ext uri="{9D8B030D-6E8A-4147-A177-3AD203B41FA5}">
                      <a16:colId xmlns:a16="http://schemas.microsoft.com/office/drawing/2014/main" val="20000"/>
                    </a:ext>
                  </a:extLst>
                </a:gridCol>
                <a:gridCol w="1015539">
                  <a:extLst>
                    <a:ext uri="{9D8B030D-6E8A-4147-A177-3AD203B41FA5}">
                      <a16:colId xmlns:a16="http://schemas.microsoft.com/office/drawing/2014/main" val="20001"/>
                    </a:ext>
                  </a:extLst>
                </a:gridCol>
              </a:tblGrid>
              <a:tr h="645522">
                <a:tc>
                  <a:txBody>
                    <a:bodyPr/>
                    <a:lstStyle/>
                    <a:p>
                      <a:r>
                        <a:rPr lang="en-US" dirty="0"/>
                        <a:t>GROUND</a:t>
                      </a:r>
                      <a:r>
                        <a:rPr lang="en-US" baseline="0" dirty="0"/>
                        <a:t> COMBAT SYSTEMS</a:t>
                      </a:r>
                      <a:endParaRPr lang="en-US" dirty="0"/>
                    </a:p>
                  </a:txBody>
                  <a:tcPr/>
                </a:tc>
                <a:tc>
                  <a:txBody>
                    <a:bodyPr/>
                    <a:lstStyle/>
                    <a:p>
                      <a:r>
                        <a:rPr lang="en-US" dirty="0"/>
                        <a:t>TOTAL</a:t>
                      </a:r>
                    </a:p>
                  </a:txBody>
                  <a:tcPr/>
                </a:tc>
                <a:extLst>
                  <a:ext uri="{0D108BD9-81ED-4DB2-BD59-A6C34878D82A}">
                    <a16:rowId xmlns:a16="http://schemas.microsoft.com/office/drawing/2014/main" val="10000"/>
                  </a:ext>
                </a:extLst>
              </a:tr>
              <a:tr h="368870">
                <a:tc>
                  <a:txBody>
                    <a:bodyPr/>
                    <a:lstStyle/>
                    <a:p>
                      <a:r>
                        <a:rPr lang="en-US" dirty="0"/>
                        <a:t>Tanks</a:t>
                      </a:r>
                    </a:p>
                  </a:txBody>
                  <a:tcPr/>
                </a:tc>
                <a:tc>
                  <a:txBody>
                    <a:bodyPr/>
                    <a:lstStyle/>
                    <a:p>
                      <a:r>
                        <a:rPr lang="en-US" dirty="0"/>
                        <a:t>6,287</a:t>
                      </a:r>
                    </a:p>
                  </a:txBody>
                  <a:tcPr/>
                </a:tc>
                <a:extLst>
                  <a:ext uri="{0D108BD9-81ED-4DB2-BD59-A6C34878D82A}">
                    <a16:rowId xmlns:a16="http://schemas.microsoft.com/office/drawing/2014/main" val="10001"/>
                  </a:ext>
                </a:extLst>
              </a:tr>
              <a:tr h="645522">
                <a:tc>
                  <a:txBody>
                    <a:bodyPr/>
                    <a:lstStyle/>
                    <a:p>
                      <a:r>
                        <a:rPr lang="en-US" dirty="0"/>
                        <a:t>Armored Fighting Vehicles</a:t>
                      </a:r>
                    </a:p>
                  </a:txBody>
                  <a:tcPr/>
                </a:tc>
                <a:tc>
                  <a:txBody>
                    <a:bodyPr/>
                    <a:lstStyle/>
                    <a:p>
                      <a:r>
                        <a:rPr lang="en-US" dirty="0"/>
                        <a:t>39,223</a:t>
                      </a:r>
                    </a:p>
                  </a:txBody>
                  <a:tcPr/>
                </a:tc>
                <a:extLst>
                  <a:ext uri="{0D108BD9-81ED-4DB2-BD59-A6C34878D82A}">
                    <a16:rowId xmlns:a16="http://schemas.microsoft.com/office/drawing/2014/main" val="10002"/>
                  </a:ext>
                </a:extLst>
              </a:tr>
              <a:tr h="645522">
                <a:tc>
                  <a:txBody>
                    <a:bodyPr/>
                    <a:lstStyle/>
                    <a:p>
                      <a:r>
                        <a:rPr lang="en-US" dirty="0"/>
                        <a:t>Self-Propelled </a:t>
                      </a:r>
                    </a:p>
                    <a:p>
                      <a:r>
                        <a:rPr lang="en-US" dirty="0"/>
                        <a:t>Guns</a:t>
                      </a:r>
                    </a:p>
                  </a:txBody>
                  <a:tcPr/>
                </a:tc>
                <a:tc>
                  <a:txBody>
                    <a:bodyPr/>
                    <a:lstStyle/>
                    <a:p>
                      <a:r>
                        <a:rPr lang="en-US" dirty="0"/>
                        <a:t>992</a:t>
                      </a:r>
                    </a:p>
                  </a:txBody>
                  <a:tcPr/>
                </a:tc>
                <a:extLst>
                  <a:ext uri="{0D108BD9-81ED-4DB2-BD59-A6C34878D82A}">
                    <a16:rowId xmlns:a16="http://schemas.microsoft.com/office/drawing/2014/main" val="10003"/>
                  </a:ext>
                </a:extLst>
              </a:tr>
              <a:tr h="645522">
                <a:tc>
                  <a:txBody>
                    <a:bodyPr/>
                    <a:lstStyle/>
                    <a:p>
                      <a:r>
                        <a:rPr lang="en-US" dirty="0"/>
                        <a:t>Towed Artillery</a:t>
                      </a:r>
                      <a:r>
                        <a:rPr lang="en-US" baseline="0" dirty="0"/>
                        <a:t> Pieces</a:t>
                      </a:r>
                      <a:endParaRPr lang="en-US" dirty="0"/>
                    </a:p>
                  </a:txBody>
                  <a:tcPr/>
                </a:tc>
                <a:tc>
                  <a:txBody>
                    <a:bodyPr/>
                    <a:lstStyle/>
                    <a:p>
                      <a:r>
                        <a:rPr lang="en-US" dirty="0"/>
                        <a:t>864</a:t>
                      </a:r>
                    </a:p>
                  </a:txBody>
                  <a:tcPr/>
                </a:tc>
                <a:extLst>
                  <a:ext uri="{0D108BD9-81ED-4DB2-BD59-A6C34878D82A}">
                    <a16:rowId xmlns:a16="http://schemas.microsoft.com/office/drawing/2014/main" val="10004"/>
                  </a:ext>
                </a:extLst>
              </a:tr>
              <a:tr h="645522">
                <a:tc>
                  <a:txBody>
                    <a:bodyPr/>
                    <a:lstStyle/>
                    <a:p>
                      <a:r>
                        <a:rPr lang="en-US" dirty="0"/>
                        <a:t>Rocket</a:t>
                      </a:r>
                      <a:r>
                        <a:rPr lang="en-US" baseline="0" dirty="0"/>
                        <a:t> Projectors (MLRS)</a:t>
                      </a:r>
                      <a:endParaRPr lang="en-US" dirty="0"/>
                    </a:p>
                  </a:txBody>
                  <a:tcPr/>
                </a:tc>
                <a:tc>
                  <a:txBody>
                    <a:bodyPr/>
                    <a:lstStyle/>
                    <a:p>
                      <a:r>
                        <a:rPr lang="en-US" dirty="0"/>
                        <a:t>1,056</a:t>
                      </a:r>
                    </a:p>
                  </a:txBody>
                  <a:tcPr/>
                </a:tc>
                <a:extLst>
                  <a:ext uri="{0D108BD9-81ED-4DB2-BD59-A6C34878D82A}">
                    <a16:rowId xmlns:a16="http://schemas.microsoft.com/office/drawing/2014/main" val="10005"/>
                  </a:ext>
                </a:extLst>
              </a:tr>
              <a:tr h="645522">
                <a:tc>
                  <a:txBody>
                    <a:bodyPr/>
                    <a:lstStyle/>
                    <a:p>
                      <a:r>
                        <a:rPr lang="en-US" dirty="0"/>
                        <a:t>Portable Mortar Systems</a:t>
                      </a:r>
                    </a:p>
                  </a:txBody>
                  <a:tcPr/>
                </a:tc>
                <a:tc>
                  <a:txBody>
                    <a:bodyPr/>
                    <a:lstStyle/>
                    <a:p>
                      <a:r>
                        <a:rPr lang="en-US" dirty="0"/>
                        <a:t>7,500</a:t>
                      </a:r>
                    </a:p>
                  </a:txBody>
                  <a:tcPr/>
                </a:tc>
                <a:extLst>
                  <a:ext uri="{0D108BD9-81ED-4DB2-BD59-A6C34878D82A}">
                    <a16:rowId xmlns:a16="http://schemas.microsoft.com/office/drawing/2014/main" val="10006"/>
                  </a:ext>
                </a:extLst>
              </a:tr>
              <a:tr h="645522">
                <a:tc>
                  <a:txBody>
                    <a:bodyPr/>
                    <a:lstStyle/>
                    <a:p>
                      <a:r>
                        <a:rPr lang="en-US" dirty="0"/>
                        <a:t>Portable AT Weapons</a:t>
                      </a:r>
                    </a:p>
                  </a:txBody>
                  <a:tcPr/>
                </a:tc>
                <a:tc>
                  <a:txBody>
                    <a:bodyPr/>
                    <a:lstStyle/>
                    <a:p>
                      <a:r>
                        <a:rPr lang="en-US" dirty="0"/>
                        <a:t>28,000</a:t>
                      </a:r>
                    </a:p>
                  </a:txBody>
                  <a:tcPr/>
                </a:tc>
                <a:extLst>
                  <a:ext uri="{0D108BD9-81ED-4DB2-BD59-A6C34878D82A}">
                    <a16:rowId xmlns:a16="http://schemas.microsoft.com/office/drawing/2014/main" val="10007"/>
                  </a:ext>
                </a:extLst>
              </a:tr>
              <a:tr h="491952">
                <a:tc>
                  <a:txBody>
                    <a:bodyPr/>
                    <a:lstStyle/>
                    <a:p>
                      <a:r>
                        <a:rPr lang="en-US" dirty="0"/>
                        <a:t>Logistical Vehicles</a:t>
                      </a:r>
                    </a:p>
                  </a:txBody>
                  <a:tcPr/>
                </a:tc>
                <a:tc>
                  <a:txBody>
                    <a:bodyPr/>
                    <a:lstStyle/>
                    <a:p>
                      <a:r>
                        <a:rPr lang="en-US" dirty="0"/>
                        <a:t>106,407</a:t>
                      </a:r>
                    </a:p>
                  </a:txBody>
                  <a:tcPr/>
                </a:tc>
                <a:extLst>
                  <a:ext uri="{0D108BD9-81ED-4DB2-BD59-A6C34878D82A}">
                    <a16:rowId xmlns:a16="http://schemas.microsoft.com/office/drawing/2014/main" val="10008"/>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662272332"/>
              </p:ext>
            </p:extLst>
          </p:nvPr>
        </p:nvGraphicFramePr>
        <p:xfrm>
          <a:off x="6227164" y="1066677"/>
          <a:ext cx="2764436" cy="5379478"/>
        </p:xfrm>
        <a:graphic>
          <a:graphicData uri="http://schemas.openxmlformats.org/drawingml/2006/table">
            <a:tbl>
              <a:tblPr firstRow="1" bandRow="1">
                <a:effectLst>
                  <a:outerShdw blurRad="63500" sx="102000" sy="102000" algn="ctr" rotWithShape="0">
                    <a:prstClr val="black">
                      <a:alpha val="40000"/>
                    </a:prstClr>
                  </a:outerShdw>
                </a:effectLst>
                <a:tableStyleId>{85BE263C-DBD7-4A20-BB59-AAB30ACAA65A}</a:tableStyleId>
              </a:tblPr>
              <a:tblGrid>
                <a:gridCol w="1842957">
                  <a:extLst>
                    <a:ext uri="{9D8B030D-6E8A-4147-A177-3AD203B41FA5}">
                      <a16:colId xmlns:a16="http://schemas.microsoft.com/office/drawing/2014/main" val="20000"/>
                    </a:ext>
                  </a:extLst>
                </a:gridCol>
                <a:gridCol w="921479">
                  <a:extLst>
                    <a:ext uri="{9D8B030D-6E8A-4147-A177-3AD203B41FA5}">
                      <a16:colId xmlns:a16="http://schemas.microsoft.com/office/drawing/2014/main" val="20001"/>
                    </a:ext>
                  </a:extLst>
                </a:gridCol>
              </a:tblGrid>
              <a:tr h="630222">
                <a:tc>
                  <a:txBody>
                    <a:bodyPr/>
                    <a:lstStyle/>
                    <a:p>
                      <a:r>
                        <a:rPr lang="en-US" dirty="0"/>
                        <a:t>AIR POWER</a:t>
                      </a:r>
                    </a:p>
                    <a:p>
                      <a:endParaRPr lang="en-US" dirty="0"/>
                    </a:p>
                  </a:txBody>
                  <a:tcPr/>
                </a:tc>
                <a:tc>
                  <a:txBody>
                    <a:bodyPr/>
                    <a:lstStyle/>
                    <a:p>
                      <a:r>
                        <a:rPr lang="en-US" dirty="0"/>
                        <a:t>TOTAL</a:t>
                      </a:r>
                    </a:p>
                  </a:txBody>
                  <a:tcPr/>
                </a:tc>
                <a:extLst>
                  <a:ext uri="{0D108BD9-81ED-4DB2-BD59-A6C34878D82A}">
                    <a16:rowId xmlns:a16="http://schemas.microsoft.com/office/drawing/2014/main" val="10000"/>
                  </a:ext>
                </a:extLst>
              </a:tr>
              <a:tr h="393697">
                <a:tc>
                  <a:txBody>
                    <a:bodyPr/>
                    <a:lstStyle/>
                    <a:p>
                      <a:r>
                        <a:rPr lang="en-US" dirty="0"/>
                        <a:t>Total Aircraft</a:t>
                      </a:r>
                    </a:p>
                  </a:txBody>
                  <a:tcPr/>
                </a:tc>
                <a:tc>
                  <a:txBody>
                    <a:bodyPr/>
                    <a:lstStyle/>
                    <a:p>
                      <a:r>
                        <a:rPr lang="en-US" dirty="0"/>
                        <a:t>13,398</a:t>
                      </a:r>
                    </a:p>
                  </a:txBody>
                  <a:tcPr/>
                </a:tc>
                <a:extLst>
                  <a:ext uri="{0D108BD9-81ED-4DB2-BD59-A6C34878D82A}">
                    <a16:rowId xmlns:a16="http://schemas.microsoft.com/office/drawing/2014/main" val="10001"/>
                  </a:ext>
                </a:extLst>
              </a:tr>
              <a:tr h="390571">
                <a:tc>
                  <a:txBody>
                    <a:bodyPr/>
                    <a:lstStyle/>
                    <a:p>
                      <a:r>
                        <a:rPr lang="en-US" dirty="0"/>
                        <a:t>Fighters</a:t>
                      </a:r>
                    </a:p>
                  </a:txBody>
                  <a:tcPr/>
                </a:tc>
                <a:tc>
                  <a:txBody>
                    <a:bodyPr/>
                    <a:lstStyle/>
                    <a:p>
                      <a:r>
                        <a:rPr lang="en-US" dirty="0"/>
                        <a:t>2,362</a:t>
                      </a:r>
                    </a:p>
                  </a:txBody>
                  <a:tcPr/>
                </a:tc>
                <a:extLst>
                  <a:ext uri="{0D108BD9-81ED-4DB2-BD59-A6C34878D82A}">
                    <a16:rowId xmlns:a16="http://schemas.microsoft.com/office/drawing/2014/main" val="10002"/>
                  </a:ext>
                </a:extLst>
              </a:tr>
              <a:tr h="390571">
                <a:tc>
                  <a:txBody>
                    <a:bodyPr/>
                    <a:lstStyle/>
                    <a:p>
                      <a:r>
                        <a:rPr lang="en-US" dirty="0"/>
                        <a:t>Attack</a:t>
                      </a:r>
                    </a:p>
                  </a:txBody>
                  <a:tcPr/>
                </a:tc>
                <a:tc>
                  <a:txBody>
                    <a:bodyPr/>
                    <a:lstStyle/>
                    <a:p>
                      <a:r>
                        <a:rPr lang="en-US" dirty="0"/>
                        <a:t>2,831</a:t>
                      </a:r>
                    </a:p>
                  </a:txBody>
                  <a:tcPr/>
                </a:tc>
                <a:extLst>
                  <a:ext uri="{0D108BD9-81ED-4DB2-BD59-A6C34878D82A}">
                    <a16:rowId xmlns:a16="http://schemas.microsoft.com/office/drawing/2014/main" val="10003"/>
                  </a:ext>
                </a:extLst>
              </a:tr>
              <a:tr h="390571">
                <a:tc>
                  <a:txBody>
                    <a:bodyPr/>
                    <a:lstStyle/>
                    <a:p>
                      <a:r>
                        <a:rPr lang="en-US" dirty="0"/>
                        <a:t>Transports</a:t>
                      </a:r>
                    </a:p>
                  </a:txBody>
                  <a:tcPr/>
                </a:tc>
                <a:tc>
                  <a:txBody>
                    <a:bodyPr/>
                    <a:lstStyle/>
                    <a:p>
                      <a:r>
                        <a:rPr lang="en-US" dirty="0"/>
                        <a:t>1,153</a:t>
                      </a:r>
                    </a:p>
                  </a:txBody>
                  <a:tcPr/>
                </a:tc>
                <a:extLst>
                  <a:ext uri="{0D108BD9-81ED-4DB2-BD59-A6C34878D82A}">
                    <a16:rowId xmlns:a16="http://schemas.microsoft.com/office/drawing/2014/main" val="10004"/>
                  </a:ext>
                </a:extLst>
              </a:tr>
              <a:tr h="613668">
                <a:tc>
                  <a:txBody>
                    <a:bodyPr/>
                    <a:lstStyle/>
                    <a:p>
                      <a:r>
                        <a:rPr lang="en-US" dirty="0"/>
                        <a:t>Trainers</a:t>
                      </a:r>
                    </a:p>
                  </a:txBody>
                  <a:tcPr/>
                </a:tc>
                <a:tc>
                  <a:txBody>
                    <a:bodyPr/>
                    <a:lstStyle/>
                    <a:p>
                      <a:r>
                        <a:rPr lang="en-US" dirty="0"/>
                        <a:t>2,853</a:t>
                      </a:r>
                    </a:p>
                  </a:txBody>
                  <a:tcPr/>
                </a:tc>
                <a:extLst>
                  <a:ext uri="{0D108BD9-81ED-4DB2-BD59-A6C34878D82A}">
                    <a16:rowId xmlns:a16="http://schemas.microsoft.com/office/drawing/2014/main" val="10005"/>
                  </a:ext>
                </a:extLst>
              </a:tr>
              <a:tr h="630222">
                <a:tc>
                  <a:txBody>
                    <a:bodyPr/>
                    <a:lstStyle/>
                    <a:p>
                      <a:r>
                        <a:rPr lang="en-US" dirty="0"/>
                        <a:t>Total Helicopter Strength</a:t>
                      </a:r>
                    </a:p>
                  </a:txBody>
                  <a:tcPr/>
                </a:tc>
                <a:tc>
                  <a:txBody>
                    <a:bodyPr/>
                    <a:lstStyle/>
                    <a:p>
                      <a:r>
                        <a:rPr lang="en-US" dirty="0"/>
                        <a:t>5,760</a:t>
                      </a:r>
                    </a:p>
                  </a:txBody>
                  <a:tcPr/>
                </a:tc>
                <a:extLst>
                  <a:ext uri="{0D108BD9-81ED-4DB2-BD59-A6C34878D82A}">
                    <a16:rowId xmlns:a16="http://schemas.microsoft.com/office/drawing/2014/main" val="10006"/>
                  </a:ext>
                </a:extLst>
              </a:tr>
              <a:tr h="630222">
                <a:tc>
                  <a:txBody>
                    <a:bodyPr/>
                    <a:lstStyle/>
                    <a:p>
                      <a:r>
                        <a:rPr lang="en-US" dirty="0"/>
                        <a:t>Attack Helicopters</a:t>
                      </a:r>
                    </a:p>
                  </a:txBody>
                  <a:tcPr/>
                </a:tc>
                <a:tc>
                  <a:txBody>
                    <a:bodyPr/>
                    <a:lstStyle/>
                    <a:p>
                      <a:r>
                        <a:rPr lang="en-US" dirty="0"/>
                        <a:t>971</a:t>
                      </a:r>
                    </a:p>
                  </a:txBody>
                  <a:tcPr/>
                </a:tc>
                <a:extLst>
                  <a:ext uri="{0D108BD9-81ED-4DB2-BD59-A6C34878D82A}">
                    <a16:rowId xmlns:a16="http://schemas.microsoft.com/office/drawing/2014/main" val="10007"/>
                  </a:ext>
                </a:extLst>
              </a:tr>
              <a:tr h="900317">
                <a:tc>
                  <a:txBody>
                    <a:bodyPr/>
                    <a:lstStyle/>
                    <a:p>
                      <a:r>
                        <a:rPr lang="en-US" dirty="0"/>
                        <a:t>Total Bombers, Fighters, Attack (all branches)</a:t>
                      </a:r>
                    </a:p>
                  </a:txBody>
                  <a:tcPr/>
                </a:tc>
                <a:tc>
                  <a:txBody>
                    <a:bodyPr/>
                    <a:lstStyle/>
                    <a:p>
                      <a:r>
                        <a:rPr lang="en-US" dirty="0"/>
                        <a:t>4,040</a:t>
                      </a:r>
                    </a:p>
                  </a:txBody>
                  <a:tcPr/>
                </a:tc>
                <a:extLst>
                  <a:ext uri="{0D108BD9-81ED-4DB2-BD59-A6C34878D82A}">
                    <a16:rowId xmlns:a16="http://schemas.microsoft.com/office/drawing/2014/main" val="10008"/>
                  </a:ext>
                </a:extLst>
              </a:tr>
              <a:tr h="360725">
                <a:tc>
                  <a:txBody>
                    <a:bodyPr/>
                    <a:lstStyle/>
                    <a:p>
                      <a:r>
                        <a:rPr lang="en-US" dirty="0"/>
                        <a:t>UAV’s</a:t>
                      </a:r>
                    </a:p>
                  </a:txBody>
                  <a:tcPr/>
                </a:tc>
                <a:tc>
                  <a:txBody>
                    <a:bodyPr/>
                    <a:lstStyle/>
                    <a:p>
                      <a:r>
                        <a:rPr lang="en-US" dirty="0"/>
                        <a:t>882</a:t>
                      </a:r>
                    </a:p>
                  </a:txBody>
                  <a:tcPr/>
                </a:tc>
                <a:extLst>
                  <a:ext uri="{0D108BD9-81ED-4DB2-BD59-A6C34878D82A}">
                    <a16:rowId xmlns:a16="http://schemas.microsoft.com/office/drawing/2014/main" val="10009"/>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970704269"/>
              </p:ext>
            </p:extLst>
          </p:nvPr>
        </p:nvGraphicFramePr>
        <p:xfrm>
          <a:off x="3331564" y="1063340"/>
          <a:ext cx="2819400" cy="5334122"/>
        </p:xfrm>
        <a:graphic>
          <a:graphicData uri="http://schemas.openxmlformats.org/drawingml/2006/table">
            <a:tbl>
              <a:tblPr firstRow="1" bandRow="1">
                <a:effectLst>
                  <a:outerShdw blurRad="63500" sx="102000" sy="102000" algn="ctr" rotWithShape="0">
                    <a:prstClr val="black">
                      <a:alpha val="40000"/>
                    </a:prstClr>
                  </a:outerShdw>
                </a:effectLst>
                <a:tableStyleId>{6E25E649-3F16-4E02-A733-19D2CDBF48F0}</a:tableStyleId>
              </a:tblPr>
              <a:tblGrid>
                <a:gridCol w="1981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650426">
                <a:tc>
                  <a:txBody>
                    <a:bodyPr/>
                    <a:lstStyle/>
                    <a:p>
                      <a:r>
                        <a:rPr lang="en-US" dirty="0"/>
                        <a:t>SEA POWER</a:t>
                      </a:r>
                    </a:p>
                    <a:p>
                      <a:endParaRPr lang="en-US" dirty="0"/>
                    </a:p>
                  </a:txBody>
                  <a:tcPr/>
                </a:tc>
                <a:tc>
                  <a:txBody>
                    <a:bodyPr/>
                    <a:lstStyle/>
                    <a:p>
                      <a:r>
                        <a:rPr lang="en-US" dirty="0"/>
                        <a:t>TOTAL</a:t>
                      </a:r>
                    </a:p>
                  </a:txBody>
                  <a:tcPr/>
                </a:tc>
                <a:extLst>
                  <a:ext uri="{0D108BD9-81ED-4DB2-BD59-A6C34878D82A}">
                    <a16:rowId xmlns:a16="http://schemas.microsoft.com/office/drawing/2014/main" val="10000"/>
                  </a:ext>
                </a:extLst>
              </a:tr>
              <a:tr h="371672">
                <a:tc>
                  <a:txBody>
                    <a:bodyPr/>
                    <a:lstStyle/>
                    <a:p>
                      <a:r>
                        <a:rPr lang="en-US" dirty="0"/>
                        <a:t>Total Combat Ships</a:t>
                      </a:r>
                    </a:p>
                  </a:txBody>
                  <a:tcPr/>
                </a:tc>
                <a:tc>
                  <a:txBody>
                    <a:bodyPr/>
                    <a:lstStyle/>
                    <a:p>
                      <a:r>
                        <a:rPr lang="en-US" dirty="0"/>
                        <a:t>290</a:t>
                      </a:r>
                    </a:p>
                  </a:txBody>
                  <a:tcPr/>
                </a:tc>
                <a:extLst>
                  <a:ext uri="{0D108BD9-81ED-4DB2-BD59-A6C34878D82A}">
                    <a16:rowId xmlns:a16="http://schemas.microsoft.com/office/drawing/2014/main" val="10001"/>
                  </a:ext>
                </a:extLst>
              </a:tr>
              <a:tr h="371672">
                <a:tc>
                  <a:txBody>
                    <a:bodyPr/>
                    <a:lstStyle/>
                    <a:p>
                      <a:r>
                        <a:rPr lang="en-US" dirty="0"/>
                        <a:t>Aircraft Carriers</a:t>
                      </a:r>
                    </a:p>
                  </a:txBody>
                  <a:tcPr/>
                </a:tc>
                <a:tc>
                  <a:txBody>
                    <a:bodyPr/>
                    <a:lstStyle/>
                    <a:p>
                      <a:r>
                        <a:rPr lang="en-US" dirty="0"/>
                        <a:t>24</a:t>
                      </a:r>
                    </a:p>
                  </a:txBody>
                  <a:tcPr/>
                </a:tc>
                <a:extLst>
                  <a:ext uri="{0D108BD9-81ED-4DB2-BD59-A6C34878D82A}">
                    <a16:rowId xmlns:a16="http://schemas.microsoft.com/office/drawing/2014/main" val="10002"/>
                  </a:ext>
                </a:extLst>
              </a:tr>
              <a:tr h="620270">
                <a:tc>
                  <a:txBody>
                    <a:bodyPr/>
                    <a:lstStyle/>
                    <a:p>
                      <a:r>
                        <a:rPr lang="en-US" dirty="0"/>
                        <a:t>Frigates</a:t>
                      </a:r>
                    </a:p>
                  </a:txBody>
                  <a:tcPr/>
                </a:tc>
                <a:tc>
                  <a:txBody>
                    <a:bodyPr/>
                    <a:lstStyle/>
                    <a:p>
                      <a:r>
                        <a:rPr lang="en-US" dirty="0"/>
                        <a:t>22</a:t>
                      </a:r>
                    </a:p>
                  </a:txBody>
                  <a:tcPr/>
                </a:tc>
                <a:extLst>
                  <a:ext uri="{0D108BD9-81ED-4DB2-BD59-A6C34878D82A}">
                    <a16:rowId xmlns:a16="http://schemas.microsoft.com/office/drawing/2014/main" val="10003"/>
                  </a:ext>
                </a:extLst>
              </a:tr>
              <a:tr h="650426">
                <a:tc>
                  <a:txBody>
                    <a:bodyPr/>
                    <a:lstStyle/>
                    <a:p>
                      <a:r>
                        <a:rPr lang="en-US" dirty="0"/>
                        <a:t>Destroyers</a:t>
                      </a:r>
                    </a:p>
                    <a:p>
                      <a:endParaRPr lang="en-US" dirty="0"/>
                    </a:p>
                  </a:txBody>
                  <a:tcPr/>
                </a:tc>
                <a:tc>
                  <a:txBody>
                    <a:bodyPr/>
                    <a:lstStyle/>
                    <a:p>
                      <a:r>
                        <a:rPr lang="en-US" dirty="0"/>
                        <a:t>68</a:t>
                      </a:r>
                    </a:p>
                  </a:txBody>
                  <a:tcPr/>
                </a:tc>
                <a:extLst>
                  <a:ext uri="{0D108BD9-81ED-4DB2-BD59-A6C34878D82A}">
                    <a16:rowId xmlns:a16="http://schemas.microsoft.com/office/drawing/2014/main" val="10004"/>
                  </a:ext>
                </a:extLst>
              </a:tr>
              <a:tr h="650426">
                <a:tc>
                  <a:txBody>
                    <a:bodyPr/>
                    <a:lstStyle/>
                    <a:p>
                      <a:r>
                        <a:rPr lang="en-US" dirty="0"/>
                        <a:t>Submarines</a:t>
                      </a:r>
                    </a:p>
                    <a:p>
                      <a:endParaRPr lang="en-US" dirty="0"/>
                    </a:p>
                  </a:txBody>
                  <a:tcPr/>
                </a:tc>
                <a:tc>
                  <a:txBody>
                    <a:bodyPr/>
                    <a:lstStyle/>
                    <a:p>
                      <a:r>
                        <a:rPr lang="en-US" dirty="0"/>
                        <a:t>68</a:t>
                      </a:r>
                    </a:p>
                  </a:txBody>
                  <a:tcPr/>
                </a:tc>
                <a:extLst>
                  <a:ext uri="{0D108BD9-81ED-4DB2-BD59-A6C34878D82A}">
                    <a16:rowId xmlns:a16="http://schemas.microsoft.com/office/drawing/2014/main" val="10005"/>
                  </a:ext>
                </a:extLst>
              </a:tr>
              <a:tr h="620270">
                <a:tc>
                  <a:txBody>
                    <a:bodyPr/>
                    <a:lstStyle/>
                    <a:p>
                      <a:r>
                        <a:rPr lang="en-US" dirty="0"/>
                        <a:t>Corvettes</a:t>
                      </a:r>
                    </a:p>
                  </a:txBody>
                  <a:tcPr/>
                </a:tc>
                <a:tc>
                  <a:txBody>
                    <a:bodyPr/>
                    <a:lstStyle/>
                    <a:p>
                      <a:r>
                        <a:rPr lang="en-US" dirty="0"/>
                        <a:t>12</a:t>
                      </a:r>
                    </a:p>
                  </a:txBody>
                  <a:tcPr/>
                </a:tc>
                <a:extLst>
                  <a:ext uri="{0D108BD9-81ED-4DB2-BD59-A6C34878D82A}">
                    <a16:rowId xmlns:a16="http://schemas.microsoft.com/office/drawing/2014/main" val="10006"/>
                  </a:ext>
                </a:extLst>
              </a:tr>
              <a:tr h="620270">
                <a:tc>
                  <a:txBody>
                    <a:bodyPr/>
                    <a:lstStyle/>
                    <a:p>
                      <a:r>
                        <a:rPr lang="en-US" dirty="0"/>
                        <a:t>Mine Warfare</a:t>
                      </a:r>
                    </a:p>
                  </a:txBody>
                  <a:tcPr/>
                </a:tc>
                <a:tc>
                  <a:txBody>
                    <a:bodyPr/>
                    <a:lstStyle/>
                    <a:p>
                      <a:r>
                        <a:rPr lang="en-US" dirty="0"/>
                        <a:t>11</a:t>
                      </a:r>
                    </a:p>
                  </a:txBody>
                  <a:tcPr/>
                </a:tc>
                <a:extLst>
                  <a:ext uri="{0D108BD9-81ED-4DB2-BD59-A6C34878D82A}">
                    <a16:rowId xmlns:a16="http://schemas.microsoft.com/office/drawing/2014/main" val="10007"/>
                  </a:ext>
                </a:extLst>
              </a:tr>
              <a:tr h="778690">
                <a:tc>
                  <a:txBody>
                    <a:bodyPr/>
                    <a:lstStyle/>
                    <a:p>
                      <a:r>
                        <a:rPr lang="en-US" dirty="0"/>
                        <a:t>Amphibious Assault</a:t>
                      </a:r>
                    </a:p>
                  </a:txBody>
                  <a:tcPr/>
                </a:tc>
                <a:tc>
                  <a:txBody>
                    <a:bodyPr/>
                    <a:lstStyle/>
                    <a:p>
                      <a:r>
                        <a:rPr lang="en-US" dirty="0"/>
                        <a:t>28</a:t>
                      </a:r>
                    </a:p>
                  </a:txBody>
                  <a:tcPr/>
                </a:tc>
                <a:extLst>
                  <a:ext uri="{0D108BD9-81ED-4DB2-BD59-A6C34878D82A}">
                    <a16:rowId xmlns:a16="http://schemas.microsoft.com/office/drawing/2014/main" val="10008"/>
                  </a:ext>
                </a:extLst>
              </a:tr>
            </a:tbl>
          </a:graphicData>
        </a:graphic>
      </p:graphicFrame>
      <p:cxnSp>
        <p:nvCxnSpPr>
          <p:cNvPr id="8" name="Straight Connector 7"/>
          <p:cNvCxnSpPr/>
          <p:nvPr/>
        </p:nvCxnSpPr>
        <p:spPr>
          <a:xfrm>
            <a:off x="2209800" y="1143000"/>
            <a:ext cx="76200" cy="51816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57800" y="1066800"/>
            <a:ext cx="76200" cy="5257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flipH="1">
            <a:off x="7988300" y="1063340"/>
            <a:ext cx="76200" cy="54102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2372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381000" y="2286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600" b="1" dirty="0">
                <a:solidFill>
                  <a:schemeClr val="tx1"/>
                </a:solidFill>
                <a:effectLst>
                  <a:outerShdw blurRad="38100" dist="38100" dir="2700000" algn="tl">
                    <a:srgbClr val="C0C0C0"/>
                  </a:outerShdw>
                </a:effectLst>
                <a:latin typeface="Tahoma" pitchFamily="34" charset="0"/>
              </a:rPr>
              <a:t>CURRENT WORLD NUCLEAR STOCKPILES</a:t>
            </a:r>
          </a:p>
          <a:p>
            <a:pPr eaLnBrk="1" hangingPunct="1">
              <a:defRPr/>
            </a:pPr>
            <a:r>
              <a:rPr lang="en-US" sz="2000" b="1" dirty="0">
                <a:solidFill>
                  <a:schemeClr val="tx1"/>
                </a:solidFill>
                <a:effectLst>
                  <a:outerShdw blurRad="38100" dist="38100" dir="2700000" algn="tl">
                    <a:srgbClr val="C0C0C0"/>
                  </a:outerShdw>
                </a:effectLst>
                <a:latin typeface="Tahoma" pitchFamily="34" charset="0"/>
              </a:rPr>
              <a:t>(Nuclear non-proliferation treaty signed by 188 nations)</a:t>
            </a:r>
          </a:p>
        </p:txBody>
      </p:sp>
      <p:sp>
        <p:nvSpPr>
          <p:cNvPr id="6" name="TextBox 5"/>
          <p:cNvSpPr txBox="1"/>
          <p:nvPr/>
        </p:nvSpPr>
        <p:spPr>
          <a:xfrm>
            <a:off x="1447800" y="6019800"/>
            <a:ext cx="6705600" cy="276999"/>
          </a:xfrm>
          <a:prstGeom prst="rect">
            <a:avLst/>
          </a:prstGeom>
          <a:noFill/>
        </p:spPr>
        <p:txBody>
          <a:bodyPr wrap="square">
            <a:spAutoFit/>
          </a:bodyPr>
          <a:lstStyle/>
          <a:p>
            <a:pPr algn="ctr">
              <a:defRPr/>
            </a:pPr>
            <a:r>
              <a:rPr lang="en-US" sz="1200" i="1" dirty="0">
                <a:solidFill>
                  <a:schemeClr val="tx1">
                    <a:lumMod val="65000"/>
                    <a:lumOff val="35000"/>
                  </a:schemeClr>
                </a:solidFill>
                <a:latin typeface="Tahoma" pitchFamily="34" charset="0"/>
                <a:ea typeface="Tahoma" pitchFamily="34" charset="0"/>
                <a:cs typeface="Tahoma" pitchFamily="34" charset="0"/>
              </a:rPr>
              <a:t>**Source: Arms Control Association – armscontrol.org – June 2019</a:t>
            </a:r>
          </a:p>
        </p:txBody>
      </p:sp>
      <p:pic>
        <p:nvPicPr>
          <p:cNvPr id="5" name="Picture 4">
            <a:extLst>
              <a:ext uri="{FF2B5EF4-FFF2-40B4-BE49-F238E27FC236}">
                <a16:creationId xmlns:a16="http://schemas.microsoft.com/office/drawing/2014/main" id="{4F692B37-D47D-4FFE-9E7C-476ED0BBCB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089789"/>
            <a:ext cx="8001000" cy="4851078"/>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379068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ext uri="{D42A27DB-BD31-4B8C-83A1-F6EECF244321}">
                <p14:modId xmlns:p14="http://schemas.microsoft.com/office/powerpoint/2010/main" val="3524202115"/>
              </p:ext>
            </p:extLst>
          </p:nvPr>
        </p:nvGraphicFramePr>
        <p:xfrm>
          <a:off x="152400" y="988476"/>
          <a:ext cx="4724400" cy="48027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8"/>
          <p:cNvGraphicFramePr>
            <a:graphicFrameLocks noGrp="1"/>
          </p:cNvGraphicFramePr>
          <p:nvPr>
            <p:ph sz="quarter" idx="4"/>
            <p:extLst>
              <p:ext uri="{D42A27DB-BD31-4B8C-83A1-F6EECF244321}">
                <p14:modId xmlns:p14="http://schemas.microsoft.com/office/powerpoint/2010/main" val="4268831118"/>
              </p:ext>
            </p:extLst>
          </p:nvPr>
        </p:nvGraphicFramePr>
        <p:xfrm>
          <a:off x="4724402" y="988476"/>
          <a:ext cx="4267198" cy="480272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2133600" y="6047601"/>
            <a:ext cx="5105400" cy="276999"/>
          </a:xfrm>
          <a:prstGeom prst="rect">
            <a:avLst/>
          </a:prstGeom>
          <a:noFill/>
        </p:spPr>
        <p:txBody>
          <a:bodyPr wrap="square">
            <a:spAutoFit/>
          </a:bodyPr>
          <a:lstStyle/>
          <a:p>
            <a:pPr>
              <a:defRPr/>
            </a:pPr>
            <a:r>
              <a:rPr lang="en-US" sz="1200" i="1" dirty="0">
                <a:effectLst>
                  <a:outerShdw blurRad="38100" dist="38100" dir="2700000" algn="tl">
                    <a:srgbClr val="000000">
                      <a:alpha val="43137"/>
                    </a:srgbClr>
                  </a:outerShdw>
                </a:effectLst>
                <a:latin typeface="Tahoma" pitchFamily="34" charset="0"/>
                <a:ea typeface="Tahoma" pitchFamily="34" charset="0"/>
                <a:cs typeface="Tahoma" pitchFamily="34" charset="0"/>
              </a:rPr>
              <a:t>**All data retrieved from worldpopulationreview.com – September 2019</a:t>
            </a:r>
          </a:p>
        </p:txBody>
      </p:sp>
      <p:sp>
        <p:nvSpPr>
          <p:cNvPr id="11" name="Rectangle 74"/>
          <p:cNvSpPr>
            <a:spLocks noChangeArrowheads="1"/>
          </p:cNvSpPr>
          <p:nvPr/>
        </p:nvSpPr>
        <p:spPr bwMode="auto">
          <a:xfrm>
            <a:off x="1066800" y="76200"/>
            <a:ext cx="6975475" cy="800219"/>
          </a:xfrm>
          <a:prstGeom prst="rect">
            <a:avLst/>
          </a:prstGeom>
          <a:noFill/>
          <a:ln w="9525">
            <a:noFill/>
            <a:miter lim="800000"/>
            <a:headEnd/>
            <a:tailEnd/>
          </a:ln>
          <a:effectLst/>
        </p:spPr>
        <p:txBody>
          <a:bodyPr>
            <a:spAutoFit/>
          </a:bodyPr>
          <a:lstStyle/>
          <a:p>
            <a:pPr algn="ctr" eaLnBrk="0" hangingPunct="0">
              <a:defRPr/>
            </a:pPr>
            <a:r>
              <a:rPr lang="en-US" sz="2600" b="1" dirty="0">
                <a:effectLst>
                  <a:outerShdw blurRad="38100" dist="38100" dir="2700000" algn="tl">
                    <a:srgbClr val="C0C0C0"/>
                  </a:outerShdw>
                </a:effectLst>
                <a:latin typeface="Tahoma" pitchFamily="34" charset="0"/>
              </a:rPr>
              <a:t>GLOBAL ECONOMY</a:t>
            </a:r>
          </a:p>
          <a:p>
            <a:pPr algn="ctr" eaLnBrk="0" hangingPunct="0">
              <a:defRPr/>
            </a:pPr>
            <a:r>
              <a:rPr lang="en-US" sz="2000" b="1" dirty="0">
                <a:effectLst>
                  <a:outerShdw blurRad="38100" dist="38100" dir="2700000" algn="tl">
                    <a:srgbClr val="C0C0C0"/>
                  </a:outerShdw>
                </a:effectLst>
                <a:latin typeface="Tahoma" pitchFamily="34" charset="0"/>
              </a:rPr>
              <a:t>COMPARATIVE GDP DATA</a:t>
            </a:r>
          </a:p>
        </p:txBody>
      </p:sp>
      <p:sp>
        <p:nvSpPr>
          <p:cNvPr id="12" name="TextBox 11"/>
          <p:cNvSpPr txBox="1"/>
          <p:nvPr/>
        </p:nvSpPr>
        <p:spPr>
          <a:xfrm>
            <a:off x="1905000" y="5334000"/>
            <a:ext cx="1219200" cy="276999"/>
          </a:xfrm>
          <a:prstGeom prst="rect">
            <a:avLst/>
          </a:prstGeom>
          <a:noFill/>
        </p:spPr>
        <p:txBody>
          <a:bodyPr wrap="square" rtlCol="0">
            <a:spAutoFit/>
          </a:bodyPr>
          <a:lstStyle/>
          <a:p>
            <a:r>
              <a:rPr lang="en-US" sz="1200" i="1" dirty="0">
                <a:solidFill>
                  <a:schemeClr val="accent4">
                    <a:lumMod val="65000"/>
                    <a:lumOff val="35000"/>
                  </a:schemeClr>
                </a:solidFill>
                <a:latin typeface="Tahoma" pitchFamily="34" charset="0"/>
                <a:ea typeface="Tahoma" pitchFamily="34" charset="0"/>
                <a:cs typeface="Tahoma" pitchFamily="34" charset="0"/>
              </a:rPr>
              <a:t>Trillions</a:t>
            </a:r>
          </a:p>
        </p:txBody>
      </p:sp>
      <p:sp>
        <p:nvSpPr>
          <p:cNvPr id="13" name="TextBox 12"/>
          <p:cNvSpPr txBox="1"/>
          <p:nvPr/>
        </p:nvSpPr>
        <p:spPr>
          <a:xfrm>
            <a:off x="6629400" y="5361801"/>
            <a:ext cx="1219200" cy="276999"/>
          </a:xfrm>
          <a:prstGeom prst="rect">
            <a:avLst/>
          </a:prstGeom>
          <a:noFill/>
        </p:spPr>
        <p:txBody>
          <a:bodyPr wrap="square" rtlCol="0">
            <a:spAutoFit/>
          </a:bodyPr>
          <a:lstStyle/>
          <a:p>
            <a:r>
              <a:rPr lang="en-US" sz="1200" i="1" dirty="0">
                <a:solidFill>
                  <a:schemeClr val="accent4">
                    <a:lumMod val="65000"/>
                    <a:lumOff val="35000"/>
                  </a:schemeClr>
                </a:solidFill>
                <a:latin typeface="Tahoma" pitchFamily="34" charset="0"/>
                <a:ea typeface="Tahoma" pitchFamily="34" charset="0"/>
                <a:cs typeface="Tahoma" pitchFamily="34" charset="0"/>
              </a:rPr>
              <a:t>Thousands</a:t>
            </a:r>
          </a:p>
        </p:txBody>
      </p:sp>
    </p:spTree>
    <p:extLst>
      <p:ext uri="{BB962C8B-B14F-4D97-AF65-F5344CB8AC3E}">
        <p14:creationId xmlns:p14="http://schemas.microsoft.com/office/powerpoint/2010/main" val="4290966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1724</Words>
  <Application>Microsoft Office PowerPoint</Application>
  <PresentationFormat>On-screen Show (4:3)</PresentationFormat>
  <Paragraphs>261</Paragraphs>
  <Slides>13</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Tahoma</vt:lpstr>
      <vt:lpstr>Times New Roman</vt:lpstr>
      <vt:lpstr>Office Theme</vt:lpstr>
      <vt:lpstr>Bitmap Image</vt:lpstr>
      <vt:lpstr>NATIONAL SECURITY AND THE ROAD AHEAD</vt:lpstr>
      <vt:lpstr>PowerPoint Presentation</vt:lpstr>
      <vt:lpstr>LONG TERM INTERNATIONAL SECURITY CHALLENGES  </vt:lpstr>
      <vt:lpstr>PowerPoint Presentation</vt:lpstr>
      <vt:lpstr>PowerPoint Presentation</vt:lpstr>
      <vt:lpstr>PowerPoint Presentation</vt:lpstr>
      <vt:lpstr>GLOBAL US MILITARY STRENGTH (2.26 Million Military Personnel)</vt:lpstr>
      <vt:lpstr>PowerPoint Presentation</vt:lpstr>
      <vt:lpstr>PowerPoint Presentation</vt:lpstr>
      <vt:lpstr>PowerPoint Presentation</vt:lpstr>
      <vt:lpstr>PowerPoint Presentation</vt:lpstr>
      <vt:lpstr>PowerPoint Presentation</vt:lpstr>
      <vt:lpstr>NEAR TERM  INTERNATIONAL SECURITY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 and Our Armed Forces: Facing the Future</dc:title>
  <dc:creator>User</dc:creator>
  <cp:lastModifiedBy>J Thomas Ranken</cp:lastModifiedBy>
  <cp:revision>241</cp:revision>
  <cp:lastPrinted>2017-11-03T12:48:37Z</cp:lastPrinted>
  <dcterms:created xsi:type="dcterms:W3CDTF">2013-08-06T14:50:16Z</dcterms:created>
  <dcterms:modified xsi:type="dcterms:W3CDTF">2020-06-19T17:26:09Z</dcterms:modified>
</cp:coreProperties>
</file>