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3" r:id="rId4"/>
    <p:sldId id="271" r:id="rId5"/>
    <p:sldId id="275" r:id="rId6"/>
    <p:sldId id="272" r:id="rId7"/>
    <p:sldId id="257" r:id="rId8"/>
    <p:sldId id="264" r:id="rId9"/>
    <p:sldId id="274" r:id="rId10"/>
    <p:sldId id="263" r:id="rId11"/>
    <p:sldId id="265" r:id="rId12"/>
    <p:sldId id="266" r:id="rId13"/>
    <p:sldId id="268"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A9C4C-0874-4CB7-9A2E-69488CD57256}" v="1181" dt="2020-10-22T17:17:46.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81" d="100"/>
          <a:sy n="81" d="100"/>
        </p:scale>
        <p:origin x="94" y="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s://www.phillbriscoe.com/paradigm-blo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2F99-DDB4-41CA-89FB-40C228BF9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6E8465-90BC-47C7-BF24-1D0EC8604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08DDA211-4F79-41D2-94E4-7B4EC4E53265}"/>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8" name="Footer Placeholder 7">
            <a:extLst>
              <a:ext uri="{FF2B5EF4-FFF2-40B4-BE49-F238E27FC236}">
                <a16:creationId xmlns:a16="http://schemas.microsoft.com/office/drawing/2014/main" id="{4FA6E93F-BC0D-4246-9909-3B89138DF7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E34DDF-2752-4920-9C56-3A963412CBAA}"/>
              </a:ext>
            </a:extLst>
          </p:cNvPr>
          <p:cNvSpPr>
            <a:spLocks noGrp="1"/>
          </p:cNvSpPr>
          <p:nvPr>
            <p:ph type="sldNum" sz="quarter" idx="12"/>
          </p:nvPr>
        </p:nvSpPr>
        <p:spPr/>
        <p:txBody>
          <a:bodyPr/>
          <a:lstStyle/>
          <a:p>
            <a:fld id="{677DE31F-BA98-4C70-A313-FE1D5E80280B}" type="slidenum">
              <a:rPr lang="en-US" smtClean="0"/>
              <a:t>‹#›</a:t>
            </a:fld>
            <a:endParaRPr lang="en-US"/>
          </a:p>
        </p:txBody>
      </p:sp>
      <p:sp>
        <p:nvSpPr>
          <p:cNvPr id="10" name="TextBox 9">
            <a:extLst>
              <a:ext uri="{FF2B5EF4-FFF2-40B4-BE49-F238E27FC236}">
                <a16:creationId xmlns:a16="http://schemas.microsoft.com/office/drawing/2014/main" id="{B9513D43-647B-4BCF-8E9A-5752170A0DCD}"/>
              </a:ext>
            </a:extLst>
          </p:cNvPr>
          <p:cNvSpPr txBox="1"/>
          <p:nvPr userDrawn="1"/>
        </p:nvSpPr>
        <p:spPr>
          <a:xfrm rot="16200000">
            <a:off x="5407321" y="3904182"/>
            <a:ext cx="738664" cy="4548447"/>
          </a:xfrm>
          <a:prstGeom prst="rect">
            <a:avLst/>
          </a:prstGeom>
          <a:noFill/>
        </p:spPr>
        <p:txBody>
          <a:bodyPr vert="eaVert" wrap="square" rtlCol="0">
            <a:spAutoFit/>
          </a:bodyPr>
          <a:lstStyle/>
          <a:p>
            <a:r>
              <a:rPr lang="en-US" dirty="0">
                <a:hlinkClick r:id="rId2"/>
              </a:rPr>
              <a:t>https://www.phillbriscoe.com/paradigm-blog</a:t>
            </a:r>
            <a:r>
              <a:rPr lang="en-US" dirty="0"/>
              <a:t>/</a:t>
            </a:r>
          </a:p>
        </p:txBody>
      </p:sp>
    </p:spTree>
    <p:extLst>
      <p:ext uri="{BB962C8B-B14F-4D97-AF65-F5344CB8AC3E}">
        <p14:creationId xmlns:p14="http://schemas.microsoft.com/office/powerpoint/2010/main" val="88923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EF2C-E596-4C84-A982-ED215516E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2976E8-2472-4BB7-BDED-850C74405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6B19E-6B96-4B56-96F1-83B0A1A2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B2DB5-7133-457D-8C78-8B500C73DF02}"/>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6" name="Footer Placeholder 5">
            <a:extLst>
              <a:ext uri="{FF2B5EF4-FFF2-40B4-BE49-F238E27FC236}">
                <a16:creationId xmlns:a16="http://schemas.microsoft.com/office/drawing/2014/main" id="{7085EB9A-148C-4FBF-8480-592E790B5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F29F7-0166-4053-BCD9-548482B43E2B}"/>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422254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8DFC-48D1-404E-987F-21FCD80B0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D9E975-2449-450E-9CAA-C88B44B3D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1F299-865E-4563-87CC-D3B7C0F4F749}"/>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5" name="Footer Placeholder 4">
            <a:extLst>
              <a:ext uri="{FF2B5EF4-FFF2-40B4-BE49-F238E27FC236}">
                <a16:creationId xmlns:a16="http://schemas.microsoft.com/office/drawing/2014/main" id="{78ECEC1F-24EC-48AF-A2D3-6DED7DF55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7476E-F5D9-4875-8C16-B70A6A9FD945}"/>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170956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090B0-3BA0-4001-8468-75ACC2A23E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87F28-D104-469D-A185-C55C836AE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26713-E53D-4574-9527-82D3C00F422A}"/>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5" name="Footer Placeholder 4">
            <a:extLst>
              <a:ext uri="{FF2B5EF4-FFF2-40B4-BE49-F238E27FC236}">
                <a16:creationId xmlns:a16="http://schemas.microsoft.com/office/drawing/2014/main" id="{73115DBE-020F-4F60-A4AE-D303A2EE4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2359F-7B0F-4577-AC54-7B31FC8A1E72}"/>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364834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C01D-C717-405A-87C4-F6C4CC1D731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CEA88EE-F9C2-4F86-9928-1FC47340E40E}"/>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4" name="Footer Placeholder 3">
            <a:extLst>
              <a:ext uri="{FF2B5EF4-FFF2-40B4-BE49-F238E27FC236}">
                <a16:creationId xmlns:a16="http://schemas.microsoft.com/office/drawing/2014/main" id="{94987820-F89F-48C3-AC8C-82FF695337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AB90C-9EC3-41F7-86C6-F8B9AE03FFE0}"/>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12663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AFDE-850F-478F-9CAB-903D8D59BC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E78FE-35E2-41EE-88AF-23B7FAD34D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6574A-EF1E-4360-B19F-C6437BEB0ED7}"/>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5" name="Footer Placeholder 4">
            <a:extLst>
              <a:ext uri="{FF2B5EF4-FFF2-40B4-BE49-F238E27FC236}">
                <a16:creationId xmlns:a16="http://schemas.microsoft.com/office/drawing/2014/main" id="{5CA8A44D-F5DC-4A91-9826-578E34704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D8BFC-263F-4850-B4B2-C840E11A2AE7}"/>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126553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ECB-A67A-4D2F-8442-9CA5612E6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05F4F-1E45-4F41-B80D-2CFEB827B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A32C3-990D-4096-8DBF-B54764716EB9}"/>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5" name="Footer Placeholder 4">
            <a:extLst>
              <a:ext uri="{FF2B5EF4-FFF2-40B4-BE49-F238E27FC236}">
                <a16:creationId xmlns:a16="http://schemas.microsoft.com/office/drawing/2014/main" id="{DEE3597E-D6BB-4C41-AF58-F19FB1950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29977-8BCA-4D4A-AF0F-42FCC6EF355E}"/>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29519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3B45-C1D3-4C3C-AB68-481D1A34C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287F1-8B29-4318-B4A1-A74296030D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DE4FC-3A03-4AA7-B98E-324B891DE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C957C-1A72-416D-B0BA-B4DE5F9B496C}"/>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6" name="Footer Placeholder 5">
            <a:extLst>
              <a:ext uri="{FF2B5EF4-FFF2-40B4-BE49-F238E27FC236}">
                <a16:creationId xmlns:a16="http://schemas.microsoft.com/office/drawing/2014/main" id="{52B995AD-9465-4FD7-93DF-769A99ABD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481AF-B340-4B28-8D53-4560CD38E505}"/>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296862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2D7A-4B87-4182-AF8E-E986B5FD8D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2BE88D-A06A-4839-9764-F59F5FE8B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E0B7F1-AAA6-48F9-82C5-E86AACC18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12CBF-298A-4814-937C-D18B09E75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3863-9658-40B1-9F04-6D72991E3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91725A-E631-44EB-9834-C6E7329AC3D9}"/>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8" name="Footer Placeholder 7">
            <a:extLst>
              <a:ext uri="{FF2B5EF4-FFF2-40B4-BE49-F238E27FC236}">
                <a16:creationId xmlns:a16="http://schemas.microsoft.com/office/drawing/2014/main" id="{1DEF2215-C7B1-4B66-A1E7-343ABCF6EB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F0ABD-E9E8-41C8-9AA3-F0656DC71492}"/>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23332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64A5-3A82-4594-8514-03B9B1BA8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626E05-CA27-40FC-AB6C-7E0F849D503D}"/>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4" name="Footer Placeholder 3">
            <a:extLst>
              <a:ext uri="{FF2B5EF4-FFF2-40B4-BE49-F238E27FC236}">
                <a16:creationId xmlns:a16="http://schemas.microsoft.com/office/drawing/2014/main" id="{DFDF53CA-DBA7-42E1-8E5B-BAB7BAB5C5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882759-D437-4D85-8E5B-3869107F8B2A}"/>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267352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26E4A-CCC6-49ED-964F-C0036E34F9BC}"/>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3" name="Footer Placeholder 2">
            <a:extLst>
              <a:ext uri="{FF2B5EF4-FFF2-40B4-BE49-F238E27FC236}">
                <a16:creationId xmlns:a16="http://schemas.microsoft.com/office/drawing/2014/main" id="{953D38F8-9EBD-4607-BB18-BD8B9D2E0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5D66B1-3A98-49DA-8663-8685DE7BD61F}"/>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344602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3B7B-8F42-4BD9-B889-C86913272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15D87A-4C93-42D6-A61F-3BC6183DA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1E6FE-EDEB-4858-8541-927F6F944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59052-B920-4C38-8A2C-84F36F1C5D7A}"/>
              </a:ext>
            </a:extLst>
          </p:cNvPr>
          <p:cNvSpPr>
            <a:spLocks noGrp="1"/>
          </p:cNvSpPr>
          <p:nvPr>
            <p:ph type="dt" sz="half" idx="10"/>
          </p:nvPr>
        </p:nvSpPr>
        <p:spPr/>
        <p:txBody>
          <a:bodyPr/>
          <a:lstStyle/>
          <a:p>
            <a:fld id="{C426C92B-DB9A-483F-9432-B49CA308E6E6}" type="datetimeFigureOut">
              <a:rPr lang="en-US" smtClean="0"/>
              <a:t>10/22/2020</a:t>
            </a:fld>
            <a:endParaRPr lang="en-US"/>
          </a:p>
        </p:txBody>
      </p:sp>
      <p:sp>
        <p:nvSpPr>
          <p:cNvPr id="6" name="Footer Placeholder 5">
            <a:extLst>
              <a:ext uri="{FF2B5EF4-FFF2-40B4-BE49-F238E27FC236}">
                <a16:creationId xmlns:a16="http://schemas.microsoft.com/office/drawing/2014/main" id="{6E851600-C96E-458A-81A1-71A3E944C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833EE-F5D4-4E63-B2D3-ABCFC38B3B1B}"/>
              </a:ext>
            </a:extLst>
          </p:cNvPr>
          <p:cNvSpPr>
            <a:spLocks noGrp="1"/>
          </p:cNvSpPr>
          <p:nvPr>
            <p:ph type="sldNum" sz="quarter" idx="12"/>
          </p:nvPr>
        </p:nvSpPr>
        <p:spPr/>
        <p:txBody>
          <a:bodyPr/>
          <a:lstStyle/>
          <a:p>
            <a:fld id="{677DE31F-BA98-4C70-A313-FE1D5E80280B}" type="slidenum">
              <a:rPr lang="en-US" smtClean="0"/>
              <a:t>‹#›</a:t>
            </a:fld>
            <a:endParaRPr lang="en-US"/>
          </a:p>
        </p:txBody>
      </p:sp>
    </p:spTree>
    <p:extLst>
      <p:ext uri="{BB962C8B-B14F-4D97-AF65-F5344CB8AC3E}">
        <p14:creationId xmlns:p14="http://schemas.microsoft.com/office/powerpoint/2010/main" val="24757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8E06D-5E93-4FEE-AC98-DCE8A1A4C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AB385-7F17-4723-8334-CFF07EFE0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1C9F8-4DE2-407E-A631-196B01A52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6C92B-DB9A-483F-9432-B49CA308E6E6}" type="datetimeFigureOut">
              <a:rPr lang="en-US" smtClean="0"/>
              <a:t>10/22/2020</a:t>
            </a:fld>
            <a:endParaRPr lang="en-US"/>
          </a:p>
        </p:txBody>
      </p:sp>
      <p:sp>
        <p:nvSpPr>
          <p:cNvPr id="5" name="Footer Placeholder 4">
            <a:extLst>
              <a:ext uri="{FF2B5EF4-FFF2-40B4-BE49-F238E27FC236}">
                <a16:creationId xmlns:a16="http://schemas.microsoft.com/office/drawing/2014/main" id="{F26749F3-863E-40E8-A564-900106F97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50283-DF2A-4E6F-B2EE-30E87173E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DE31F-BA98-4C70-A313-FE1D5E80280B}" type="slidenum">
              <a:rPr lang="en-US" smtClean="0"/>
              <a:t>‹#›</a:t>
            </a:fld>
            <a:endParaRPr lang="en-US"/>
          </a:p>
        </p:txBody>
      </p:sp>
    </p:spTree>
    <p:extLst>
      <p:ext uri="{BB962C8B-B14F-4D97-AF65-F5344CB8AC3E}">
        <p14:creationId xmlns:p14="http://schemas.microsoft.com/office/powerpoint/2010/main" val="30780198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nitedoneworld.blogspot.com/2014/11/nepal-animals-wildlife-pictures.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acluok.org/sites/default/files/wp/wp-content/uploads/2011/04/Affirmative-Action-Mythbusters.pd"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ollysgranddaughter.com/2012/09/cherokee-national-holiday-parade.html"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video" Target="https://www.youtube.com/embed/A-CVIUYJJH0?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Cs7bM7LTsAhUBrJ4KHc12DsUQFjACegQICBAC&amp;url=https%3A%2F%2Fwww.sparknotes.com%2Fhistory%2Famerican%2Freconstruction%2Fstudy-questions%2F&amp;usg=AOvVaw2Jjb1oD7uBUoJwoYc1hJLG"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www.blackpast.org/entries-categories/georgi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ruthout.org/articles/forty-acres-and-a-mule-would-be-at-least-6-4-trillion-today-what-the-us-really-owes-black-america/"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ncobraonline.org/reparation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use.jhu.edu/article/14641/pdf" TargetMode="External"/><Relationship Id="rId2" Type="http://schemas.openxmlformats.org/officeDocument/2006/relationships/hyperlink" Target="https://www.theatlantic.com/politics/archive/2016/07/native-americans-property-rights/492941/" TargetMode="External"/><Relationship Id="rId1" Type="http://schemas.openxmlformats.org/officeDocument/2006/relationships/slideLayout" Target="../slideLayouts/slideLayout3.xml"/><Relationship Id="rId4" Type="http://schemas.openxmlformats.org/officeDocument/2006/relationships/hyperlink" Target="https://www.brookings.edu/blog/brookings-now/2016/08/24/brookings-role-marshall-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elephant that is standing on a lush green field&#10;&#10;Description automatically generated">
            <a:extLst>
              <a:ext uri="{FF2B5EF4-FFF2-40B4-BE49-F238E27FC236}">
                <a16:creationId xmlns:a16="http://schemas.microsoft.com/office/drawing/2014/main" id="{AB04511E-0C35-43E6-8912-88473C29E886}"/>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605" b="13278"/>
          <a:stretch/>
        </p:blipFill>
        <p:spPr>
          <a:xfrm>
            <a:off x="-65968" y="47135"/>
            <a:ext cx="12191980" cy="6857999"/>
          </a:xfrm>
          <a:prstGeom prst="rect">
            <a:avLst/>
          </a:prstGeom>
        </p:spPr>
      </p:pic>
      <p:sp>
        <p:nvSpPr>
          <p:cNvPr id="4" name="Title 3">
            <a:extLst>
              <a:ext uri="{FF2B5EF4-FFF2-40B4-BE49-F238E27FC236}">
                <a16:creationId xmlns:a16="http://schemas.microsoft.com/office/drawing/2014/main" id="{57EC93F4-EE41-4004-AE9F-ECF108B83C1B}"/>
              </a:ext>
            </a:extLst>
          </p:cNvPr>
          <p:cNvSpPr>
            <a:spLocks noGrp="1"/>
          </p:cNvSpPr>
          <p:nvPr>
            <p:ph type="ctrTitle"/>
          </p:nvPr>
        </p:nvSpPr>
        <p:spPr>
          <a:xfrm>
            <a:off x="1524000" y="1178350"/>
            <a:ext cx="9144000" cy="1164211"/>
          </a:xfrm>
        </p:spPr>
        <p:txBody>
          <a:bodyPr>
            <a:normAutofit/>
          </a:bodyPr>
          <a:lstStyle/>
          <a:p>
            <a:r>
              <a:rPr lang="en-US" dirty="0">
                <a:solidFill>
                  <a:srgbClr val="FF0000"/>
                </a:solidFill>
                <a:latin typeface="Arial" panose="020B0604020202020204" pitchFamily="34" charset="0"/>
                <a:cs typeface="Arial" panose="020B0604020202020204" pitchFamily="34" charset="0"/>
              </a:rPr>
              <a:t>The Debt!</a:t>
            </a:r>
          </a:p>
        </p:txBody>
      </p:sp>
      <p:sp>
        <p:nvSpPr>
          <p:cNvPr id="5" name="Subtitle 4">
            <a:extLst>
              <a:ext uri="{FF2B5EF4-FFF2-40B4-BE49-F238E27FC236}">
                <a16:creationId xmlns:a16="http://schemas.microsoft.com/office/drawing/2014/main" id="{AE3A2AEB-A392-4422-B3A9-4406C7CDF271}"/>
              </a:ext>
            </a:extLst>
          </p:cNvPr>
          <p:cNvSpPr>
            <a:spLocks noGrp="1"/>
          </p:cNvSpPr>
          <p:nvPr>
            <p:ph type="subTitle" idx="1"/>
          </p:nvPr>
        </p:nvSpPr>
        <p:spPr>
          <a:xfrm>
            <a:off x="1084082" y="3026004"/>
            <a:ext cx="9583918" cy="2342561"/>
          </a:xfrm>
        </p:spPr>
        <p:txBody>
          <a:bodyPr>
            <a:normAutofit/>
          </a:bodyPr>
          <a:lstStyle/>
          <a:p>
            <a:r>
              <a:rPr lang="en-US" sz="3600" b="1" dirty="0">
                <a:latin typeface="Arial" panose="020B0604020202020204" pitchFamily="34" charset="0"/>
                <a:cs typeface="Arial" panose="020B0604020202020204" pitchFamily="34" charset="0"/>
              </a:rPr>
              <a:t>The Elephant in the room.</a:t>
            </a:r>
          </a:p>
          <a:p>
            <a:endParaRPr lang="en-US" sz="3600" b="1" dirty="0">
              <a:latin typeface="Arial" panose="020B0604020202020204" pitchFamily="34" charset="0"/>
              <a:cs typeface="Arial" panose="020B0604020202020204" pitchFamily="34" charset="0"/>
            </a:endParaRPr>
          </a:p>
          <a:p>
            <a:r>
              <a:rPr lang="en-US" sz="3600" b="1" dirty="0">
                <a:solidFill>
                  <a:srgbClr val="C00000"/>
                </a:solidFill>
                <a:latin typeface="Arial" panose="020B0604020202020204" pitchFamily="34" charset="0"/>
                <a:cs typeface="Arial" panose="020B0604020202020204" pitchFamily="34" charset="0"/>
              </a:rPr>
              <a:t>Or Cut the check!</a:t>
            </a:r>
          </a:p>
        </p:txBody>
      </p:sp>
      <p:sp>
        <p:nvSpPr>
          <p:cNvPr id="6" name="TextBox 5">
            <a:extLst>
              <a:ext uri="{FF2B5EF4-FFF2-40B4-BE49-F238E27FC236}">
                <a16:creationId xmlns:a16="http://schemas.microsoft.com/office/drawing/2014/main" id="{ADD3AAE7-5218-45BF-8D0E-50842793ECE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unitedoneworld.blogspot.com/2014/11/nepal-animals-wildlife-pictur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610053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6185-5A4A-4498-8001-EE1D8C0922A9}"/>
              </a:ext>
            </a:extLst>
          </p:cNvPr>
          <p:cNvSpPr>
            <a:spLocks noGrp="1"/>
          </p:cNvSpPr>
          <p:nvPr>
            <p:ph type="title"/>
          </p:nvPr>
        </p:nvSpPr>
        <p:spPr>
          <a:xfrm>
            <a:off x="838200" y="193249"/>
            <a:ext cx="10515600" cy="1497440"/>
          </a:xfrm>
        </p:spPr>
        <p:txBody>
          <a:bodyPr/>
          <a:lstStyle/>
          <a:p>
            <a:pPr algn="ctr"/>
            <a:r>
              <a:rPr lang="en-US" dirty="0">
                <a:latin typeface="Arial" panose="020B0604020202020204" pitchFamily="34" charset="0"/>
                <a:cs typeface="Arial" panose="020B0604020202020204" pitchFamily="34" charset="0"/>
              </a:rPr>
              <a:t>Myths, Cheap Shots, and Rationale</a:t>
            </a:r>
          </a:p>
        </p:txBody>
      </p:sp>
      <p:sp>
        <p:nvSpPr>
          <p:cNvPr id="3" name="Content Placeholder 2">
            <a:extLst>
              <a:ext uri="{FF2B5EF4-FFF2-40B4-BE49-F238E27FC236}">
                <a16:creationId xmlns:a16="http://schemas.microsoft.com/office/drawing/2014/main" id="{DCB23F7D-B99A-4986-8A63-16290881D5FD}"/>
              </a:ext>
            </a:extLst>
          </p:cNvPr>
          <p:cNvSpPr>
            <a:spLocks noGrp="1"/>
          </p:cNvSpPr>
          <p:nvPr>
            <p:ph idx="1"/>
          </p:nvPr>
        </p:nvSpPr>
        <p:spPr>
          <a:xfrm>
            <a:off x="838985" y="1225486"/>
            <a:ext cx="10883245" cy="5439266"/>
          </a:xfrm>
        </p:spPr>
        <p:txBody>
          <a:bodyPr>
            <a:normAutofit/>
          </a:bodyPr>
          <a:lstStyle/>
          <a:p>
            <a:pPr marL="457200" indent="-457200">
              <a:buFont typeface="+mj-lt"/>
              <a:buAutoNum type="arabicPeriod"/>
            </a:pPr>
            <a:r>
              <a:rPr lang="en-US" sz="1600" b="1" dirty="0">
                <a:latin typeface="Arial" panose="020B0604020202020204" pitchFamily="34" charset="0"/>
                <a:cs typeface="Arial" panose="020B0604020202020204" pitchFamily="34" charset="0"/>
              </a:rPr>
              <a:t>We’ve done so much for you; look at your life here compared to Africa.</a:t>
            </a:r>
          </a:p>
          <a:p>
            <a:pPr marL="457200" indent="-457200">
              <a:buFont typeface="+mj-lt"/>
              <a:buAutoNum type="arabicPeriod"/>
            </a:pPr>
            <a:r>
              <a:rPr lang="en-US" sz="1600" b="1" dirty="0">
                <a:latin typeface="Arial" panose="020B0604020202020204" pitchFamily="34" charset="0"/>
                <a:cs typeface="Arial" panose="020B0604020202020204" pitchFamily="34" charset="0"/>
              </a:rPr>
              <a:t>Why should American taxpayers, who never owned slaves, pay for the sins of ancestors they don't even know? And what about those whose ancestors arrived here long after slavery ended?</a:t>
            </a:r>
          </a:p>
          <a:p>
            <a:pPr marL="800100" lvl="1" indent="-342900">
              <a:buAutoNum type="alphaLcPeriod"/>
            </a:pPr>
            <a:r>
              <a:rPr lang="en-US" sz="1600" dirty="0">
                <a:latin typeface="Arial" panose="020B0604020202020204" pitchFamily="34" charset="0"/>
                <a:cs typeface="Arial" panose="020B0604020202020204" pitchFamily="34" charset="0"/>
              </a:rPr>
              <a:t>Governmental bodies, like corporations, have a continuing existence. Governments are liable for the judgments issued against them and, unfortunately, they have to satisfy those judgments using taxpayer money. The new immigrants take their new government subject to the liability existing at the time. We all take America with the good and the bad at the same time. </a:t>
            </a:r>
          </a:p>
          <a:p>
            <a:pPr marL="800100" lvl="1" indent="-342900">
              <a:buAutoNum type="alphaLcPeriod"/>
            </a:pPr>
            <a:r>
              <a:rPr lang="en-US" sz="1800" dirty="0"/>
              <a:t>Are the people who are claiming innocence actually are innocent? As Professor Ogletree has recently phrased it, "while black folks were sitting at the back of the bus; generations of white immigrants got to go straight to the front." It is debatable how much privilege some immigrants, particularly those from southern Europe, Asia, and the Spanish Americas, received. (Read The Case for Reparations by Ta-Nehisi Coates - The Atlantic)</a:t>
            </a:r>
            <a:endParaRPr lang="en-US" sz="1800" b="1" dirty="0">
              <a:latin typeface="Arial" panose="020B0604020202020204" pitchFamily="34" charset="0"/>
              <a:cs typeface="Arial" panose="020B0604020202020204" pitchFamily="34" charset="0"/>
            </a:endParaRPr>
          </a:p>
          <a:p>
            <a:pPr marL="457200" indent="-457200">
              <a:buFont typeface="+mj-lt"/>
              <a:buAutoNum type="arabicPeriod"/>
            </a:pPr>
            <a:r>
              <a:rPr lang="en-US" sz="1600" b="1" dirty="0">
                <a:latin typeface="Arial" panose="020B0604020202020204" pitchFamily="34" charset="0"/>
                <a:cs typeface="Arial" panose="020B0604020202020204" pitchFamily="34" charset="0"/>
              </a:rPr>
              <a:t>Affirmative Action benefited Black Americans</a:t>
            </a:r>
          </a:p>
          <a:p>
            <a:pPr marL="914400" lvl="1" indent="-457200">
              <a:buFont typeface="+mj-lt"/>
              <a:buAutoNum type="alphaLcPeriod"/>
            </a:pPr>
            <a:r>
              <a:rPr lang="en-US" sz="1800" dirty="0">
                <a:latin typeface="Arial" panose="020B0604020202020204" pitchFamily="34" charset="0"/>
                <a:cs typeface="Arial" panose="020B0604020202020204" pitchFamily="34" charset="0"/>
              </a:rPr>
              <a:t>Affirmative action programs were not designed or targeted for Black </a:t>
            </a:r>
            <a:r>
              <a:rPr lang="en-US" sz="1800" dirty="0" err="1">
                <a:latin typeface="Arial" panose="020B0604020202020204" pitchFamily="34" charset="0"/>
                <a:cs typeface="Arial" panose="020B0604020202020204" pitchFamily="34" charset="0"/>
              </a:rPr>
              <a:t>Americns</a:t>
            </a:r>
            <a:endParaRPr lang="en-US" sz="1800" dirty="0">
              <a:latin typeface="Arial" panose="020B0604020202020204" pitchFamily="34" charset="0"/>
              <a:cs typeface="Arial" panose="020B0604020202020204" pitchFamily="34" charset="0"/>
            </a:endParaRPr>
          </a:p>
          <a:p>
            <a:pPr marL="914400" lvl="1" indent="-457200">
              <a:buFont typeface="+mj-lt"/>
              <a:buAutoNum type="alphaLcPeriod"/>
            </a:pPr>
            <a:r>
              <a:rPr lang="en-US" sz="1800" dirty="0">
                <a:latin typeface="Arial" panose="020B0604020202020204" pitchFamily="34" charset="0"/>
                <a:cs typeface="Arial" panose="020B0604020202020204" pitchFamily="34" charset="0"/>
              </a:rPr>
              <a:t>White women were the primary beneficiary of the programs not Black people (Source: </a:t>
            </a:r>
            <a:r>
              <a:rPr lang="en-US" sz="1800" dirty="0">
                <a:latin typeface="Arial" panose="020B0604020202020204" pitchFamily="34" charset="0"/>
                <a:cs typeface="Arial" panose="020B0604020202020204" pitchFamily="34" charset="0"/>
                <a:hlinkClick r:id="rId2"/>
              </a:rPr>
              <a:t>Affirmative Action Myth Busters</a:t>
            </a:r>
            <a:r>
              <a:rPr lang="en-US" sz="1800" dirty="0">
                <a:latin typeface="Arial" panose="020B0604020202020204" pitchFamily="34" charset="0"/>
                <a:cs typeface="Arial" panose="020B0604020202020204" pitchFamily="34" charset="0"/>
              </a:rPr>
              <a:t>)</a:t>
            </a:r>
          </a:p>
          <a:p>
            <a:pPr marL="457200" indent="-457200">
              <a:buFont typeface="+mj-lt"/>
              <a:buAutoNum type="arabicPeriod"/>
            </a:pPr>
            <a:r>
              <a:rPr lang="en-US" sz="1800" b="1" dirty="0">
                <a:latin typeface="Arial" panose="020B0604020202020204" pitchFamily="34" charset="0"/>
                <a:cs typeface="Arial" panose="020B0604020202020204" pitchFamily="34" charset="0"/>
              </a:rPr>
              <a:t>Why don’t you pull yourselves up by your bootstraps?</a:t>
            </a:r>
          </a:p>
          <a:p>
            <a:pPr marL="914400" lvl="1" indent="-457200">
              <a:buFont typeface="+mj-lt"/>
              <a:buAutoNum type="alphaLcPeriod"/>
            </a:pPr>
            <a:r>
              <a:rPr lang="en-US" sz="1800" dirty="0">
                <a:solidFill>
                  <a:schemeClr val="bg2">
                    <a:lumMod val="10000"/>
                  </a:schemeClr>
                </a:solidFill>
                <a:latin typeface="Arial" panose="020B0604020202020204" pitchFamily="34" charset="0"/>
                <a:cs typeface="Arial" panose="020B0604020202020204" pitchFamily="34" charset="0"/>
              </a:rPr>
              <a:t>What bootstraps?</a:t>
            </a:r>
          </a:p>
          <a:p>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37000" b="-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D46F-0F1E-F548-AE4D-BB466667DD57}"/>
              </a:ext>
            </a:extLst>
          </p:cNvPr>
          <p:cNvSpPr>
            <a:spLocks noGrp="1"/>
          </p:cNvSpPr>
          <p:nvPr>
            <p:ph type="title"/>
          </p:nvPr>
        </p:nvSpPr>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Claimants</a:t>
            </a:r>
          </a:p>
        </p:txBody>
      </p:sp>
      <p:sp>
        <p:nvSpPr>
          <p:cNvPr id="3" name="Content Placeholder 2">
            <a:extLst>
              <a:ext uri="{FF2B5EF4-FFF2-40B4-BE49-F238E27FC236}">
                <a16:creationId xmlns:a16="http://schemas.microsoft.com/office/drawing/2014/main" id="{C6E12F24-F1C4-7546-A4C3-B03C9AC595A3}"/>
              </a:ext>
            </a:extLst>
          </p:cNvPr>
          <p:cNvSpPr>
            <a:spLocks noGrp="1"/>
          </p:cNvSpPr>
          <p:nvPr>
            <p:ph idx="1"/>
          </p:nvPr>
        </p:nvSpPr>
        <p:spPr>
          <a:xfrm>
            <a:off x="838200" y="1811485"/>
            <a:ext cx="10515600" cy="4351338"/>
          </a:xfrm>
        </p:spPr>
        <p:txBody>
          <a:bodyPr>
            <a:normAutofit fontScale="85000" lnSpcReduction="10000"/>
          </a:bodyPr>
          <a:lstStyle/>
          <a:p>
            <a:pPr marL="0" indent="0" algn="ctr">
              <a:buNone/>
            </a:pPr>
            <a:r>
              <a:rPr lang="en-US" sz="2400" b="1" dirty="0">
                <a:solidFill>
                  <a:schemeClr val="accent1">
                    <a:lumMod val="50000"/>
                  </a:schemeClr>
                </a:solidFill>
                <a:latin typeface="Arial" panose="020B0604020202020204" pitchFamily="34" charset="0"/>
                <a:cs typeface="Arial" panose="020B0604020202020204" pitchFamily="34" charset="0"/>
              </a:rPr>
              <a:t>Foundational Black American/American Descendants of Slaves</a:t>
            </a:r>
            <a:endParaRPr lang="en-US" sz="2400" b="1" i="0" dirty="0">
              <a:solidFill>
                <a:schemeClr val="accent1">
                  <a:lumMod val="50000"/>
                </a:schemeClr>
              </a:solidFill>
              <a:effectLst/>
              <a:latin typeface="Arial" panose="020B0604020202020204" pitchFamily="34" charset="0"/>
              <a:cs typeface="Arial" panose="020B0604020202020204" pitchFamily="34" charset="0"/>
            </a:endParaRPr>
          </a:p>
          <a:p>
            <a:pPr>
              <a:buFont typeface="+mj-lt"/>
              <a:buAutoNum type="arabicPeriod"/>
            </a:pPr>
            <a:r>
              <a:rPr lang="en-US" sz="2400" b="1">
                <a:solidFill>
                  <a:schemeClr val="accent1">
                    <a:lumMod val="50000"/>
                  </a:schemeClr>
                </a:solidFill>
                <a:latin typeface="Arial" panose="020B0604020202020204" pitchFamily="34" charset="0"/>
                <a:cs typeface="Arial" panose="020B0604020202020204" pitchFamily="34" charset="0"/>
              </a:rPr>
              <a:t>1807-End </a:t>
            </a:r>
            <a:r>
              <a:rPr lang="en-US" sz="2400" b="1" dirty="0">
                <a:solidFill>
                  <a:schemeClr val="accent1">
                    <a:lumMod val="50000"/>
                  </a:schemeClr>
                </a:solidFill>
                <a:latin typeface="Arial" panose="020B0604020202020204" pitchFamily="34" charset="0"/>
                <a:cs typeface="Arial" panose="020B0604020202020204" pitchFamily="34" charset="0"/>
              </a:rPr>
              <a:t>of international slave trade-</a:t>
            </a:r>
          </a:p>
          <a:p>
            <a:pPr>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African Americans are the product of an </a:t>
            </a:r>
            <a:r>
              <a:rPr lang="en-US" sz="2400" b="1" i="1" dirty="0">
                <a:solidFill>
                  <a:schemeClr val="accent1">
                    <a:lumMod val="50000"/>
                  </a:schemeClr>
                </a:solidFill>
                <a:latin typeface="Arial" panose="020B0604020202020204" pitchFamily="34" charset="0"/>
                <a:cs typeface="Arial" panose="020B0604020202020204" pitchFamily="34" charset="0"/>
              </a:rPr>
              <a:t>Ethnogenesis</a:t>
            </a:r>
            <a:r>
              <a:rPr lang="en-US" sz="2400" b="1" dirty="0">
                <a:solidFill>
                  <a:schemeClr val="accent1">
                    <a:lumMod val="50000"/>
                  </a:schemeClr>
                </a:solidFill>
                <a:latin typeface="Arial" panose="020B0604020202020204" pitchFamily="34" charset="0"/>
                <a:cs typeface="Arial" panose="020B0604020202020204" pitchFamily="34" charset="0"/>
              </a:rPr>
              <a:t> that happened</a:t>
            </a:r>
            <a:r>
              <a:rPr lang="en-US" sz="2400" b="1" i="1" dirty="0">
                <a:solidFill>
                  <a:schemeClr val="accent1">
                    <a:lumMod val="50000"/>
                  </a:schemeClr>
                </a:solidFill>
                <a:latin typeface="Arial" panose="020B0604020202020204" pitchFamily="34" charset="0"/>
                <a:cs typeface="Arial" panose="020B0604020202020204" pitchFamily="34" charset="0"/>
              </a:rPr>
              <a:t> here in the US.</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i="1" dirty="0">
                <a:solidFill>
                  <a:schemeClr val="accent1">
                    <a:lumMod val="50000"/>
                  </a:schemeClr>
                </a:solidFill>
                <a:latin typeface="Arial" panose="020B0604020202020204" pitchFamily="34" charset="0"/>
                <a:cs typeface="Arial" panose="020B0604020202020204" pitchFamily="34" charset="0"/>
              </a:rPr>
              <a:t>We are American</a:t>
            </a:r>
            <a:r>
              <a:rPr lang="en-US" sz="2400" b="1" dirty="0">
                <a:solidFill>
                  <a:schemeClr val="accent1">
                    <a:lumMod val="50000"/>
                  </a:schemeClr>
                </a:solidFill>
                <a:latin typeface="Arial" panose="020B0604020202020204" pitchFamily="34" charset="0"/>
                <a:cs typeface="Arial" panose="020B0604020202020204" pitchFamily="34" charset="0"/>
              </a:rPr>
              <a:t>. We are not “from somewhere else”. African Americans are the product of an </a:t>
            </a:r>
            <a:r>
              <a:rPr lang="en-US" sz="2400" b="1" i="1" dirty="0">
                <a:solidFill>
                  <a:schemeClr val="accent1">
                    <a:lumMod val="50000"/>
                  </a:schemeClr>
                </a:solidFill>
                <a:latin typeface="Arial" panose="020B0604020202020204" pitchFamily="34" charset="0"/>
                <a:cs typeface="Arial" panose="020B0604020202020204" pitchFamily="34" charset="0"/>
              </a:rPr>
              <a:t>Ethnogenesis</a:t>
            </a:r>
            <a:r>
              <a:rPr lang="en-US" sz="2400" b="1" dirty="0">
                <a:solidFill>
                  <a:schemeClr val="accent1">
                    <a:lumMod val="50000"/>
                  </a:schemeClr>
                </a:solidFill>
                <a:latin typeface="Arial" panose="020B0604020202020204" pitchFamily="34" charset="0"/>
                <a:cs typeface="Arial" panose="020B0604020202020204" pitchFamily="34" charset="0"/>
              </a:rPr>
              <a:t> that happened</a:t>
            </a:r>
            <a:r>
              <a:rPr lang="en-US" sz="2400" b="1" i="1" dirty="0">
                <a:solidFill>
                  <a:schemeClr val="accent1">
                    <a:lumMod val="50000"/>
                  </a:schemeClr>
                </a:solidFill>
                <a:latin typeface="Arial" panose="020B0604020202020204" pitchFamily="34" charset="0"/>
                <a:cs typeface="Arial" panose="020B0604020202020204" pitchFamily="34" charset="0"/>
              </a:rPr>
              <a:t> here in the US.</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i="1" dirty="0">
                <a:solidFill>
                  <a:schemeClr val="accent1">
                    <a:lumMod val="50000"/>
                  </a:schemeClr>
                </a:solidFill>
                <a:latin typeface="Arial" panose="020B0604020202020204" pitchFamily="34" charset="0"/>
                <a:cs typeface="Arial" panose="020B0604020202020204" pitchFamily="34" charset="0"/>
              </a:rPr>
              <a:t>We are American</a:t>
            </a:r>
            <a:r>
              <a:rPr lang="en-US" sz="2400" b="1" dirty="0">
                <a:solidFill>
                  <a:schemeClr val="accent1">
                    <a:lumMod val="50000"/>
                  </a:schemeClr>
                </a:solidFill>
                <a:latin typeface="Arial" panose="020B0604020202020204" pitchFamily="34" charset="0"/>
                <a:cs typeface="Arial" panose="020B0604020202020204" pitchFamily="34" charset="0"/>
              </a:rPr>
              <a:t>. </a:t>
            </a:r>
          </a:p>
          <a:p>
            <a:pPr>
              <a:buFont typeface="+mj-lt"/>
              <a:buAutoNum type="arabicPeriod"/>
            </a:pPr>
            <a:r>
              <a:rPr lang="en-US" sz="2400" b="1" dirty="0">
                <a:solidFill>
                  <a:schemeClr val="accent1">
                    <a:lumMod val="50000"/>
                  </a:schemeClr>
                </a:solidFill>
                <a:latin typeface="Arial" panose="020B0604020202020204" pitchFamily="34" charset="0"/>
                <a:cs typeface="Arial" panose="020B0604020202020204" pitchFamily="34" charset="0"/>
              </a:rPr>
              <a:t>We are not “from somewhere else”. </a:t>
            </a:r>
            <a:r>
              <a:rPr lang="en-US" sz="2400" b="1" i="1" dirty="0">
                <a:solidFill>
                  <a:schemeClr val="accent1">
                    <a:lumMod val="50000"/>
                  </a:schemeClr>
                </a:solidFill>
                <a:effectLst/>
                <a:latin typeface="Arial" panose="020B0604020202020204" pitchFamily="34" charset="0"/>
                <a:cs typeface="Arial" panose="020B0604020202020204" pitchFamily="34" charset="0"/>
              </a:rPr>
              <a:t>450,000 Africans</a:t>
            </a:r>
            <a:r>
              <a:rPr lang="en-US" sz="2400" b="1" dirty="0">
                <a:solidFill>
                  <a:schemeClr val="accent1">
                    <a:lumMod val="50000"/>
                  </a:schemeClr>
                </a:solidFill>
                <a:effectLst/>
                <a:latin typeface="Arial" panose="020B0604020202020204" pitchFamily="34" charset="0"/>
                <a:cs typeface="Arial" panose="020B0604020202020204" pitchFamily="34" charset="0"/>
              </a:rPr>
              <a:t> arrived in the United States over the course of the slave trade, all before 1807. Almost</a:t>
            </a:r>
            <a:r>
              <a:rPr lang="en-US" sz="2400" b="1" i="1" dirty="0">
                <a:solidFill>
                  <a:schemeClr val="accent1">
                    <a:lumMod val="50000"/>
                  </a:schemeClr>
                </a:solidFill>
                <a:effectLst/>
                <a:latin typeface="Arial" panose="020B0604020202020204" pitchFamily="34" charset="0"/>
                <a:cs typeface="Arial" panose="020B0604020202020204" pitchFamily="34" charset="0"/>
              </a:rPr>
              <a:t> all </a:t>
            </a:r>
            <a:r>
              <a:rPr lang="en-US" sz="2400" b="1" dirty="0">
                <a:solidFill>
                  <a:schemeClr val="accent1">
                    <a:lumMod val="50000"/>
                  </a:schemeClr>
                </a:solidFill>
                <a:effectLst/>
                <a:latin typeface="Arial" panose="020B0604020202020204" pitchFamily="34" charset="0"/>
                <a:cs typeface="Arial" panose="020B0604020202020204" pitchFamily="34" charset="0"/>
              </a:rPr>
              <a:t>of </a:t>
            </a:r>
            <a:r>
              <a:rPr lang="en-US" sz="2400" b="1" i="1" dirty="0">
                <a:solidFill>
                  <a:schemeClr val="accent1">
                    <a:lumMod val="50000"/>
                  </a:schemeClr>
                </a:solidFill>
                <a:effectLst/>
                <a:latin typeface="Arial" panose="020B0604020202020204" pitchFamily="34" charset="0"/>
                <a:cs typeface="Arial" panose="020B0604020202020204" pitchFamily="34" charset="0"/>
              </a:rPr>
              <a:t>the 42 million </a:t>
            </a:r>
            <a:r>
              <a:rPr lang="en-US" sz="2400" b="1" i="1" dirty="0">
                <a:solidFill>
                  <a:schemeClr val="accent1">
                    <a:lumMod val="50000"/>
                  </a:schemeClr>
                </a:solidFill>
                <a:latin typeface="Arial" panose="020B0604020202020204" pitchFamily="34" charset="0"/>
                <a:cs typeface="Arial" panose="020B0604020202020204" pitchFamily="34" charset="0"/>
              </a:rPr>
              <a:t>Black </a:t>
            </a:r>
            <a:r>
              <a:rPr lang="en-US" sz="2400" b="1" i="1" dirty="0">
                <a:solidFill>
                  <a:schemeClr val="accent1">
                    <a:lumMod val="50000"/>
                  </a:schemeClr>
                </a:solidFill>
                <a:effectLst/>
                <a:latin typeface="Arial" panose="020B0604020202020204" pitchFamily="34" charset="0"/>
                <a:cs typeface="Arial" panose="020B0604020202020204" pitchFamily="34" charset="0"/>
              </a:rPr>
              <a:t> Americans today are descended from those people. </a:t>
            </a:r>
          </a:p>
          <a:p>
            <a:pPr algn="l">
              <a:buFont typeface="+mj-lt"/>
              <a:buAutoNum type="arabicPeriod"/>
            </a:pPr>
            <a:r>
              <a:rPr lang="en-US" sz="2400" b="1" i="0" dirty="0">
                <a:solidFill>
                  <a:schemeClr val="accent1">
                    <a:lumMod val="50000"/>
                  </a:schemeClr>
                </a:solidFill>
                <a:effectLst/>
                <a:latin typeface="Arial" panose="020B0604020202020204" pitchFamily="34" charset="0"/>
                <a:cs typeface="Arial" panose="020B0604020202020204" pitchFamily="34" charset="0"/>
              </a:rPr>
              <a:t>An individual would have to provide reasonable documentation of at least one ancestor enslaved in the United States and</a:t>
            </a:r>
          </a:p>
          <a:p>
            <a:pPr algn="l">
              <a:buFont typeface="+mj-lt"/>
              <a:buAutoNum type="arabicPeriod"/>
            </a:pPr>
            <a:r>
              <a:rPr lang="en-US" sz="2400" b="1" i="0" dirty="0">
                <a:solidFill>
                  <a:schemeClr val="accent1">
                    <a:lumMod val="50000"/>
                  </a:schemeClr>
                </a:solidFill>
                <a:effectLst/>
                <a:latin typeface="Arial" panose="020B0604020202020204" pitchFamily="34" charset="0"/>
                <a:cs typeface="Arial" panose="020B0604020202020204" pitchFamily="34" charset="0"/>
              </a:rPr>
              <a:t>They would need to demonstrate they have identified as black, African American, Colored, or Negro on established legal documents for at least 10 years prior to the onset of the program</a:t>
            </a:r>
          </a:p>
          <a:p>
            <a:pPr algn="l">
              <a:buFont typeface="+mj-lt"/>
              <a:buAutoNum type="arabicPeriod"/>
            </a:pPr>
            <a:r>
              <a:rPr lang="en-US" sz="2400" b="1" i="0" dirty="0">
                <a:solidFill>
                  <a:schemeClr val="accent1">
                    <a:lumMod val="50000"/>
                  </a:schemeClr>
                </a:solidFill>
                <a:effectLst/>
                <a:latin typeface="Arial" panose="020B0604020202020204" pitchFamily="34" charset="0"/>
                <a:cs typeface="Arial" panose="020B0604020202020204" pitchFamily="34" charset="0"/>
              </a:rPr>
              <a:t>We are from the US in ways that only Native Americans can also say.</a:t>
            </a:r>
          </a:p>
        </p:txBody>
      </p:sp>
    </p:spTree>
    <p:extLst>
      <p:ext uri="{BB962C8B-B14F-4D97-AF65-F5344CB8AC3E}">
        <p14:creationId xmlns:p14="http://schemas.microsoft.com/office/powerpoint/2010/main" val="16275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967B-64E0-4AE1-9FB1-64CAC8390338}"/>
              </a:ext>
            </a:extLst>
          </p:cNvPr>
          <p:cNvSpPr>
            <a:spLocks noGrp="1"/>
          </p:cNvSpPr>
          <p:nvPr>
            <p:ph type="title"/>
          </p:nvPr>
        </p:nvSpPr>
        <p:spPr/>
        <p:txBody>
          <a:bodyPr/>
          <a:lstStyle/>
          <a:p>
            <a:pPr algn="ctr"/>
            <a:r>
              <a:rPr lang="en-US" b="1" dirty="0">
                <a:solidFill>
                  <a:srgbClr val="002060"/>
                </a:solidFill>
                <a:latin typeface="Arial" panose="020B0604020202020204" pitchFamily="34" charset="0"/>
                <a:cs typeface="Arial" panose="020B0604020202020204" pitchFamily="34" charset="0"/>
              </a:rPr>
              <a:t>Respondents</a:t>
            </a:r>
          </a:p>
        </p:txBody>
      </p:sp>
      <p:sp>
        <p:nvSpPr>
          <p:cNvPr id="3" name="Content Placeholder 2">
            <a:extLst>
              <a:ext uri="{FF2B5EF4-FFF2-40B4-BE49-F238E27FC236}">
                <a16:creationId xmlns:a16="http://schemas.microsoft.com/office/drawing/2014/main" id="{6FD8AE0F-8FC4-4B0E-91B0-B3055F9B4F98}"/>
              </a:ext>
            </a:extLst>
          </p:cNvPr>
          <p:cNvSpPr>
            <a:spLocks noGrp="1"/>
          </p:cNvSpPr>
          <p:nvPr>
            <p:ph idx="1"/>
          </p:nvPr>
        </p:nvSpPr>
        <p:spPr>
          <a:noFill/>
        </p:spPr>
        <p:txBody>
          <a:bodyPr/>
          <a:lstStyle/>
          <a:p>
            <a:r>
              <a:rPr lang="en-US" b="1" dirty="0">
                <a:solidFill>
                  <a:schemeClr val="accent1">
                    <a:lumMod val="50000"/>
                  </a:schemeClr>
                </a:solidFill>
                <a:latin typeface="Arial" panose="020B0604020202020204" pitchFamily="34" charset="0"/>
                <a:cs typeface="Arial" panose="020B0604020202020204" pitchFamily="34" charset="0"/>
              </a:rPr>
              <a:t>Indian Treaty of 1866</a:t>
            </a:r>
          </a:p>
          <a:p>
            <a:r>
              <a:rPr lang="en-US" b="1" dirty="0">
                <a:solidFill>
                  <a:schemeClr val="accent1">
                    <a:lumMod val="50000"/>
                  </a:schemeClr>
                </a:solidFill>
                <a:latin typeface="Arial" panose="020B0604020202020204" pitchFamily="34" charset="0"/>
                <a:cs typeface="Arial" panose="020B0604020202020204" pitchFamily="34" charset="0"/>
              </a:rPr>
              <a:t>Roles Governments Domestic and Foreign </a:t>
            </a:r>
          </a:p>
          <a:p>
            <a:r>
              <a:rPr lang="en-US" b="1" dirty="0">
                <a:solidFill>
                  <a:schemeClr val="accent1">
                    <a:lumMod val="50000"/>
                  </a:schemeClr>
                </a:solidFill>
                <a:latin typeface="Arial" panose="020B0604020202020204" pitchFamily="34" charset="0"/>
                <a:cs typeface="Arial" panose="020B0604020202020204" pitchFamily="34" charset="0"/>
              </a:rPr>
              <a:t>International major corporations</a:t>
            </a:r>
          </a:p>
          <a:p>
            <a:r>
              <a:rPr lang="en-US" b="1" dirty="0">
                <a:solidFill>
                  <a:schemeClr val="accent1">
                    <a:lumMod val="50000"/>
                  </a:schemeClr>
                </a:solidFill>
                <a:latin typeface="Arial" panose="020B0604020202020204" pitchFamily="34" charset="0"/>
                <a:cs typeface="Arial" panose="020B0604020202020204" pitchFamily="34" charset="0"/>
              </a:rPr>
              <a:t>Insurance companies, i.e., Lloyds of London (insured slave ships and slaves).</a:t>
            </a:r>
          </a:p>
          <a:p>
            <a:r>
              <a:rPr lang="en-US" b="1" dirty="0">
                <a:solidFill>
                  <a:schemeClr val="accent1">
                    <a:lumMod val="50000"/>
                  </a:schemeClr>
                </a:solidFill>
                <a:latin typeface="Arial" panose="020B0604020202020204" pitchFamily="34" charset="0"/>
                <a:cs typeface="Arial" panose="020B0604020202020204" pitchFamily="34" charset="0"/>
              </a:rPr>
              <a:t>Shipping companies </a:t>
            </a:r>
          </a:p>
        </p:txBody>
      </p:sp>
    </p:spTree>
    <p:extLst>
      <p:ext uri="{BB962C8B-B14F-4D97-AF65-F5344CB8AC3E}">
        <p14:creationId xmlns:p14="http://schemas.microsoft.com/office/powerpoint/2010/main" val="49579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D272-D5E3-4C0A-B90A-1EE283CD4F1E}"/>
              </a:ext>
            </a:extLst>
          </p:cNvPr>
          <p:cNvSpPr>
            <a:spLocks noGrp="1"/>
          </p:cNvSpPr>
          <p:nvPr>
            <p:ph type="title"/>
          </p:nvPr>
        </p:nvSpPr>
        <p:spPr>
          <a:xfrm>
            <a:off x="838200" y="365125"/>
            <a:ext cx="10515600" cy="1100743"/>
          </a:xfrm>
        </p:spPr>
        <p:txBody>
          <a:bodyPr/>
          <a:lstStyle/>
          <a:p>
            <a:pPr algn="ctr"/>
            <a:r>
              <a:rPr lang="en-US" b="1" dirty="0">
                <a:latin typeface="Arial" panose="020B0604020202020204" pitchFamily="34" charset="0"/>
                <a:cs typeface="Arial" panose="020B0604020202020204" pitchFamily="34" charset="0"/>
              </a:rPr>
              <a:t>Reparations Considerations</a:t>
            </a:r>
          </a:p>
        </p:txBody>
      </p:sp>
      <p:sp>
        <p:nvSpPr>
          <p:cNvPr id="3" name="Content Placeholder 2">
            <a:extLst>
              <a:ext uri="{FF2B5EF4-FFF2-40B4-BE49-F238E27FC236}">
                <a16:creationId xmlns:a16="http://schemas.microsoft.com/office/drawing/2014/main" id="{D84BCB49-6D85-40FE-B0C1-E26BA813AC43}"/>
              </a:ext>
            </a:extLst>
          </p:cNvPr>
          <p:cNvSpPr>
            <a:spLocks noGrp="1"/>
          </p:cNvSpPr>
          <p:nvPr>
            <p:ph idx="1"/>
          </p:nvPr>
        </p:nvSpPr>
        <p:spPr>
          <a:xfrm>
            <a:off x="838200" y="1225485"/>
            <a:ext cx="10515600" cy="4951478"/>
          </a:xfrm>
        </p:spPr>
        <p:txBody>
          <a:bodyPr>
            <a:normAutofit fontScale="32500" lnSpcReduction="20000"/>
          </a:bodyPr>
          <a:lstStyle/>
          <a:p>
            <a:r>
              <a:rPr lang="en-US" sz="4900" b="1" i="1" dirty="0">
                <a:latin typeface="Arial" panose="020B0604020202020204" pitchFamily="34" charset="0"/>
                <a:cs typeface="Arial" panose="020B0604020202020204" pitchFamily="34" charset="0"/>
              </a:rPr>
              <a:t>Foundational Black American become a protected class</a:t>
            </a:r>
            <a:br>
              <a:rPr lang="en-US" sz="4900" b="1" i="1" dirty="0">
                <a:latin typeface="Arial" panose="020B0604020202020204" pitchFamily="34" charset="0"/>
                <a:cs typeface="Arial" panose="020B0604020202020204" pitchFamily="34" charset="0"/>
              </a:rPr>
            </a:br>
            <a:br>
              <a:rPr lang="en-US" sz="4900" b="1" i="1" dirty="0">
                <a:latin typeface="Arial" panose="020B0604020202020204" pitchFamily="34" charset="0"/>
                <a:cs typeface="Arial" panose="020B0604020202020204" pitchFamily="34" charset="0"/>
              </a:rPr>
            </a:br>
            <a:r>
              <a:rPr lang="en-US" sz="4900" b="1" i="0" dirty="0">
                <a:solidFill>
                  <a:srgbClr val="C00000"/>
                </a:solidFill>
                <a:effectLst/>
                <a:latin typeface="Arial" panose="020B0604020202020204" pitchFamily="34" charset="0"/>
                <a:cs typeface="Arial" panose="020B0604020202020204" pitchFamily="34" charset="0"/>
              </a:rPr>
              <a:t>Foundational Black American is any  person classified as Black, who can trace their bloodline lineage  back to the American system of slavery. To be designated as a FBA, at least one parent must come from a non-immigrant background in The United States of America. Use 1870 census first census after slavery or 1900 census (which would give place of birth.)</a:t>
            </a:r>
          </a:p>
          <a:p>
            <a:r>
              <a:rPr lang="en-US" sz="4900" b="1" i="1" dirty="0">
                <a:latin typeface="Arial" panose="020B0604020202020204" pitchFamily="34" charset="0"/>
                <a:cs typeface="Arial" panose="020B0604020202020204" pitchFamily="34" charset="0"/>
              </a:rPr>
              <a:t>Massive education program: Why, How, Who</a:t>
            </a:r>
          </a:p>
          <a:p>
            <a:r>
              <a:rPr lang="en-US" sz="4900" b="1" i="1" dirty="0">
                <a:latin typeface="Arial" panose="020B0604020202020204" pitchFamily="34" charset="0"/>
                <a:cs typeface="Arial" panose="020B0604020202020204" pitchFamily="34" charset="0"/>
              </a:rPr>
              <a:t>Free Health services: Psychology service, Drug rehab</a:t>
            </a:r>
          </a:p>
          <a:p>
            <a:r>
              <a:rPr lang="en-US" sz="4900" b="1" i="1" dirty="0">
                <a:latin typeface="Arial" panose="020B0604020202020204" pitchFamily="34" charset="0"/>
                <a:cs typeface="Arial" panose="020B0604020202020204" pitchFamily="34" charset="0"/>
              </a:rPr>
              <a:t>Tax exempt status</a:t>
            </a:r>
          </a:p>
          <a:p>
            <a:r>
              <a:rPr lang="en-US" sz="4900" b="1" i="1" dirty="0">
                <a:solidFill>
                  <a:srgbClr val="000000"/>
                </a:solidFill>
                <a:effectLst/>
                <a:latin typeface="Arial" panose="020B0604020202020204" pitchFamily="34" charset="0"/>
                <a:cs typeface="Arial" panose="020B0604020202020204" pitchFamily="34" charset="0"/>
              </a:rPr>
              <a:t>Business grants for business starting up, business expansion to hire more employees, or purchasing property for descendants of enslaved Black Americans</a:t>
            </a:r>
          </a:p>
          <a:p>
            <a:r>
              <a:rPr lang="en-US" sz="4900" b="1" i="1" dirty="0">
                <a:solidFill>
                  <a:srgbClr val="000000"/>
                </a:solidFill>
                <a:effectLst/>
                <a:latin typeface="Arial" panose="020B0604020202020204" pitchFamily="34" charset="0"/>
                <a:cs typeface="Arial" panose="020B0604020202020204" pitchFamily="34" charset="0"/>
              </a:rPr>
              <a:t>Down payment grants and housing revitalization grants for descendants of enslaved Black Americans</a:t>
            </a:r>
          </a:p>
          <a:p>
            <a:r>
              <a:rPr lang="en-US" sz="4900" b="1" i="1" dirty="0">
                <a:solidFill>
                  <a:srgbClr val="000000"/>
                </a:solidFill>
                <a:effectLst/>
                <a:latin typeface="Arial" panose="020B0604020202020204" pitchFamily="34" charset="0"/>
                <a:cs typeface="Arial" panose="020B0604020202020204" pitchFamily="34" charset="0"/>
              </a:rPr>
              <a:t>Financial Literacy</a:t>
            </a:r>
          </a:p>
          <a:p>
            <a:r>
              <a:rPr lang="en-US" sz="4900" b="1" i="1" dirty="0">
                <a:solidFill>
                  <a:srgbClr val="FF0000"/>
                </a:solidFill>
                <a:effectLst/>
                <a:latin typeface="Arial" panose="020B0604020202020204" pitchFamily="34" charset="0"/>
                <a:cs typeface="Arial" panose="020B0604020202020204" pitchFamily="34" charset="0"/>
              </a:rPr>
              <a:t>Individual payments for descendants of enslaved Black Americans/</a:t>
            </a:r>
          </a:p>
          <a:p>
            <a:r>
              <a:rPr lang="en-US" sz="4900" b="1" i="1" dirty="0">
                <a:solidFill>
                  <a:srgbClr val="000000"/>
                </a:solidFill>
                <a:effectLst/>
                <a:latin typeface="Arial" panose="020B0604020202020204" pitchFamily="34" charset="0"/>
                <a:cs typeface="Arial" panose="020B0604020202020204" pitchFamily="34" charset="0"/>
              </a:rPr>
              <a:t>College tuition to 4-year or 2-year colleges and universities for descendants of enslaved Black Americans</a:t>
            </a:r>
            <a:endParaRPr lang="en-US" sz="4900" b="1" i="1" dirty="0">
              <a:solidFill>
                <a:srgbClr val="000000"/>
              </a:solidFill>
              <a:latin typeface="Arial" panose="020B0604020202020204" pitchFamily="34" charset="0"/>
              <a:cs typeface="Arial" panose="020B0604020202020204" pitchFamily="34" charset="0"/>
            </a:endParaRPr>
          </a:p>
          <a:p>
            <a:r>
              <a:rPr lang="en-US" sz="4900" b="1" i="1" dirty="0">
                <a:solidFill>
                  <a:srgbClr val="000000"/>
                </a:solidFill>
                <a:effectLst/>
                <a:latin typeface="Arial" panose="020B0604020202020204" pitchFamily="34" charset="0"/>
                <a:cs typeface="Arial" panose="020B0604020202020204" pitchFamily="34" charset="0"/>
              </a:rPr>
              <a:t>Student loan forgiveness for descendants of enslaved Black Americans</a:t>
            </a:r>
          </a:p>
          <a:p>
            <a:r>
              <a:rPr lang="en-US" sz="4900" b="1" i="1" dirty="0">
                <a:latin typeface="Arial" panose="020B0604020202020204" pitchFamily="34" charset="0"/>
                <a:cs typeface="Arial" panose="020B0604020202020204" pitchFamily="34" charset="0"/>
              </a:rPr>
              <a:t>All programs written in a specific plain language</a:t>
            </a:r>
          </a:p>
          <a:p>
            <a:r>
              <a:rPr lang="en-US" sz="4900" b="1" i="1" dirty="0">
                <a:latin typeface="Arial" panose="020B0604020202020204" pitchFamily="34" charset="0"/>
                <a:cs typeface="Arial" panose="020B0604020202020204" pitchFamily="34" charset="0"/>
              </a:rPr>
              <a:t>H.R.40 - 116th Congress (2019-2020): Commission to Study and Develop Reparation Proposals for African-Americans Act </a:t>
            </a:r>
          </a:p>
          <a:p>
            <a:endParaRPr lang="en-US" sz="4500" b="1" i="1" dirty="0">
              <a:latin typeface="franklin-gothic-urw"/>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55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8B5D-0076-48DC-84EC-3810BF23DB40}"/>
              </a:ext>
            </a:extLst>
          </p:cNvPr>
          <p:cNvSpPr>
            <a:spLocks noGrp="1"/>
          </p:cNvSpPr>
          <p:nvPr>
            <p:ph type="title"/>
          </p:nvPr>
        </p:nvSpPr>
        <p:spPr/>
        <p:txBody>
          <a:bodyPr/>
          <a:lstStyle/>
          <a:p>
            <a:pPr algn="ctr"/>
            <a:r>
              <a:rPr lang="en-US" dirty="0"/>
              <a:t>Thank You!</a:t>
            </a:r>
          </a:p>
        </p:txBody>
      </p:sp>
      <p:sp>
        <p:nvSpPr>
          <p:cNvPr id="8" name="TextBox 7">
            <a:extLst>
              <a:ext uri="{FF2B5EF4-FFF2-40B4-BE49-F238E27FC236}">
                <a16:creationId xmlns:a16="http://schemas.microsoft.com/office/drawing/2014/main" id="{89F95FCF-4936-4CAE-8480-8A5416845044}"/>
              </a:ext>
            </a:extLst>
          </p:cNvPr>
          <p:cNvSpPr txBox="1"/>
          <p:nvPr/>
        </p:nvSpPr>
        <p:spPr>
          <a:xfrm rot="16200000">
            <a:off x="5746731" y="895613"/>
            <a:ext cx="553998" cy="6306536"/>
          </a:xfrm>
          <a:prstGeom prst="rect">
            <a:avLst/>
          </a:prstGeom>
          <a:noFill/>
        </p:spPr>
        <p:txBody>
          <a:bodyPr vert="eaVert" wrap="square" rtlCol="0">
            <a:spAutoFit/>
          </a:bodyPr>
          <a:lstStyle/>
          <a:p>
            <a:r>
              <a:rPr lang="en-US" sz="2400" dirty="0">
                <a:solidFill>
                  <a:schemeClr val="bg1"/>
                </a:solidFill>
              </a:rPr>
              <a:t>https://www.phillbriscoe.com/paradigm-blog</a:t>
            </a:r>
            <a:r>
              <a:rPr lang="en-US" dirty="0">
                <a:solidFill>
                  <a:schemeClr val="bg1"/>
                </a:solidFill>
              </a:rPr>
              <a:t>/</a:t>
            </a:r>
          </a:p>
        </p:txBody>
      </p:sp>
      <p:sp>
        <p:nvSpPr>
          <p:cNvPr id="9" name="TextBox 8">
            <a:extLst>
              <a:ext uri="{FF2B5EF4-FFF2-40B4-BE49-F238E27FC236}">
                <a16:creationId xmlns:a16="http://schemas.microsoft.com/office/drawing/2014/main" id="{9AB24D7D-8E28-4173-BEC7-3629E409646F}"/>
              </a:ext>
            </a:extLst>
          </p:cNvPr>
          <p:cNvSpPr txBox="1"/>
          <p:nvPr/>
        </p:nvSpPr>
        <p:spPr>
          <a:xfrm>
            <a:off x="5279011" y="2597085"/>
            <a:ext cx="4345756" cy="461665"/>
          </a:xfrm>
          <a:prstGeom prst="rect">
            <a:avLst/>
          </a:prstGeom>
          <a:noFill/>
        </p:spPr>
        <p:txBody>
          <a:bodyPr wrap="square" rtlCol="0">
            <a:spAutoFit/>
          </a:bodyPr>
          <a:lstStyle/>
          <a:p>
            <a:r>
              <a:rPr lang="en-US" sz="2400" dirty="0"/>
              <a:t>Phill.briscoe@ebonyknight.net</a:t>
            </a:r>
          </a:p>
        </p:txBody>
      </p:sp>
      <p:pic>
        <p:nvPicPr>
          <p:cNvPr id="5" name="Content Placeholder 4" descr="Text, letter&#10;&#10;Description automatically generated">
            <a:extLst>
              <a:ext uri="{FF2B5EF4-FFF2-40B4-BE49-F238E27FC236}">
                <a16:creationId xmlns:a16="http://schemas.microsoft.com/office/drawing/2014/main" id="{4DC1E777-166A-4FC5-A923-E24D8C4749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113" y="1541282"/>
            <a:ext cx="4166649" cy="1887719"/>
          </a:xfrm>
        </p:spPr>
      </p:pic>
    </p:spTree>
    <p:extLst>
      <p:ext uri="{BB962C8B-B14F-4D97-AF65-F5344CB8AC3E}">
        <p14:creationId xmlns:p14="http://schemas.microsoft.com/office/powerpoint/2010/main" val="355610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CDC4-4407-405A-B3C3-ABFEA078629D}"/>
              </a:ext>
            </a:extLst>
          </p:cNvPr>
          <p:cNvSpPr>
            <a:spLocks noGrp="1"/>
          </p:cNvSpPr>
          <p:nvPr>
            <p:ph type="title"/>
          </p:nvPr>
        </p:nvSpPr>
        <p:spPr>
          <a:xfrm>
            <a:off x="645736" y="381786"/>
            <a:ext cx="10708064" cy="1308902"/>
          </a:xfrm>
        </p:spPr>
        <p:txBody>
          <a:bodyPr/>
          <a:lstStyle/>
          <a:p>
            <a:pPr algn="ctr"/>
            <a:r>
              <a:rPr lang="en-US">
                <a:latin typeface="Arial" panose="020B0604020202020204" pitchFamily="34" charset="0"/>
                <a:cs typeface="Arial" panose="020B0604020202020204" pitchFamily="34" charset="0"/>
              </a:rPr>
              <a:t> We are not just talking about Slavery!</a:t>
            </a:r>
            <a:endParaRPr lang="en-US" dirty="0">
              <a:latin typeface="Arial" panose="020B0604020202020204" pitchFamily="34" charset="0"/>
              <a:cs typeface="Arial" panose="020B0604020202020204" pitchFamily="34" charset="0"/>
            </a:endParaRPr>
          </a:p>
        </p:txBody>
      </p:sp>
      <p:pic>
        <p:nvPicPr>
          <p:cNvPr id="6" name="Online Media 5" title="The Case For Reparations - Dr. Claud Anderson and Rock Newman - FightForReparations.com">
            <a:hlinkClick r:id="" action="ppaction://media"/>
            <a:extLst>
              <a:ext uri="{FF2B5EF4-FFF2-40B4-BE49-F238E27FC236}">
                <a16:creationId xmlns:a16="http://schemas.microsoft.com/office/drawing/2014/main" id="{C11A4078-895C-4044-9504-920C0148A99A}"/>
              </a:ext>
            </a:extLst>
          </p:cNvPr>
          <p:cNvPicPr>
            <a:picLocks noGrp="1" noRot="1" noChangeAspect="1"/>
          </p:cNvPicPr>
          <p:nvPr>
            <p:ph idx="1"/>
            <a:videoFile r:link="rId1"/>
          </p:nvPr>
        </p:nvPicPr>
        <p:blipFill>
          <a:blip r:embed="rId3"/>
          <a:stretch>
            <a:fillRect/>
          </a:stretch>
        </p:blipFill>
        <p:spPr>
          <a:xfrm>
            <a:off x="2293938" y="1447295"/>
            <a:ext cx="7797800" cy="4160218"/>
          </a:xfrm>
          <a:prstGeom prst="rect">
            <a:avLst/>
          </a:prstGeom>
        </p:spPr>
      </p:pic>
    </p:spTree>
    <p:extLst>
      <p:ext uri="{BB962C8B-B14F-4D97-AF65-F5344CB8AC3E}">
        <p14:creationId xmlns:p14="http://schemas.microsoft.com/office/powerpoint/2010/main" val="15640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B85-76EF-4ADE-8AA2-33CD1D347572}"/>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The Case</a:t>
            </a:r>
          </a:p>
        </p:txBody>
      </p:sp>
      <p:sp>
        <p:nvSpPr>
          <p:cNvPr id="3" name="Content Placeholder 2">
            <a:extLst>
              <a:ext uri="{FF2B5EF4-FFF2-40B4-BE49-F238E27FC236}">
                <a16:creationId xmlns:a16="http://schemas.microsoft.com/office/drawing/2014/main" id="{D999DAC1-9A64-49AE-9A6C-4C9161277271}"/>
              </a:ext>
            </a:extLst>
          </p:cNvPr>
          <p:cNvSpPr>
            <a:spLocks noGrp="1"/>
          </p:cNvSpPr>
          <p:nvPr>
            <p:ph sz="half" idx="1"/>
          </p:nvPr>
        </p:nvSpPr>
        <p:spPr>
          <a:xfrm>
            <a:off x="226243" y="1825625"/>
            <a:ext cx="5793557" cy="4351338"/>
          </a:xfrm>
        </p:spPr>
        <p:txBody>
          <a:bodyPr>
            <a:normAutofit lnSpcReduction="10000"/>
          </a:bodyPr>
          <a:lstStyle/>
          <a:p>
            <a:pPr marL="457200" marR="0" lvl="1" indent="0">
              <a:lnSpc>
                <a:spcPct val="107000"/>
              </a:lnSpc>
              <a:spcBef>
                <a:spcPts val="0"/>
              </a:spcBef>
              <a:spcAft>
                <a:spcPts val="0"/>
              </a:spcAft>
              <a:buNone/>
            </a:pPr>
            <a:r>
              <a:rPr lang="en-US" b="1" i="1" dirty="0">
                <a:effectLst/>
                <a:latin typeface="franklin-gothic-urw"/>
                <a:ea typeface="DengXian" panose="02010600030101010101" pitchFamily="2" charset="-122"/>
              </a:rPr>
              <a:t>A. </a:t>
            </a:r>
            <a:r>
              <a:rPr lang="en-US" b="1" i="1" u="sng" dirty="0">
                <a:effectLst/>
                <a:latin typeface="franklin-gothic-urw"/>
                <a:ea typeface="DengXian" panose="02010600030101010101" pitchFamily="2" charset="-122"/>
              </a:rPr>
              <a:t>Black People Built America</a:t>
            </a:r>
          </a:p>
          <a:p>
            <a:pPr marR="0" lvl="2">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Cleared the land and produced the crops</a:t>
            </a:r>
          </a:p>
          <a:p>
            <a:pPr marR="0" lvl="2">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Raised the food and the children of white families</a:t>
            </a:r>
          </a:p>
          <a:p>
            <a:pPr marR="0" lvl="2">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We have fought in every war</a:t>
            </a:r>
          </a:p>
          <a:p>
            <a:pPr marR="0" lvl="2">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Developed the land expropriated from the Native Americans.</a:t>
            </a:r>
          </a:p>
          <a:p>
            <a:pPr marR="0" lvl="2">
              <a:lnSpc>
                <a:spcPct val="107000"/>
              </a:lnSpc>
              <a:spcBef>
                <a:spcPts val="0"/>
              </a:spcBef>
              <a:spcAft>
                <a:spcPts val="800"/>
              </a:spcAft>
              <a:buFont typeface="+mj-lt"/>
              <a:buAutoNum type="arabicPeriod"/>
            </a:pPr>
            <a:r>
              <a:rPr lang="en-US" sz="2400" b="1" i="1" dirty="0">
                <a:effectLst/>
                <a:latin typeface="franklin-gothic-urw"/>
                <a:ea typeface="DengXian" panose="02010600030101010101" pitchFamily="2" charset="-122"/>
              </a:rPr>
              <a:t>Produced the wealth for both the new world and the old. Cotton was King/ Tobacco was second.</a:t>
            </a:r>
          </a:p>
          <a:p>
            <a:endParaRPr lang="en-US" dirty="0"/>
          </a:p>
        </p:txBody>
      </p:sp>
      <p:sp>
        <p:nvSpPr>
          <p:cNvPr id="4" name="Content Placeholder 3">
            <a:extLst>
              <a:ext uri="{FF2B5EF4-FFF2-40B4-BE49-F238E27FC236}">
                <a16:creationId xmlns:a16="http://schemas.microsoft.com/office/drawing/2014/main" id="{F0FBAC58-1C71-48C0-BD65-29AB27660215}"/>
              </a:ext>
            </a:extLst>
          </p:cNvPr>
          <p:cNvSpPr>
            <a:spLocks noGrp="1"/>
          </p:cNvSpPr>
          <p:nvPr>
            <p:ph sz="half" idx="2"/>
          </p:nvPr>
        </p:nvSpPr>
        <p:spPr>
          <a:xfrm>
            <a:off x="6348953" y="1626124"/>
            <a:ext cx="5616803" cy="5071619"/>
          </a:xfrm>
        </p:spPr>
        <p:txBody>
          <a:bodyPr>
            <a:normAutofit lnSpcReduction="10000"/>
          </a:bodyPr>
          <a:lstStyle/>
          <a:p>
            <a:pPr marL="457200" marR="0" lvl="1" indent="0">
              <a:lnSpc>
                <a:spcPct val="107000"/>
              </a:lnSpc>
              <a:spcBef>
                <a:spcPts val="0"/>
              </a:spcBef>
              <a:spcAft>
                <a:spcPts val="0"/>
              </a:spcAft>
              <a:buNone/>
            </a:pPr>
            <a:r>
              <a:rPr lang="en-US" b="1" i="1" dirty="0">
                <a:latin typeface="franklin-gothic-urw"/>
                <a:ea typeface="DengXian" panose="02010600030101010101" pitchFamily="2" charset="-122"/>
              </a:rPr>
              <a:t>B. </a:t>
            </a:r>
            <a:r>
              <a:rPr lang="en-US" b="1" i="1" u="sng" dirty="0">
                <a:latin typeface="franklin-gothic-urw"/>
                <a:ea typeface="DengXian" panose="02010600030101010101" pitchFamily="2" charset="-122"/>
              </a:rPr>
              <a:t>Unj</a:t>
            </a:r>
            <a:r>
              <a:rPr lang="en-US" b="1" i="1" u="sng" dirty="0">
                <a:effectLst/>
                <a:latin typeface="franklin-gothic-urw"/>
                <a:ea typeface="DengXian" panose="02010600030101010101" pitchFamily="2" charset="-122"/>
              </a:rPr>
              <a:t>ust distribution of wealth and justice</a:t>
            </a:r>
          </a:p>
          <a:p>
            <a:pPr marL="1371600" marR="0" lvl="2" indent="-457200">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Black Codes</a:t>
            </a:r>
          </a:p>
          <a:p>
            <a:pPr marL="1371600" marR="0" lvl="2" indent="-457200">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Jim Crow laws both North and south</a:t>
            </a:r>
          </a:p>
          <a:p>
            <a:pPr marL="1371600" lvl="2" indent="-457200">
              <a:lnSpc>
                <a:spcPct val="107000"/>
              </a:lnSpc>
              <a:spcBef>
                <a:spcPts val="0"/>
              </a:spcBef>
              <a:buFont typeface="+mj-lt"/>
              <a:buAutoNum type="arabicPeriod"/>
            </a:pPr>
            <a:r>
              <a:rPr lang="en-US" sz="1800" b="1" i="1" dirty="0">
                <a:effectLst/>
                <a:latin typeface="Verdana" panose="020B0604030504040204" pitchFamily="34" charset="0"/>
              </a:rPr>
              <a:t>The New Deal</a:t>
            </a:r>
            <a:endParaRPr lang="en-US" sz="1800" dirty="0">
              <a:effectLst/>
              <a:latin typeface="Verdana" panose="020B0604030504040204" pitchFamily="34" charset="0"/>
            </a:endParaRPr>
          </a:p>
          <a:p>
            <a:pPr marL="1371600" marR="0" lvl="2" indent="-457200">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Housing discrimination</a:t>
            </a:r>
          </a:p>
          <a:p>
            <a:pPr marL="1371600" marR="0" lvl="2" indent="-457200">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Loan/financing restrictions or usury</a:t>
            </a:r>
          </a:p>
          <a:p>
            <a:pPr marL="1371600" lvl="2" indent="-457200">
              <a:lnSpc>
                <a:spcPct val="107000"/>
              </a:lnSpc>
              <a:spcBef>
                <a:spcPts val="0"/>
              </a:spcBef>
              <a:buFont typeface="+mj-lt"/>
              <a:buAutoNum type="arabicPeriod"/>
            </a:pPr>
            <a:r>
              <a:rPr lang="en-US" sz="2400" b="1" i="1" dirty="0">
                <a:latin typeface="franklin-gothic-urw"/>
                <a:ea typeface="DengXian" panose="02010600030101010101" pitchFamily="2" charset="-122"/>
              </a:rPr>
              <a:t>Limitation </a:t>
            </a:r>
            <a:r>
              <a:rPr lang="en-US" sz="2400" b="1" i="1" dirty="0">
                <a:effectLst/>
                <a:latin typeface="franklin-gothic-urw"/>
                <a:ea typeface="DengXian" panose="02010600030101010101" pitchFamily="2" charset="-122"/>
              </a:rPr>
              <a:t>Education access </a:t>
            </a:r>
          </a:p>
          <a:p>
            <a:pPr marL="1371600" marR="0" lvl="2" indent="-457200">
              <a:lnSpc>
                <a:spcPct val="107000"/>
              </a:lnSpc>
              <a:spcBef>
                <a:spcPts val="0"/>
              </a:spcBef>
              <a:spcAft>
                <a:spcPts val="0"/>
              </a:spcAft>
              <a:buFont typeface="+mj-lt"/>
              <a:buAutoNum type="arabicPeriod"/>
            </a:pPr>
            <a:r>
              <a:rPr lang="en-US" sz="2400" b="1" i="1" dirty="0">
                <a:effectLst/>
                <a:latin typeface="franklin-gothic-urw"/>
                <a:ea typeface="DengXian" panose="02010600030101010101" pitchFamily="2" charset="-122"/>
              </a:rPr>
              <a:t>Implicit Bias and structural racism</a:t>
            </a:r>
          </a:p>
          <a:p>
            <a:pPr marL="1371600" marR="0" lvl="2" indent="-457200">
              <a:lnSpc>
                <a:spcPct val="107000"/>
              </a:lnSpc>
              <a:spcBef>
                <a:spcPts val="0"/>
              </a:spcBef>
              <a:spcAft>
                <a:spcPts val="0"/>
              </a:spcAft>
              <a:buFont typeface="+mj-lt"/>
              <a:buAutoNum type="arabicPeriod"/>
            </a:pPr>
            <a:r>
              <a:rPr lang="en-US" sz="2400" b="1" i="1" dirty="0">
                <a:latin typeface="franklin-gothic-urw"/>
                <a:ea typeface="DengXian" panose="02010600030101010101" pitchFamily="2" charset="-122"/>
              </a:rPr>
              <a:t>Codification legitimizes behavior and attitudes.</a:t>
            </a:r>
            <a:endParaRPr lang="en-US" sz="2400" b="1" i="1" dirty="0">
              <a:effectLst/>
              <a:latin typeface="franklin-gothic-urw"/>
              <a:ea typeface="DengXian" panose="02010600030101010101" pitchFamily="2" charset="-122"/>
            </a:endParaRPr>
          </a:p>
          <a:p>
            <a:endParaRPr lang="en-US" dirty="0"/>
          </a:p>
        </p:txBody>
      </p:sp>
    </p:spTree>
    <p:extLst>
      <p:ext uri="{BB962C8B-B14F-4D97-AF65-F5344CB8AC3E}">
        <p14:creationId xmlns:p14="http://schemas.microsoft.com/office/powerpoint/2010/main" val="423335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additive="base">
                                        <p:cTn id="7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additive="base">
                                        <p:cTn id="7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BD3481-612F-49DE-8129-450A956F8922}"/>
              </a:ext>
            </a:extLst>
          </p:cNvPr>
          <p:cNvSpPr>
            <a:spLocks noGrp="1"/>
          </p:cNvSpPr>
          <p:nvPr>
            <p:ph type="title"/>
          </p:nvPr>
        </p:nvSpPr>
        <p:spPr>
          <a:xfrm>
            <a:off x="838200" y="303851"/>
            <a:ext cx="10515600" cy="893353"/>
          </a:xfrm>
        </p:spPr>
        <p:txBody>
          <a:bodyPr/>
          <a:lstStyle/>
          <a:p>
            <a:pPr algn="ctr"/>
            <a:r>
              <a:rPr lang="en-US" b="1" dirty="0">
                <a:latin typeface="Arial Black" panose="020B0A04020102020204" pitchFamily="34" charset="0"/>
              </a:rPr>
              <a:t>Justice</a:t>
            </a:r>
          </a:p>
        </p:txBody>
      </p:sp>
      <p:sp>
        <p:nvSpPr>
          <p:cNvPr id="8" name="Content Placeholder 7">
            <a:extLst>
              <a:ext uri="{FF2B5EF4-FFF2-40B4-BE49-F238E27FC236}">
                <a16:creationId xmlns:a16="http://schemas.microsoft.com/office/drawing/2014/main" id="{72771597-973F-4E1D-B105-6B04C83DFE2F}"/>
              </a:ext>
            </a:extLst>
          </p:cNvPr>
          <p:cNvSpPr>
            <a:spLocks noGrp="1"/>
          </p:cNvSpPr>
          <p:nvPr>
            <p:ph sz="half" idx="1"/>
          </p:nvPr>
        </p:nvSpPr>
        <p:spPr>
          <a:xfrm>
            <a:off x="743932" y="1154785"/>
            <a:ext cx="5181600" cy="5399364"/>
          </a:xfrm>
        </p:spPr>
        <p:txBody>
          <a:bodyPr>
            <a:normAutofit fontScale="85000" lnSpcReduction="20000"/>
          </a:bodyPr>
          <a:lstStyle/>
          <a:p>
            <a:r>
              <a:rPr lang="en-US" sz="1800" dirty="0">
                <a:latin typeface="Arial" panose="020B0604020202020204" pitchFamily="34" charset="0"/>
                <a:cs typeface="Arial" panose="020B0604020202020204" pitchFamily="34" charset="0"/>
              </a:rPr>
              <a:t>1857 </a:t>
            </a:r>
            <a:r>
              <a:rPr lang="en-US" sz="1800" b="1" dirty="0">
                <a:latin typeface="Arial" panose="020B0604020202020204" pitchFamily="34" charset="0"/>
                <a:cs typeface="Arial" panose="020B0604020202020204" pitchFamily="34" charset="0"/>
              </a:rPr>
              <a:t>The Dred Scott </a:t>
            </a:r>
            <a:r>
              <a:rPr lang="en-US" sz="1800" dirty="0">
                <a:latin typeface="Arial" panose="020B0604020202020204" pitchFamily="34" charset="0"/>
                <a:cs typeface="Arial" panose="020B0604020202020204" pitchFamily="34" charset="0"/>
              </a:rPr>
              <a:t>decision the U.S. Supreme Court's ruling, Scott was not a citizen and could not sue in a federal court</a:t>
            </a:r>
            <a:r>
              <a:rPr lang="en-US" sz="14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1863-</a:t>
            </a:r>
            <a:r>
              <a:rPr lang="en-US" sz="1800" b="1" i="0" dirty="0">
                <a:solidFill>
                  <a:srgbClr val="222222"/>
                </a:solidFill>
                <a:effectLst/>
                <a:latin typeface="Arial" panose="020B0604020202020204" pitchFamily="34" charset="0"/>
                <a:cs typeface="Arial" panose="020B0604020202020204" pitchFamily="34" charset="0"/>
              </a:rPr>
              <a:t> Emancipation Proclamation did not</a:t>
            </a:r>
            <a:r>
              <a:rPr lang="en-US" sz="1800" b="0" i="0" dirty="0">
                <a:solidFill>
                  <a:srgbClr val="222222"/>
                </a:solidFill>
                <a:effectLst/>
                <a:latin typeface="Arial" panose="020B0604020202020204" pitchFamily="34" charset="0"/>
                <a:cs typeface="Arial" panose="020B0604020202020204" pitchFamily="34" charset="0"/>
              </a:rPr>
              <a:t> free all slaves in the United States. Rather, it declared free only those slaves living in states </a:t>
            </a:r>
            <a:r>
              <a:rPr lang="en-US" sz="1800" b="1" i="0" dirty="0">
                <a:solidFill>
                  <a:srgbClr val="222222"/>
                </a:solidFill>
                <a:effectLst/>
                <a:latin typeface="Arial" panose="020B0604020202020204" pitchFamily="34" charset="0"/>
                <a:cs typeface="Arial" panose="020B0604020202020204" pitchFamily="34" charset="0"/>
              </a:rPr>
              <a:t>not</a:t>
            </a:r>
            <a:r>
              <a:rPr lang="en-US" sz="1800" b="0" i="0" dirty="0">
                <a:solidFill>
                  <a:srgbClr val="222222"/>
                </a:solidFill>
                <a:effectLst/>
                <a:latin typeface="Arial" panose="020B0604020202020204" pitchFamily="34" charset="0"/>
                <a:cs typeface="Arial" panose="020B0604020202020204" pitchFamily="34" charset="0"/>
              </a:rPr>
              <a:t> under Union control.</a:t>
            </a:r>
          </a:p>
          <a:p>
            <a:r>
              <a:rPr lang="en-US" sz="1900" b="1" dirty="0">
                <a:solidFill>
                  <a:srgbClr val="222222"/>
                </a:solidFill>
                <a:latin typeface="Arial" panose="020B0604020202020204" pitchFamily="34" charset="0"/>
                <a:cs typeface="Arial" panose="020B0604020202020204" pitchFamily="34" charset="0"/>
              </a:rPr>
              <a:t>Thirteenth Amendment</a:t>
            </a:r>
            <a:r>
              <a:rPr lang="en-US" sz="1800" dirty="0">
                <a:solidFill>
                  <a:srgbClr val="222222"/>
                </a:solidFill>
                <a:latin typeface="Arial" panose="020B0604020202020204" pitchFamily="34" charset="0"/>
                <a:cs typeface="Arial" panose="020B0604020202020204" pitchFamily="34" charset="0"/>
              </a:rPr>
              <a:t>: </a:t>
            </a:r>
            <a:r>
              <a:rPr lang="en-US" sz="1800" dirty="0">
                <a:effectLst/>
                <a:latin typeface="Verdana" panose="020B0604030504040204" pitchFamily="34" charset="0"/>
              </a:rPr>
              <a:t>prohibits slavery and involuntary servitude except as punishment for crime</a:t>
            </a:r>
            <a:endParaRPr lang="en-US" sz="1800" b="0" i="0" dirty="0">
              <a:solidFill>
                <a:srgbClr val="222222"/>
              </a:solidFill>
              <a:effectLst/>
              <a:latin typeface="Arial" panose="020B0604020202020204" pitchFamily="34" charset="0"/>
              <a:cs typeface="Arial" panose="020B0604020202020204" pitchFamily="34" charset="0"/>
            </a:endParaRPr>
          </a:p>
          <a:p>
            <a:r>
              <a:rPr lang="en-US" sz="1800" b="1" i="0" strike="noStrike" dirty="0">
                <a:effectLst/>
                <a:latin typeface="Arial" panose="020B0604020202020204" pitchFamily="34" charset="0"/>
                <a:cs typeface="Arial" panose="020B0604020202020204" pitchFamily="34" charset="0"/>
              </a:rPr>
              <a:t>Reconstruction</a:t>
            </a:r>
            <a:r>
              <a:rPr lang="en-US" sz="1800" b="0" i="0" strike="noStrike" dirty="0">
                <a:effectLst/>
                <a:latin typeface="Arial" panose="020B0604020202020204" pitchFamily="34" charset="0"/>
                <a:cs typeface="Arial" panose="020B0604020202020204" pitchFamily="34" charset="0"/>
              </a:rPr>
              <a:t> (1865–1877)</a:t>
            </a:r>
          </a:p>
          <a:p>
            <a:r>
              <a:rPr lang="en-US" sz="18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Freedmen’s Bureau</a:t>
            </a: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b="0" i="0" dirty="0">
                <a:solidFill>
                  <a:srgbClr val="222222"/>
                </a:solidFill>
                <a:effectLst/>
                <a:latin typeface="arial" panose="020B0604020202020204" pitchFamily="34" charset="0"/>
              </a:rPr>
              <a:t> </a:t>
            </a:r>
            <a:r>
              <a:rPr lang="en-US" sz="1800" b="0" i="0" dirty="0">
                <a:solidFill>
                  <a:srgbClr val="222222"/>
                </a:solidFill>
                <a:effectLst/>
                <a:latin typeface="Arial" panose="020B0604020202020204" pitchFamily="34" charset="0"/>
                <a:cs typeface="Arial" panose="020B0604020202020204" pitchFamily="34" charset="0"/>
              </a:rPr>
              <a:t>was established in 1865 by Congress to help millions of former black slaves and poor whites in the South in the aftermath of the Civil War.</a:t>
            </a:r>
            <a:endParaRPr lang="en-US" sz="18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1800" b="0" i="0" dirty="0">
                <a:solidFill>
                  <a:srgbClr val="222222"/>
                </a:solidFill>
                <a:effectLst/>
                <a:latin typeface="Arial" panose="020B0604020202020204" pitchFamily="34" charset="0"/>
                <a:cs typeface="Arial" panose="020B0604020202020204" pitchFamily="34" charset="0"/>
              </a:rPr>
              <a:t>Compromise of 1877-w</a:t>
            </a:r>
            <a:r>
              <a:rPr lang="en-US" sz="1800" b="1" i="0" dirty="0">
                <a:solidFill>
                  <a:srgbClr val="222222"/>
                </a:solidFill>
                <a:effectLst/>
                <a:latin typeface="Arial" panose="020B0604020202020204" pitchFamily="34" charset="0"/>
                <a:cs typeface="Arial" panose="020B0604020202020204" pitchFamily="34" charset="0"/>
              </a:rPr>
              <a:t>ithdrawal</a:t>
            </a:r>
            <a:r>
              <a:rPr lang="en-US" sz="1800" b="0" i="0" dirty="0">
                <a:solidFill>
                  <a:srgbClr val="222222"/>
                </a:solidFill>
                <a:effectLst/>
                <a:latin typeface="Arial" panose="020B0604020202020204" pitchFamily="34" charset="0"/>
                <a:cs typeface="Arial" panose="020B0604020202020204" pitchFamily="34" charset="0"/>
              </a:rPr>
              <a:t> of </a:t>
            </a:r>
            <a:r>
              <a:rPr lang="en-US" sz="1800" b="1" i="0" dirty="0">
                <a:solidFill>
                  <a:srgbClr val="222222"/>
                </a:solidFill>
                <a:effectLst/>
                <a:latin typeface="Arial" panose="020B0604020202020204" pitchFamily="34" charset="0"/>
                <a:cs typeface="Arial" panose="020B0604020202020204" pitchFamily="34" charset="0"/>
              </a:rPr>
              <a:t>federal troops</a:t>
            </a:r>
            <a:r>
              <a:rPr lang="en-US" sz="1800" b="0" i="0" dirty="0">
                <a:solidFill>
                  <a:srgbClr val="222222"/>
                </a:solidFill>
                <a:effectLst/>
                <a:latin typeface="Arial" panose="020B0604020202020204" pitchFamily="34" charset="0"/>
                <a:cs typeface="Arial" panose="020B0604020202020204" pitchFamily="34" charset="0"/>
              </a:rPr>
              <a:t> from the </a:t>
            </a:r>
            <a:r>
              <a:rPr lang="en-US" sz="1800" b="1" i="0" dirty="0">
                <a:solidFill>
                  <a:srgbClr val="222222"/>
                </a:solidFill>
                <a:effectLst/>
                <a:latin typeface="Arial" panose="020B0604020202020204" pitchFamily="34" charset="0"/>
                <a:cs typeface="Arial" panose="020B0604020202020204" pitchFamily="34" charset="0"/>
              </a:rPr>
              <a:t>South in 1877</a:t>
            </a:r>
            <a:r>
              <a:rPr lang="en-US" sz="1800" b="0" i="0" dirty="0">
                <a:solidFill>
                  <a:srgbClr val="222222"/>
                </a:solidFill>
                <a:effectLst/>
                <a:latin typeface="Arial" panose="020B0604020202020204" pitchFamily="34" charset="0"/>
                <a:cs typeface="Arial" panose="020B0604020202020204" pitchFamily="34" charset="0"/>
              </a:rPr>
              <a:t> </a:t>
            </a:r>
          </a:p>
          <a:p>
            <a:r>
              <a:rPr lang="en-US" sz="1800" b="1" dirty="0">
                <a:solidFill>
                  <a:srgbClr val="222222"/>
                </a:solidFill>
                <a:latin typeface="Arial" panose="020B0604020202020204" pitchFamily="34" charset="0"/>
                <a:cs typeface="Arial" panose="020B0604020202020204" pitchFamily="34" charset="0"/>
              </a:rPr>
              <a:t>Black Codes/Jim Crow: </a:t>
            </a:r>
            <a:r>
              <a:rPr lang="en-US" sz="1800" dirty="0">
                <a:effectLst/>
                <a:latin typeface="Arial" panose="020B0604020202020204" pitchFamily="34" charset="0"/>
                <a:cs typeface="Arial" panose="020B0604020202020204" pitchFamily="34" charset="0"/>
              </a:rPr>
              <a:t>Confederacy adopted Black Codes, laws for former slave laws. These laws were intended to limit the new freedom of emancipated African Americans. Vagrancy laws allowed blacks to be arrested for minor infractions. A system of penal labor known as convict leasing. Black men convicted for vagrancy would be used as unpaid laborers, and thus effectively re-enslaved.</a:t>
            </a:r>
            <a:endParaRPr lang="en-US" sz="1800" b="1" dirty="0">
              <a:solidFill>
                <a:srgbClr val="222222"/>
              </a:solidFill>
              <a:latin typeface="Arial" panose="020B0604020202020204" pitchFamily="34" charset="0"/>
              <a:cs typeface="Arial" panose="020B0604020202020204" pitchFamily="34" charset="0"/>
            </a:endParaRPr>
          </a:p>
          <a:p>
            <a:r>
              <a:rPr lang="en-US" sz="1800" b="1" dirty="0">
                <a:solidFill>
                  <a:srgbClr val="222222"/>
                </a:solidFill>
                <a:latin typeface="Arial" panose="020B0604020202020204" pitchFamily="34" charset="0"/>
                <a:cs typeface="Arial" panose="020B0604020202020204" pitchFamily="34" charset="0"/>
              </a:rPr>
              <a:t>Plessey VS Ferguson-1896 Supreme Court rules in favor of “Separate and Equal”?</a:t>
            </a:r>
            <a:endParaRPr lang="en-US" sz="1800"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F8175094-676B-4BBE-B06D-BBF44DF97435}"/>
              </a:ext>
            </a:extLst>
          </p:cNvPr>
          <p:cNvSpPr>
            <a:spLocks noGrp="1"/>
          </p:cNvSpPr>
          <p:nvPr>
            <p:ph sz="half" idx="2"/>
          </p:nvPr>
        </p:nvSpPr>
        <p:spPr>
          <a:xfrm>
            <a:off x="6172199" y="1093510"/>
            <a:ext cx="5361495" cy="5083454"/>
          </a:xfrm>
        </p:spPr>
        <p:txBody>
          <a:bodyPr>
            <a:normAutofit fontScale="85000" lnSpcReduction="20000"/>
          </a:bodyPr>
          <a:lstStyle/>
          <a:p>
            <a:r>
              <a:rPr lang="en-US" b="1" dirty="0"/>
              <a:t>King Cotton: </a:t>
            </a:r>
            <a:r>
              <a:rPr lang="en-US" sz="1900" b="0" i="0" dirty="0">
                <a:solidFill>
                  <a:srgbClr val="222222"/>
                </a:solidFill>
                <a:effectLst/>
                <a:latin typeface="Arial" panose="020B0604020202020204" pitchFamily="34" charset="0"/>
                <a:cs typeface="Arial" panose="020B0604020202020204" pitchFamily="34" charset="0"/>
              </a:rPr>
              <a:t>American cotton production soared from 156,000 bales in 1800 to more than 4,000,000 bales in 1860 (a bale is a compressed bundle of cotton weighing between 400 and </a:t>
            </a:r>
            <a:r>
              <a:rPr lang="en-US" sz="1900" b="1" i="0" dirty="0">
                <a:solidFill>
                  <a:srgbClr val="222222"/>
                </a:solidFill>
                <a:effectLst/>
                <a:latin typeface="Arial" panose="020B0604020202020204" pitchFamily="34" charset="0"/>
                <a:cs typeface="Arial" panose="020B0604020202020204" pitchFamily="34" charset="0"/>
              </a:rPr>
              <a:t>500 pounds</a:t>
            </a:r>
            <a:r>
              <a:rPr lang="en-US" sz="1900" b="0" i="0" dirty="0">
                <a:solidFill>
                  <a:srgbClr val="222222"/>
                </a:solidFill>
                <a:effectLst/>
                <a:latin typeface="Arial" panose="020B0604020202020204" pitchFamily="34" charset="0"/>
                <a:cs typeface="Arial" panose="020B0604020202020204" pitchFamily="34" charset="0"/>
              </a:rPr>
              <a:t>).</a:t>
            </a:r>
          </a:p>
          <a:p>
            <a:r>
              <a:rPr lang="en-US" b="1" dirty="0">
                <a:solidFill>
                  <a:srgbClr val="222222"/>
                </a:solidFill>
                <a:cs typeface="Arial" panose="020B0604020202020204" pitchFamily="34" charset="0"/>
              </a:rPr>
              <a:t>World Economy: </a:t>
            </a:r>
            <a:r>
              <a:rPr lang="en-US" sz="1900" b="0" i="0" dirty="0">
                <a:solidFill>
                  <a:srgbClr val="000000"/>
                </a:solidFill>
                <a:effectLst/>
                <a:latin typeface="Arial" panose="020B0604020202020204" pitchFamily="34" charset="0"/>
                <a:cs typeface="Arial" panose="020B0604020202020204" pitchFamily="34" charset="0"/>
              </a:rPr>
              <a:t>By the late 1850s, cotton grown in the United States accounted for 77 percent of the 800 million pounds of cotton consumed in Britain. It also accounted for 90 percent of the 192 million pounds used in France, 60 percent of the 115 million pounds spun in the Zollverein, and 92 percent of the 102 million pounds manufactured in Russia.</a:t>
            </a:r>
          </a:p>
          <a:p>
            <a:r>
              <a:rPr lang="en-US" b="1" dirty="0"/>
              <a:t>Forty Acres and a Mule</a:t>
            </a:r>
            <a:r>
              <a:rPr lang="en-US" b="1" i="0" dirty="0">
                <a:effectLst/>
                <a:latin typeface="Georgia" panose="02040502050405020303" pitchFamily="18" charset="0"/>
              </a:rPr>
              <a:t>  </a:t>
            </a:r>
            <a:r>
              <a:rPr lang="en-US" sz="1900" b="0" i="0" dirty="0">
                <a:effectLst/>
                <a:latin typeface="Arial" panose="020B0604020202020204" pitchFamily="34" charset="0"/>
                <a:cs typeface="Arial" panose="020B0604020202020204" pitchFamily="34" charset="0"/>
              </a:rPr>
              <a:t>Sherman issued Special Field Order No. 15.  The order reserved coastal land in </a:t>
            </a:r>
            <a:r>
              <a:rPr lang="en-US" sz="1900" b="0" i="0" u="sng" dirty="0">
                <a:solidFill>
                  <a:srgbClr val="000000"/>
                </a:solidFill>
                <a:effectLst/>
                <a:latin typeface="Arial" panose="020B0604020202020204" pitchFamily="34" charset="0"/>
                <a:cs typeface="Arial" panose="020B0604020202020204" pitchFamily="34" charset="0"/>
                <a:hlinkClick r:id="rId4" tooltip="Georgia"/>
              </a:rPr>
              <a:t>Georgia</a:t>
            </a:r>
            <a:r>
              <a:rPr lang="en-US" sz="1900" b="0" i="0" dirty="0">
                <a:effectLst/>
                <a:latin typeface="Arial" panose="020B0604020202020204" pitchFamily="34" charset="0"/>
                <a:cs typeface="Arial" panose="020B0604020202020204" pitchFamily="34" charset="0"/>
              </a:rPr>
              <a:t> and South Carolina for black settlement.  Each family would receive forty acres.  Later Sherman agreed to loan the settlers army mules.  Six months after Sherman issued the order, 40,000 former slaves lived on 400,000 acres of this coastal land. </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3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8">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graphical user interface&#10;&#10;Description automatically generated">
            <a:extLst>
              <a:ext uri="{FF2B5EF4-FFF2-40B4-BE49-F238E27FC236}">
                <a16:creationId xmlns:a16="http://schemas.microsoft.com/office/drawing/2014/main" id="{701DFF69-6797-4744-AF36-1D4F48789EA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280" b="47752"/>
          <a:stretch/>
        </p:blipFill>
        <p:spPr>
          <a:xfrm>
            <a:off x="20" y="1282"/>
            <a:ext cx="12191980" cy="6856718"/>
          </a:xfrm>
          <a:prstGeom prst="rect">
            <a:avLst/>
          </a:prstGeom>
        </p:spPr>
      </p:pic>
    </p:spTree>
    <p:extLst>
      <p:ext uri="{BB962C8B-B14F-4D97-AF65-F5344CB8AC3E}">
        <p14:creationId xmlns:p14="http://schemas.microsoft.com/office/powerpoint/2010/main" val="16948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id="{7F1497C8-B811-4CB8-BF2D-164B02EEBF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181" y="286761"/>
            <a:ext cx="6099142" cy="5916077"/>
          </a:xfrm>
        </p:spPr>
      </p:pic>
      <p:sp>
        <p:nvSpPr>
          <p:cNvPr id="7" name="TextBox 6">
            <a:extLst>
              <a:ext uri="{FF2B5EF4-FFF2-40B4-BE49-F238E27FC236}">
                <a16:creationId xmlns:a16="http://schemas.microsoft.com/office/drawing/2014/main" id="{ECDBE814-8432-48A4-92CD-CC6233BC31D0}"/>
              </a:ext>
            </a:extLst>
          </p:cNvPr>
          <p:cNvSpPr txBox="1"/>
          <p:nvPr/>
        </p:nvSpPr>
        <p:spPr>
          <a:xfrm>
            <a:off x="7602717" y="381786"/>
            <a:ext cx="3068425" cy="3600986"/>
          </a:xfrm>
          <a:prstGeom prst="rect">
            <a:avLst/>
          </a:prstGeom>
          <a:noFill/>
        </p:spPr>
        <p:txBody>
          <a:bodyPr wrap="square">
            <a:spAutoFit/>
          </a:bodyPr>
          <a:lstStyle/>
          <a:p>
            <a:r>
              <a:rPr lang="en-US" sz="1400" b="0" i="0" dirty="0">
                <a:solidFill>
                  <a:srgbClr val="404040"/>
                </a:solidFill>
                <a:effectLst/>
                <a:latin typeface="Arial Black" panose="020B0A04020102020204" pitchFamily="34" charset="0"/>
              </a:rPr>
              <a:t>Massacres are the violence inherent to white supremacy unleashed in full force. Taking untold scores of Black lives, these massacres have largely been erased from the public consciousness.</a:t>
            </a:r>
          </a:p>
          <a:p>
            <a:endParaRPr lang="en-US" dirty="0">
              <a:solidFill>
                <a:srgbClr val="404040"/>
              </a:solidFill>
              <a:latin typeface="Source Sans Pro" panose="020B0503030403020204" pitchFamily="34" charset="0"/>
            </a:endParaRPr>
          </a:p>
          <a:p>
            <a:endParaRPr lang="en-US" dirty="0">
              <a:solidFill>
                <a:srgbClr val="404040"/>
              </a:solidFill>
              <a:latin typeface="Source Sans Pro" panose="020B0503030403020204" pitchFamily="34" charset="0"/>
            </a:endParaRPr>
          </a:p>
          <a:p>
            <a:endParaRPr lang="en-US" dirty="0">
              <a:solidFill>
                <a:srgbClr val="404040"/>
              </a:solidFill>
              <a:latin typeface="Source Sans Pro" panose="020B0503030403020204" pitchFamily="34" charset="0"/>
            </a:endParaRPr>
          </a:p>
          <a:p>
            <a:endParaRPr lang="en-US" dirty="0">
              <a:solidFill>
                <a:srgbClr val="404040"/>
              </a:solidFill>
              <a:latin typeface="Source Sans Pro" panose="020B0503030403020204" pitchFamily="34" charset="0"/>
            </a:endParaRPr>
          </a:p>
          <a:p>
            <a:endParaRPr lang="en-US" dirty="0">
              <a:solidFill>
                <a:srgbClr val="404040"/>
              </a:solidFill>
              <a:latin typeface="Source Sans Pro" panose="020B0503030403020204" pitchFamily="34" charset="0"/>
            </a:endParaRPr>
          </a:p>
          <a:p>
            <a:endParaRPr lang="en-US" dirty="0"/>
          </a:p>
        </p:txBody>
      </p:sp>
      <p:pic>
        <p:nvPicPr>
          <p:cNvPr id="9" name="Picture 8" descr="A group of people posing for a photo&#10;&#10;Description automatically generated">
            <a:extLst>
              <a:ext uri="{FF2B5EF4-FFF2-40B4-BE49-F238E27FC236}">
                <a16:creationId xmlns:a16="http://schemas.microsoft.com/office/drawing/2014/main" id="{5FA92EC7-8C6B-41A0-911F-4A0D469C4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371" y="2597865"/>
            <a:ext cx="4051566" cy="4260135"/>
          </a:xfrm>
          <a:prstGeom prst="rect">
            <a:avLst/>
          </a:prstGeom>
        </p:spPr>
      </p:pic>
    </p:spTree>
    <p:extLst>
      <p:ext uri="{BB962C8B-B14F-4D97-AF65-F5344CB8AC3E}">
        <p14:creationId xmlns:p14="http://schemas.microsoft.com/office/powerpoint/2010/main" val="327327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F7DE8-F467-294F-9209-9977A7BE814A}"/>
              </a:ext>
            </a:extLst>
          </p:cNvPr>
          <p:cNvSpPr>
            <a:spLocks noGrp="1"/>
          </p:cNvSpPr>
          <p:nvPr>
            <p:ph type="title"/>
          </p:nvPr>
        </p:nvSpPr>
        <p:spPr>
          <a:xfrm>
            <a:off x="3046371" y="282805"/>
            <a:ext cx="5429839" cy="1112363"/>
          </a:xfrm>
        </p:spPr>
        <p:txBody>
          <a:bodyPr>
            <a:normAutofit/>
          </a:bodyPr>
          <a:lstStyle/>
          <a:p>
            <a:pPr algn="ctr"/>
            <a:r>
              <a:rPr lang="en-US" b="1" dirty="0">
                <a:latin typeface="Arial" panose="020B0604020202020204" pitchFamily="34" charset="0"/>
                <a:cs typeface="Arial" panose="020B0604020202020204" pitchFamily="34" charset="0"/>
              </a:rPr>
              <a:t>Healing and Repair</a:t>
            </a:r>
          </a:p>
        </p:txBody>
      </p:sp>
      <p:sp>
        <p:nvSpPr>
          <p:cNvPr id="3" name="Content Placeholder 2">
            <a:extLst>
              <a:ext uri="{FF2B5EF4-FFF2-40B4-BE49-F238E27FC236}">
                <a16:creationId xmlns:a16="http://schemas.microsoft.com/office/drawing/2014/main" id="{88A6F8D8-0E11-4433-BC43-E654B5B25A78}"/>
              </a:ext>
            </a:extLst>
          </p:cNvPr>
          <p:cNvSpPr>
            <a:spLocks noGrp="1"/>
          </p:cNvSpPr>
          <p:nvPr>
            <p:ph idx="1"/>
          </p:nvPr>
        </p:nvSpPr>
        <p:spPr>
          <a:xfrm>
            <a:off x="5019773" y="987425"/>
            <a:ext cx="6335615" cy="4873625"/>
          </a:xfrm>
        </p:spPr>
        <p:txBody>
          <a:bodyPr>
            <a:normAutofit/>
          </a:bodyPr>
          <a:lstStyle/>
          <a:p>
            <a:pPr marL="0" indent="0">
              <a:buNone/>
            </a:pPr>
            <a:r>
              <a:rPr lang="en-US" b="1" i="0" dirty="0">
                <a:effectLst/>
                <a:latin typeface="Roboto"/>
              </a:rPr>
              <a:t> </a:t>
            </a:r>
            <a:endParaRPr lang="en-US" b="1" i="0" dirty="0">
              <a:effectLst/>
              <a:latin typeface="Open Sans"/>
            </a:endParaRPr>
          </a:p>
          <a:p>
            <a:pPr marL="0" indent="0">
              <a:buNone/>
            </a:pPr>
            <a:endParaRPr lang="en-US" b="1" dirty="0"/>
          </a:p>
        </p:txBody>
      </p:sp>
      <p:sp>
        <p:nvSpPr>
          <p:cNvPr id="2" name="Text Placeholder 1">
            <a:extLst>
              <a:ext uri="{FF2B5EF4-FFF2-40B4-BE49-F238E27FC236}">
                <a16:creationId xmlns:a16="http://schemas.microsoft.com/office/drawing/2014/main" id="{F2F6E631-A578-400D-BB80-35BA0C529F49}"/>
              </a:ext>
            </a:extLst>
          </p:cNvPr>
          <p:cNvSpPr>
            <a:spLocks noGrp="1"/>
          </p:cNvSpPr>
          <p:nvPr>
            <p:ph type="body" sz="half" idx="2"/>
          </p:nvPr>
        </p:nvSpPr>
        <p:spPr>
          <a:xfrm>
            <a:off x="839788" y="2057400"/>
            <a:ext cx="4302533" cy="3315878"/>
          </a:xfrm>
        </p:spPr>
        <p:txBody>
          <a:bodyPr/>
          <a:lstStyle/>
          <a:p>
            <a:r>
              <a:rPr lang="en-US" sz="1800" b="1" dirty="0">
                <a:effectLst/>
                <a:latin typeface="Arial" panose="020B0604020202020204" pitchFamily="34" charset="0"/>
                <a:cs typeface="Arial" panose="020B0604020202020204" pitchFamily="34" charset="0"/>
                <a:hlinkClick r:id="rId2"/>
              </a:rPr>
              <a:t>The National Coalition of Blacks for Reparations in America</a:t>
            </a:r>
            <a:r>
              <a:rPr lang="en-US" sz="1800" b="1" dirty="0">
                <a:effectLst/>
                <a:latin typeface="Arial" panose="020B0604020202020204" pitchFamily="34" charset="0"/>
                <a:cs typeface="Arial" panose="020B0604020202020204" pitchFamily="34" charset="0"/>
              </a:rPr>
              <a:t> (“N’COBRA”), “reparations is a process of repairing, healing and restoring a people injured because of their group identity and in violation of their fundamental human rights by governments, corporations, institutions, and families.” </a:t>
            </a:r>
            <a:endParaRPr lang="en-US" sz="1800" b="1" dirty="0">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68933E38-F2FC-4B42-B572-60CD1BF919EE}"/>
              </a:ext>
            </a:extLst>
          </p:cNvPr>
          <p:cNvSpPr txBox="1"/>
          <p:nvPr/>
        </p:nvSpPr>
        <p:spPr>
          <a:xfrm rot="10800000" flipV="1">
            <a:off x="5142321" y="1896976"/>
            <a:ext cx="6667778" cy="3170099"/>
          </a:xfrm>
          <a:prstGeom prst="rect">
            <a:avLst/>
          </a:prstGeom>
          <a:noFill/>
        </p:spPr>
        <p:txBody>
          <a:bodyPr wrap="square">
            <a:spAutoFit/>
          </a:bodyPr>
          <a:lstStyle/>
          <a:p>
            <a:r>
              <a:rPr lang="en-US" sz="2000" b="1" u="sng" dirty="0">
                <a:latin typeface="Arial" panose="020B0604020202020204" pitchFamily="34" charset="0"/>
                <a:cs typeface="Arial" panose="020B0604020202020204" pitchFamily="34" charset="0"/>
              </a:rPr>
              <a:t>United Nations Outlines 5 conditions for full reparations:</a:t>
            </a:r>
            <a:br>
              <a:rPr lang="en-US" sz="2000" b="1" u="sng" dirty="0">
                <a:latin typeface="Arial" panose="020B0604020202020204" pitchFamily="34" charset="0"/>
                <a:cs typeface="Arial" panose="020B0604020202020204" pitchFamily="34" charset="0"/>
              </a:rPr>
            </a:b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Cessation, assurances, and guarantees of non-repetition.</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Restitution and repatriation: To make whole</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 Compensation</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Satisfaction: An apology?</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Rehabilitation: Health and Psychological services</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429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1E4C-B8D9-4277-BB53-31EDE9073EE2}"/>
              </a:ext>
            </a:extLst>
          </p:cNvPr>
          <p:cNvSpPr>
            <a:spLocks noGrp="1"/>
          </p:cNvSpPr>
          <p:nvPr>
            <p:ph type="title"/>
          </p:nvPr>
        </p:nvSpPr>
        <p:spPr>
          <a:xfrm>
            <a:off x="838200" y="365126"/>
            <a:ext cx="10515600" cy="841506"/>
          </a:xfrm>
        </p:spPr>
        <p:txBody>
          <a:bodyPr/>
          <a:lstStyle/>
          <a:p>
            <a:pPr algn="ctr"/>
            <a:r>
              <a:rPr lang="en-US" b="1" dirty="0">
                <a:latin typeface="Arial" panose="020B0604020202020204" pitchFamily="34" charset="0"/>
                <a:cs typeface="Arial" panose="020B0604020202020204" pitchFamily="34" charset="0"/>
              </a:rPr>
              <a:t>Forty Acres and A Mule #1</a:t>
            </a:r>
          </a:p>
        </p:txBody>
      </p:sp>
      <p:sp>
        <p:nvSpPr>
          <p:cNvPr id="3" name="Content Placeholder 2">
            <a:extLst>
              <a:ext uri="{FF2B5EF4-FFF2-40B4-BE49-F238E27FC236}">
                <a16:creationId xmlns:a16="http://schemas.microsoft.com/office/drawing/2014/main" id="{B9ADFDB6-FDCD-415F-AD74-8C1B4D1FB365}"/>
              </a:ext>
            </a:extLst>
          </p:cNvPr>
          <p:cNvSpPr>
            <a:spLocks noGrp="1"/>
          </p:cNvSpPr>
          <p:nvPr>
            <p:ph idx="1"/>
          </p:nvPr>
        </p:nvSpPr>
        <p:spPr>
          <a:xfrm>
            <a:off x="838200" y="1206633"/>
            <a:ext cx="10515600" cy="5524105"/>
          </a:xfrm>
        </p:spPr>
        <p:txBody>
          <a:bodyPr>
            <a:normAutofit/>
          </a:bodyPr>
          <a:lstStyle/>
          <a:p>
            <a:r>
              <a:rPr lang="en-US" sz="2400" b="1" i="1" dirty="0">
                <a:solidFill>
                  <a:srgbClr val="000000"/>
                </a:solidFill>
                <a:effectLst/>
                <a:latin typeface="franklin-gothic-urw"/>
                <a:cs typeface="Arial" panose="020B0604020202020204" pitchFamily="34" charset="0"/>
              </a:rPr>
              <a:t>General William Sherman concluded that each Black family should receive 40 acres. Sherman signed Field Order 15 and allocated 400,000 acres of confiscated Confederate land to Black families.</a:t>
            </a:r>
            <a:br>
              <a:rPr lang="en-US" sz="2400" b="1" i="1" dirty="0">
                <a:solidFill>
                  <a:srgbClr val="000000"/>
                </a:solidFill>
                <a:effectLst/>
                <a:latin typeface="franklin-gothic-urw"/>
                <a:cs typeface="Arial" panose="020B0604020202020204" pitchFamily="34" charset="0"/>
              </a:rPr>
            </a:br>
            <a:endParaRPr lang="en-US" sz="2400" b="1" i="1" dirty="0">
              <a:solidFill>
                <a:srgbClr val="000000"/>
              </a:solidFill>
              <a:latin typeface="franklin-gothic-urw"/>
              <a:cs typeface="Arial" panose="020B0604020202020204" pitchFamily="34" charset="0"/>
            </a:endParaRPr>
          </a:p>
          <a:p>
            <a:r>
              <a:rPr lang="en-US" sz="2400" b="1" i="1" dirty="0">
                <a:solidFill>
                  <a:srgbClr val="1A1A1A"/>
                </a:solidFill>
                <a:effectLst/>
                <a:latin typeface="franklin-gothic-urw"/>
                <a:cs typeface="Arial" panose="020B0604020202020204" pitchFamily="34" charset="0"/>
              </a:rPr>
              <a:t>Thaddeus Stevens’s argument for slave reparations was simply that the slave holders had committed serious harmful transgressions against the slaves, who consequently had rights for reparation against their masters that could plausibly be satisfied by some of their masters’ land. </a:t>
            </a:r>
          </a:p>
          <a:p>
            <a:r>
              <a:rPr lang="en-US" sz="2400" b="1" i="1" dirty="0">
                <a:solidFill>
                  <a:srgbClr val="1A1A1A"/>
                </a:solidFill>
                <a:effectLst/>
                <a:latin typeface="franklin-gothic-urw"/>
                <a:cs typeface="Arial" panose="020B0604020202020204" pitchFamily="34" charset="0"/>
              </a:rPr>
              <a:t>Thus Reconstruction (1865-1875) </a:t>
            </a:r>
            <a:r>
              <a:rPr lang="en-US" sz="2400" b="1" i="1" dirty="0">
                <a:solidFill>
                  <a:srgbClr val="000000"/>
                </a:solidFill>
                <a:effectLst/>
                <a:latin typeface="franklin-gothic-urw"/>
                <a:cs typeface="Arial" panose="020B0604020202020204" pitchFamily="34" charset="0"/>
              </a:rPr>
              <a:t>after President Abraham Lincoln’s assassination, President Andrew Johnson reversed Field Order 15 and returned land back to former slave owners. </a:t>
            </a:r>
            <a:r>
              <a:rPr lang="en-US" sz="2400" b="1" i="1" dirty="0">
                <a:solidFill>
                  <a:srgbClr val="1A1A1A"/>
                </a:solidFill>
                <a:effectLst/>
                <a:latin typeface="franklin-gothic-urw"/>
                <a:cs typeface="Arial" panose="020B0604020202020204" pitchFamily="34" charset="0"/>
              </a:rPr>
              <a:t> </a:t>
            </a:r>
          </a:p>
          <a:p>
            <a:r>
              <a:rPr lang="en-US" sz="2400" b="1" i="1" dirty="0">
                <a:solidFill>
                  <a:srgbClr val="1A1A1A"/>
                </a:solidFill>
                <a:latin typeface="franklin-gothic-urw"/>
                <a:cs typeface="Arial" panose="020B0604020202020204" pitchFamily="34" charset="0"/>
              </a:rPr>
              <a:t>This is the promise!</a:t>
            </a:r>
            <a:br>
              <a:rPr lang="en-US" sz="2400" b="1" i="1" dirty="0">
                <a:solidFill>
                  <a:srgbClr val="1A1A1A"/>
                </a:solidFill>
                <a:effectLst/>
                <a:latin typeface="franklin-gothic-urw"/>
                <a:cs typeface="Arial" panose="020B0604020202020204" pitchFamily="34" charset="0"/>
              </a:rPr>
            </a:br>
            <a:endParaRPr lang="en-US" sz="2400" b="1" i="1" dirty="0">
              <a:solidFill>
                <a:srgbClr val="1A1A1A"/>
              </a:solidFill>
              <a:effectLst/>
              <a:latin typeface="franklin-gothic-urw"/>
              <a:cs typeface="Arial" panose="020B0604020202020204" pitchFamily="34" charset="0"/>
            </a:endParaRPr>
          </a:p>
          <a:p>
            <a:endParaRPr lang="en-US" sz="1800" b="0" i="0" dirty="0">
              <a:solidFill>
                <a:srgbClr val="000000"/>
              </a:solidFill>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7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C0F9-98D2-4B7C-B903-FD2FDFB98C1C}"/>
              </a:ext>
            </a:extLst>
          </p:cNvPr>
          <p:cNvSpPr>
            <a:spLocks noGrp="1"/>
          </p:cNvSpPr>
          <p:nvPr>
            <p:ph type="title"/>
          </p:nvPr>
        </p:nvSpPr>
        <p:spPr/>
        <p:txBody>
          <a:bodyPr/>
          <a:lstStyle/>
          <a:p>
            <a:pPr algn="ctr"/>
            <a:r>
              <a:rPr lang="en-US" b="1" i="1" dirty="0">
                <a:latin typeface="franklin-gothic-urw"/>
              </a:rPr>
              <a:t>Precedent!</a:t>
            </a:r>
          </a:p>
        </p:txBody>
      </p:sp>
      <p:sp>
        <p:nvSpPr>
          <p:cNvPr id="3" name="Content Placeholder 2">
            <a:extLst>
              <a:ext uri="{FF2B5EF4-FFF2-40B4-BE49-F238E27FC236}">
                <a16:creationId xmlns:a16="http://schemas.microsoft.com/office/drawing/2014/main" id="{02F62C07-7CC9-499F-A933-9A9C8EE6FC2C}"/>
              </a:ext>
            </a:extLst>
          </p:cNvPr>
          <p:cNvSpPr>
            <a:spLocks noGrp="1"/>
          </p:cNvSpPr>
          <p:nvPr>
            <p:ph idx="1"/>
          </p:nvPr>
        </p:nvSpPr>
        <p:spPr>
          <a:xfrm>
            <a:off x="838200" y="1588416"/>
            <a:ext cx="10515600" cy="4588547"/>
          </a:xfrm>
        </p:spPr>
        <p:txBody>
          <a:bodyPr>
            <a:normAutofit fontScale="92500" lnSpcReduction="10000"/>
          </a:bodyPr>
          <a:lstStyle/>
          <a:p>
            <a:pPr algn="l"/>
            <a:r>
              <a:rPr lang="en-US" sz="2600" b="1" i="1" dirty="0">
                <a:solidFill>
                  <a:srgbClr val="000000"/>
                </a:solidFill>
                <a:effectLst/>
                <a:latin typeface="franklin-gothic-urw"/>
              </a:rPr>
              <a:t>Reparations—a system of redress for egregious injustices—are not foreign to the United States.</a:t>
            </a:r>
          </a:p>
          <a:p>
            <a:pPr algn="l"/>
            <a:r>
              <a:rPr lang="en-US" sz="2600" b="1" i="1" dirty="0">
                <a:solidFill>
                  <a:srgbClr val="000000"/>
                </a:solidFill>
                <a:effectLst/>
                <a:latin typeface="franklin-gothic-urw"/>
              </a:rPr>
              <a:t> </a:t>
            </a:r>
            <a:r>
              <a:rPr lang="en-US" sz="2600" b="1" i="1" u="sng" dirty="0">
                <a:solidFill>
                  <a:srgbClr val="DA282B"/>
                </a:solidFill>
                <a:effectLst/>
                <a:latin typeface="franklin-gothic-urw"/>
                <a:hlinkClick r:id="rId2"/>
              </a:rPr>
              <a:t>Native Americans</a:t>
            </a:r>
            <a:r>
              <a:rPr lang="en-US" sz="2600" b="1" i="1" dirty="0">
                <a:solidFill>
                  <a:srgbClr val="000000"/>
                </a:solidFill>
                <a:effectLst/>
                <a:latin typeface="franklin-gothic-urw"/>
              </a:rPr>
              <a:t> have received land and billions of dollars for various benefits and programs for being forcibly exiled from their native lands. </a:t>
            </a:r>
          </a:p>
          <a:p>
            <a:pPr algn="l"/>
            <a:r>
              <a:rPr lang="en-US" sz="2600" b="1" i="1" dirty="0">
                <a:solidFill>
                  <a:srgbClr val="000000"/>
                </a:solidFill>
                <a:effectLst/>
                <a:latin typeface="franklin-gothic-urw"/>
              </a:rPr>
              <a:t>For Japanese Americans, $1.5 billion was paid to those who were interned during </a:t>
            </a:r>
            <a:r>
              <a:rPr lang="en-US" sz="2600" b="1" i="1" u="sng" dirty="0">
                <a:solidFill>
                  <a:srgbClr val="DA282B"/>
                </a:solidFill>
                <a:effectLst/>
                <a:latin typeface="franklin-gothic-urw"/>
                <a:hlinkClick r:id="rId3"/>
              </a:rPr>
              <a:t>World War II</a:t>
            </a:r>
            <a:r>
              <a:rPr lang="en-US" sz="2600" b="1" i="1" dirty="0">
                <a:solidFill>
                  <a:srgbClr val="000000"/>
                </a:solidFill>
                <a:effectLst/>
                <a:latin typeface="franklin-gothic-urw"/>
              </a:rPr>
              <a:t>.</a:t>
            </a:r>
          </a:p>
          <a:p>
            <a:pPr algn="l"/>
            <a:r>
              <a:rPr lang="en-US" sz="2600" b="1" i="1" dirty="0">
                <a:solidFill>
                  <a:srgbClr val="000000"/>
                </a:solidFill>
                <a:effectLst/>
                <a:latin typeface="franklin-gothic-urw"/>
              </a:rPr>
              <a:t> Additionally, the United States, via the </a:t>
            </a:r>
            <a:r>
              <a:rPr lang="en-US" sz="2600" b="1" i="1" u="sng" dirty="0">
                <a:solidFill>
                  <a:srgbClr val="DA282B"/>
                </a:solidFill>
                <a:effectLst/>
                <a:latin typeface="franklin-gothic-urw"/>
                <a:hlinkClick r:id="rId4"/>
              </a:rPr>
              <a:t>Marshall Plan</a:t>
            </a:r>
            <a:r>
              <a:rPr lang="en-US" sz="2600" b="1" i="1" dirty="0">
                <a:solidFill>
                  <a:srgbClr val="000000"/>
                </a:solidFill>
                <a:effectLst/>
                <a:latin typeface="franklin-gothic-urw"/>
              </a:rPr>
              <a:t>, helped to ensure that Jews received reparations for the Holocaust, including making various investments over time. In 1952, West Germany agreed to pay 3.45 billion Deutsche Marks to Holocaust survivors.</a:t>
            </a:r>
          </a:p>
          <a:p>
            <a:pPr algn="l"/>
            <a:r>
              <a:rPr lang="en-US" sz="2600" b="1" i="1" dirty="0">
                <a:solidFill>
                  <a:srgbClr val="000000"/>
                </a:solidFill>
                <a:effectLst/>
                <a:latin typeface="franklin-gothic-urw"/>
              </a:rPr>
              <a:t>Black Americans are the only group that has not received reparations for state-sanctioned racial discrimination, while slavery afforded some white families the ability to accrue tremendous wealth. </a:t>
            </a:r>
          </a:p>
          <a:p>
            <a:endParaRPr lang="en-US" dirty="0"/>
          </a:p>
        </p:txBody>
      </p:sp>
    </p:spTree>
    <p:extLst>
      <p:ext uri="{BB962C8B-B14F-4D97-AF65-F5344CB8AC3E}">
        <p14:creationId xmlns:p14="http://schemas.microsoft.com/office/powerpoint/2010/main" val="39483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1548</Words>
  <Application>Microsoft Office PowerPoint</Application>
  <PresentationFormat>Widescreen</PresentationFormat>
  <Paragraphs>99</Paragraphs>
  <Slides>14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franklin-gothic-urw</vt:lpstr>
      <vt:lpstr>Open Sans</vt:lpstr>
      <vt:lpstr>Roboto</vt:lpstr>
      <vt:lpstr>Arial</vt:lpstr>
      <vt:lpstr>Arial</vt:lpstr>
      <vt:lpstr>Arial Black</vt:lpstr>
      <vt:lpstr>Georgia</vt:lpstr>
      <vt:lpstr>Source Sans Pro</vt:lpstr>
      <vt:lpstr>Verdana</vt:lpstr>
      <vt:lpstr>Office Theme</vt:lpstr>
      <vt:lpstr>The Debt!</vt:lpstr>
      <vt:lpstr> We are not just talking about Slavery!</vt:lpstr>
      <vt:lpstr>The Case</vt:lpstr>
      <vt:lpstr>Justice</vt:lpstr>
      <vt:lpstr>PowerPoint Presentation</vt:lpstr>
      <vt:lpstr>PowerPoint Presentation</vt:lpstr>
      <vt:lpstr>Healing and Repair</vt:lpstr>
      <vt:lpstr>Forty Acres and A Mule #1</vt:lpstr>
      <vt:lpstr>Precedent!</vt:lpstr>
      <vt:lpstr>Myths, Cheap Shots, and Rationale</vt:lpstr>
      <vt:lpstr>Claimants</vt:lpstr>
      <vt:lpstr>Respondents</vt:lpstr>
      <vt:lpstr>Reparations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Debt!</dc:title>
  <dc:creator>Phillip Briscoe</dc:creator>
  <cp:lastModifiedBy>Phillip Briscoe</cp:lastModifiedBy>
  <cp:revision>2</cp:revision>
  <dcterms:created xsi:type="dcterms:W3CDTF">2020-10-17T22:44:05Z</dcterms:created>
  <dcterms:modified xsi:type="dcterms:W3CDTF">2020-10-22T21:59:51Z</dcterms:modified>
</cp:coreProperties>
</file>