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70" r:id="rId4"/>
    <p:sldId id="277" r:id="rId5"/>
    <p:sldId id="259" r:id="rId6"/>
    <p:sldId id="260" r:id="rId7"/>
    <p:sldId id="261" r:id="rId8"/>
    <p:sldId id="264" r:id="rId9"/>
    <p:sldId id="262" r:id="rId10"/>
    <p:sldId id="273" r:id="rId11"/>
    <p:sldId id="274" r:id="rId12"/>
    <p:sldId id="276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D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7FF8-A8FE-4FF4-B801-76517AEAFBDB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EA052-8F11-4F0E-BA0D-844C6BFA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Faced</a:t>
            </a:r>
            <a:r>
              <a:rPr lang="en-US" baseline="0" dirty="0" smtClean="0"/>
              <a:t> with the lack of health care facilities, in 2018 the community came up with a radical idea. Build their own. Much organization has gone into this project. A </a:t>
            </a:r>
            <a:r>
              <a:rPr lang="en-US" baseline="0" dirty="0" err="1" smtClean="0"/>
              <a:t>Governement</a:t>
            </a:r>
            <a:r>
              <a:rPr lang="en-US" baseline="0" dirty="0" smtClean="0"/>
              <a:t> registered Community Based Organization and Cooperative have been started.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statistics</a:t>
            </a:r>
            <a:r>
              <a:rPr lang="en-US" baseline="0" dirty="0" smtClean="0"/>
              <a:t> are daunting.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be asking for $7,000 from University District</a:t>
            </a:r>
            <a:r>
              <a:rPr lang="en-US" baseline="0" dirty="0" smtClean="0"/>
              <a:t> Rotary and hoping for four additional clubs to support with $2,000 each. Asking for a $10,000 District match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EA052-8F11-4F0E-BA0D-844C6BFAB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4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2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7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5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8456-7705-4F55-8201-820ED6C5CCDD}" type="datetimeFigureOut">
              <a:rPr lang="en-US" smtClean="0"/>
              <a:t>29-Aug-22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C2F9-9ADF-409C-BDDE-FE47A38A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eadpudding@ao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244" y="3474719"/>
            <a:ext cx="11240516" cy="1016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 smtClean="0">
                <a:solidFill>
                  <a:srgbClr val="7D008E"/>
                </a:solidFill>
                <a:latin typeface="+mn-lt"/>
              </a:rPr>
              <a:t>The Bukobero Community Health Centre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17" y="772092"/>
            <a:ext cx="2413727" cy="2282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9992" y="4707601"/>
            <a:ext cx="6051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Bududa District , Uganda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569277"/>
            <a:ext cx="7523480" cy="102679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Sanitation Facilities</a:t>
            </a:r>
            <a:endParaRPr lang="en-US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80" y="1493520"/>
            <a:ext cx="9230360" cy="30175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Two-chambered septic system</a:t>
            </a:r>
          </a:p>
          <a:p>
            <a:r>
              <a:rPr lang="en-US" sz="3200" dirty="0" smtClean="0"/>
              <a:t>Small constructed wetland</a:t>
            </a:r>
          </a:p>
          <a:p>
            <a:r>
              <a:rPr lang="en-US" sz="3200" dirty="0" smtClean="0"/>
              <a:t>Two female showers/pour flush toilets</a:t>
            </a:r>
          </a:p>
          <a:p>
            <a:r>
              <a:rPr lang="en-US" sz="3200" dirty="0" smtClean="0"/>
              <a:t>Two male showers/pour flush toilets</a:t>
            </a:r>
          </a:p>
          <a:p>
            <a:r>
              <a:rPr lang="en-US" sz="3200" dirty="0" smtClean="0"/>
              <a:t>Laundry and cooking facilities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854392"/>
            <a:ext cx="3322211" cy="301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704" y="4510088"/>
            <a:ext cx="10429295" cy="1892826"/>
          </a:xfrm>
          <a:prstGeom prst="rect">
            <a:avLst/>
          </a:prstGeom>
          <a:ln w="28575">
            <a:solidFill>
              <a:srgbClr val="996633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Designed by two Seattle-based civil engineers with years of experience in water-sanitation systems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Constructed by an experienced team of </a:t>
            </a:r>
            <a:r>
              <a:rPr lang="en-US" sz="2800" dirty="0" smtClean="0"/>
              <a:t>Ugandan architects </a:t>
            </a:r>
            <a:r>
              <a:rPr lang="en-US" sz="2800" dirty="0"/>
              <a:t>and structural engineers </a:t>
            </a:r>
          </a:p>
        </p:txBody>
      </p:sp>
    </p:spTree>
    <p:extLst>
      <p:ext uri="{BB962C8B-B14F-4D97-AF65-F5344CB8AC3E}">
        <p14:creationId xmlns:p14="http://schemas.microsoft.com/office/powerpoint/2010/main" val="263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07" y="1632377"/>
            <a:ext cx="6930073" cy="3068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 volunteers helped install the </a:t>
            </a:r>
            <a:r>
              <a:rPr lang="en-US" dirty="0" smtClean="0"/>
              <a:t>700-meter gravity </a:t>
            </a:r>
            <a:r>
              <a:rPr lang="en-US" dirty="0" smtClean="0"/>
              <a:t>feed water system </a:t>
            </a:r>
          </a:p>
          <a:p>
            <a:r>
              <a:rPr lang="en-US" dirty="0" smtClean="0"/>
              <a:t>Rotary sponsored soil-stabilized brick making training</a:t>
            </a:r>
          </a:p>
          <a:p>
            <a:r>
              <a:rPr lang="en-US" dirty="0" smtClean="0"/>
              <a:t>Will be making bricks for the toilet/shower blocks</a:t>
            </a:r>
          </a:p>
          <a:p>
            <a:r>
              <a:rPr lang="en-US" dirty="0" smtClean="0"/>
              <a:t>Construct the rain water tank</a:t>
            </a:r>
          </a:p>
          <a:p>
            <a:r>
              <a:rPr lang="en-US" dirty="0" smtClean="0"/>
              <a:t>Unskilled </a:t>
            </a:r>
            <a:r>
              <a:rPr lang="en-US" dirty="0" smtClean="0"/>
              <a:t>labor for construction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68007" y="735221"/>
            <a:ext cx="916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Community Engagement and Contribution</a:t>
            </a:r>
            <a:endParaRPr lang="en-US" sz="4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69" y="1642745"/>
            <a:ext cx="2720340" cy="3627120"/>
          </a:xfrm>
          <a:prstGeom prst="rect">
            <a:avLst/>
          </a:prstGeom>
        </p:spPr>
      </p:pic>
      <p:pic>
        <p:nvPicPr>
          <p:cNvPr id="8" name="WhatsApp Video 2022-04-13 at 11.02.53 PM_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0165" y="4413458"/>
            <a:ext cx="4064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458470"/>
            <a:ext cx="1054608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60125" y="4247717"/>
            <a:ext cx="4101316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7D008E"/>
                </a:solidFill>
              </a:rPr>
              <a:t>Thank you!</a:t>
            </a:r>
            <a:endParaRPr lang="en-US" sz="6600" b="1" dirty="0">
              <a:solidFill>
                <a:srgbClr val="7D008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6307" y="5091765"/>
            <a:ext cx="682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www.bukoberocommunityhealthcentre.com</a:t>
            </a:r>
            <a:endParaRPr lang="en-US" sz="28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92" y="504027"/>
            <a:ext cx="9329821" cy="3644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4294" y="5581870"/>
            <a:ext cx="42529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Sheila Hosner</a:t>
            </a:r>
          </a:p>
          <a:p>
            <a:pPr algn="ctr"/>
            <a:r>
              <a:rPr lang="en-US" sz="2800" dirty="0" smtClean="0">
                <a:hlinkClick r:id="rId4"/>
              </a:rPr>
              <a:t>Breadpudding@aol.com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57797"/>
            <a:ext cx="8600440" cy="99028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hat and where is it?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83360"/>
            <a:ext cx="7208520" cy="511048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new Health </a:t>
            </a:r>
            <a:r>
              <a:rPr lang="en-US" dirty="0"/>
              <a:t>C</a:t>
            </a:r>
            <a:r>
              <a:rPr lang="en-US" dirty="0" smtClean="0"/>
              <a:t>enter III being built by the Bukobero Community in the Bududa District of eastern Uganda.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Will provide maternity care, laboratory services, pre-and post natal care, childhood vaccinations, HIV-AIDS services, and primary health care, plus more.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health center will directly serve the 8,000 to 10,000 people in </a:t>
            </a:r>
            <a:r>
              <a:rPr lang="en-US" dirty="0" err="1" smtClean="0"/>
              <a:t>Buwali</a:t>
            </a:r>
            <a:r>
              <a:rPr lang="en-US" dirty="0" smtClean="0"/>
              <a:t> Sub County where it will be located. Plus many people from the surrounding sub counties.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It is expected that 80 people a day will use the facility.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</p:txBody>
      </p:sp>
      <p:pic>
        <p:nvPicPr>
          <p:cNvPr id="4" name="Content Placeholder 5" descr="Image result for bududa district map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828800"/>
            <a:ext cx="3977640" cy="339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9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Pictures\Uganda Photos\BCH\P10302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88" y="246253"/>
            <a:ext cx="3984752" cy="293909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246253"/>
            <a:ext cx="10515600" cy="1325563"/>
          </a:xfrm>
        </p:spPr>
        <p:txBody>
          <a:bodyPr/>
          <a:lstStyle/>
          <a:p>
            <a:r>
              <a:rPr lang="en-US" b="1" dirty="0" smtClean="0"/>
              <a:t>First, a little about me…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690688"/>
            <a:ext cx="6260592" cy="445611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After retiring from the WA State Dept. of </a:t>
            </a:r>
            <a:r>
              <a:rPr lang="en-US" dirty="0">
                <a:cs typeface="Times New Roman" panose="02020603050405020304" pitchFamily="18" charset="0"/>
              </a:rPr>
              <a:t>Ecology in 2015, </a:t>
            </a:r>
            <a:r>
              <a:rPr lang="en-US" dirty="0" smtClean="0">
                <a:cs typeface="Times New Roman" panose="02020603050405020304" pitchFamily="18" charset="0"/>
              </a:rPr>
              <a:t>I realized a life-long dream of working in Africa.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For almost three years, I </a:t>
            </a:r>
            <a:r>
              <a:rPr lang="en-US" dirty="0">
                <a:cs typeface="Times New Roman" panose="02020603050405020304" pitchFamily="18" charset="0"/>
              </a:rPr>
              <a:t>worked in The Bwindi Community Hospital in southwest Uganda </a:t>
            </a:r>
            <a:r>
              <a:rPr lang="en-US" dirty="0" smtClean="0">
                <a:cs typeface="Times New Roman" panose="02020603050405020304" pitchFamily="18" charset="0"/>
              </a:rPr>
              <a:t>near the border with the Congo.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Managed a program that provided care to people living in extreme poverty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Asked to help with the Bukobero Health Center in Bududa District.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82" y="3446209"/>
            <a:ext cx="3769360" cy="316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1724" y="5543476"/>
            <a:ext cx="143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Bwindi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3550" y="5027278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Bududa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8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-201757" y="2206078"/>
            <a:ext cx="7054596" cy="321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9588" y="1595944"/>
            <a:ext cx="7054596" cy="443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9" y="2001665"/>
            <a:ext cx="6448913" cy="3627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2104" y="2650944"/>
            <a:ext cx="423523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Remote and beautiful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70 to 100 inches of rain a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Grows very high quality coffee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Plagued by mudslides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health facility for 8-10 kilometers from our site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2429" y="736976"/>
            <a:ext cx="9367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The Bududa District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	</a:t>
            </a:r>
            <a:r>
              <a:rPr lang="en-US" sz="2800" b="1" dirty="0" smtClean="0"/>
              <a:t>In the foothills of Mt Elgon; on the border with Kenya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3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70953"/>
            <a:ext cx="6405880" cy="12819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Need</a:t>
            </a:r>
            <a:br>
              <a:rPr lang="en-US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2700" b="1" dirty="0">
                <a:latin typeface="+mn-lt"/>
                <a:cs typeface="Times New Roman" panose="02020603050405020304" pitchFamily="18" charset="0"/>
              </a:rPr>
              <a:t>One of the poorest regions in </a:t>
            </a:r>
            <a:r>
              <a:rPr lang="en-US" sz="2700" b="1" dirty="0" smtClean="0">
                <a:latin typeface="+mn-lt"/>
                <a:cs typeface="Times New Roman" panose="02020603050405020304" pitchFamily="18" charset="0"/>
              </a:rPr>
              <a:t>Uganda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3880" y="1614372"/>
            <a:ext cx="7054596" cy="4438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43</a:t>
            </a:r>
            <a:r>
              <a:rPr lang="en-US" dirty="0">
                <a:cs typeface="Times New Roman" panose="02020603050405020304" pitchFamily="18" charset="0"/>
              </a:rPr>
              <a:t>% of people live in extreme poverty or below the equivalent of $1.90 a day.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Times New Roman" panose="02020603050405020304" pitchFamily="18" charset="0"/>
              </a:rPr>
              <a:t>One of the highest birth rates in </a:t>
            </a:r>
            <a:r>
              <a:rPr lang="en-US" dirty="0" smtClean="0">
                <a:cs typeface="Times New Roman" panose="02020603050405020304" pitchFamily="18" charset="0"/>
              </a:rPr>
              <a:t>Uganda, 6.8 </a:t>
            </a:r>
            <a:r>
              <a:rPr lang="en-US" dirty="0">
                <a:cs typeface="Times New Roman" panose="02020603050405020304" pitchFamily="18" charset="0"/>
              </a:rPr>
              <a:t>births per woman.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Times New Roman" panose="02020603050405020304" pitchFamily="18" charset="0"/>
              </a:rPr>
              <a:t>Only 24% of deliveries are attended by medical personnel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49% of children are stunted from chronic malnutrition.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/>
              <a:t>Currently, </a:t>
            </a:r>
            <a:r>
              <a:rPr lang="en-US" dirty="0" smtClean="0"/>
              <a:t>people must walk 8-10 kilometers to reach health care. This is almost impossible during the rainy seasons.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71" y="649224"/>
            <a:ext cx="3723078" cy="516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1495" y="5492418"/>
            <a:ext cx="226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 </a:t>
            </a:r>
            <a:r>
              <a:rPr lang="en-US" i="1"/>
              <a:t>Gift Namasopo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90" y="714433"/>
            <a:ext cx="10350367" cy="105536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n-lt"/>
              </a:rPr>
              <a:t>The Bukobero Community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6829" y="28972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6730" y="5657142"/>
            <a:ext cx="327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Resilient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8003536" y="5657142"/>
            <a:ext cx="2643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Capable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178520" y="5658131"/>
            <a:ext cx="3294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Committed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57" y="1768797"/>
            <a:ext cx="4913526" cy="368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42" y="1135638"/>
            <a:ext cx="3247090" cy="4329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4" y="2109444"/>
            <a:ext cx="4021328" cy="30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01" y="458440"/>
            <a:ext cx="8466488" cy="116422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What has been accomplished?</a:t>
            </a:r>
            <a:endParaRPr lang="en-US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81" y="1829805"/>
            <a:ext cx="6369159" cy="403595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Community Based Organization (CBO) was set up in 2018.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Land cleared and graded.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Blue prints and site plans drawn.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government approvals acquired.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30,000 liter water system installed.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$175,000 raised.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Construction starting October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85" y="3553143"/>
            <a:ext cx="3928534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32" y="856399"/>
            <a:ext cx="3853045" cy="28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7" y="3359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D008E"/>
                </a:solidFill>
                <a:latin typeface="+mn-lt"/>
              </a:rPr>
              <a:t>The Bukobero Community Health Centre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94" y="1308031"/>
            <a:ext cx="916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new vision of a health facility - some of the innovations will include: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694" y="1877848"/>
            <a:ext cx="52321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Owned by the community</a:t>
            </a:r>
            <a:endParaRPr lang="en-US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Electronic </a:t>
            </a:r>
            <a:r>
              <a:rPr lang="en-US" sz="3200" dirty="0" smtClean="0"/>
              <a:t>recordkeeping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Solar power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Mental </a:t>
            </a:r>
            <a:r>
              <a:rPr lang="en-US" sz="3200" dirty="0"/>
              <a:t>h</a:t>
            </a:r>
            <a:r>
              <a:rPr lang="en-US" sz="3200" dirty="0" smtClean="0"/>
              <a:t>ealth/alcohol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Long term plan for sustainability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Brick making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Honey production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2941742"/>
            <a:ext cx="63246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-105449"/>
            <a:ext cx="8512774" cy="69634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284813"/>
            <a:ext cx="6273800" cy="1026795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+mn-lt"/>
              </a:rPr>
              <a:t>District Grant Application 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40" y="2348201"/>
            <a:ext cx="4053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Septic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Toilets/showers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smtClean="0"/>
              <a:t>Laundry </a:t>
            </a:r>
            <a:r>
              <a:rPr lang="en-US" sz="3600" dirty="0" smtClean="0"/>
              <a:t>and cooking facilities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$29,000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97840" y="1701870"/>
            <a:ext cx="432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 smtClean="0"/>
              <a:t>Sanitation Facilities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785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577</Words>
  <Application>Microsoft Office PowerPoint</Application>
  <PresentationFormat>Widescreen</PresentationFormat>
  <Paragraphs>86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The Bukobero Community Health Centre</vt:lpstr>
      <vt:lpstr>What and where is it?</vt:lpstr>
      <vt:lpstr>First, a little about me…</vt:lpstr>
      <vt:lpstr>PowerPoint Presentation</vt:lpstr>
      <vt:lpstr>The Need One of the poorest regions in Uganda</vt:lpstr>
      <vt:lpstr>The Bukobero Community</vt:lpstr>
      <vt:lpstr>What has been accomplished?</vt:lpstr>
      <vt:lpstr>The Bukobero Community Health Centre</vt:lpstr>
      <vt:lpstr>District Grant Application </vt:lpstr>
      <vt:lpstr>Sanitation Facilities</vt:lpstr>
      <vt:lpstr>Community Engagement and Contribution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107</cp:revision>
  <dcterms:created xsi:type="dcterms:W3CDTF">2013-07-15T20:26:40Z</dcterms:created>
  <dcterms:modified xsi:type="dcterms:W3CDTF">2022-08-29T18:18:21Z</dcterms:modified>
</cp:coreProperties>
</file>