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1"/>
  </p:notesMasterIdLst>
  <p:sldIdLst>
    <p:sldId id="256" r:id="rId2"/>
    <p:sldId id="263" r:id="rId3"/>
    <p:sldId id="274" r:id="rId4"/>
    <p:sldId id="283" r:id="rId5"/>
    <p:sldId id="285" r:id="rId6"/>
    <p:sldId id="282" r:id="rId7"/>
    <p:sldId id="258" r:id="rId8"/>
    <p:sldId id="286" r:id="rId9"/>
    <p:sldId id="287" r:id="rId10"/>
    <p:sldId id="260" r:id="rId11"/>
    <p:sldId id="259" r:id="rId12"/>
    <p:sldId id="261" r:id="rId13"/>
    <p:sldId id="268" r:id="rId14"/>
    <p:sldId id="264" r:id="rId15"/>
    <p:sldId id="265" r:id="rId16"/>
    <p:sldId id="270" r:id="rId17"/>
    <p:sldId id="271" r:id="rId18"/>
    <p:sldId id="262" r:id="rId19"/>
    <p:sldId id="272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02AF65A-E54A-4888-9D08-AB12DB0C923E}">
          <p14:sldIdLst>
            <p14:sldId id="256"/>
            <p14:sldId id="263"/>
            <p14:sldId id="274"/>
            <p14:sldId id="283"/>
            <p14:sldId id="285"/>
            <p14:sldId id="282"/>
            <p14:sldId id="258"/>
            <p14:sldId id="286"/>
            <p14:sldId id="287"/>
            <p14:sldId id="260"/>
            <p14:sldId id="259"/>
            <p14:sldId id="261"/>
            <p14:sldId id="268"/>
            <p14:sldId id="264"/>
            <p14:sldId id="265"/>
            <p14:sldId id="270"/>
            <p14:sldId id="271"/>
            <p14:sldId id="262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6" autoAdjust="0"/>
    <p:restoredTop sz="95386" autoAdjust="0"/>
  </p:normalViewPr>
  <p:slideViewPr>
    <p:cSldViewPr snapToGrid="0">
      <p:cViewPr varScale="1">
        <p:scale>
          <a:sx n="56" d="100"/>
          <a:sy n="56" d="100"/>
        </p:scale>
        <p:origin x="11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1A3291-0BC4-473C-BF61-89E0B370112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A4F408-21CC-4C60-87A7-9AB8DDB13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60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state has their own layers of bureaucracy regarding who is allowed records and how to obtain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4F408-21CC-4C60-87A7-9AB8DDB13B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35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would hope that everything we find online in a repository is true, but it is not always.  Treat the info you fine with a grain of salt until you can corroborate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4F408-21CC-4C60-87A7-9AB8DDB13B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95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would hope that everything we find online in a repository is true, but it is not always.  Treat the info you fine with a grain of salt until you can corroborate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4F408-21CC-4C60-87A7-9AB8DDB13B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23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discussion of Genealogy is complete without a discussion of the “new kid on the block.”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4F408-21CC-4C60-87A7-9AB8DDB13B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63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discussion of Genealogy is complete without a discussion of the “new kid on the block.”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4F408-21CC-4C60-87A7-9AB8DDB13B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77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discussion of Genealogy is complete without a discussion of the “new kid on the block.”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4F408-21CC-4C60-87A7-9AB8DDB13B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71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discussion of Genealogy is complete without a discussion of the “new kid on the block.”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4F408-21CC-4C60-87A7-9AB8DDB13B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2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52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4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4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5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8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1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2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8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7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9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ene-tree-tree-of-life-evolution-149027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ld3.com/" TargetMode="External"/><Relationship Id="rId2" Type="http://schemas.openxmlformats.org/officeDocument/2006/relationships/hyperlink" Target="https://www.americanancestor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findagrave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ingdna.com/en-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genographic.national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ackiev.com/ft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cestry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21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B0173-BBD3-D6E5-4E43-4F4472F71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GENEALOGY TOOL BOX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F2B0A-8F5C-5C72-0031-6DAA2170B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5324008" cy="1208141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University Sunrise Rotary presentation</a:t>
            </a:r>
          </a:p>
          <a:p>
            <a:r>
              <a:rPr lang="en-US" sz="2000" b="1" dirty="0"/>
              <a:t>October 20, 2022</a:t>
            </a:r>
          </a:p>
          <a:p>
            <a:r>
              <a:rPr lang="en-US" sz="2000" b="1" dirty="0"/>
              <a:t>By Helen Barton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8F7277D1-309B-FF17-6A23-9F82743D5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64608" y="991378"/>
            <a:ext cx="6846363" cy="472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40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8E97-0F07-A94E-BA8E-F2877120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-10369851" y="322812"/>
            <a:ext cx="1016812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A46FA-67D1-E9E2-D1D0-3AEE50A9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79" y="1643194"/>
            <a:ext cx="11239838" cy="4687312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Ancestors (NEHGS)	</a:t>
            </a: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https://www.americanancestors.org/</a:t>
            </a:r>
            <a:endParaRPr lang="en-US" sz="24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Valuable for New England Based ancestors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[subscription $$ depending on level of use]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Recently Free limited use for new individuals.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FOLD3 (Military &amp; pension records) — </a:t>
            </a: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http://www.fold3.com/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 All types of military records. [subscription $$ depending on level of use]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Henry Barton’s 1812 Pension files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A Grave — </a:t>
            </a: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https://www.findagrave.com/</a:t>
            </a: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Owned by Ancestry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[free to use.  Password required]  </a:t>
            </a:r>
          </a:p>
          <a:p>
            <a:pPr marL="342900" marR="0" lvl="0" indent="-342900"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8919A-C8A8-1CEF-54B3-65DA5A57488B}"/>
              </a:ext>
            </a:extLst>
          </p:cNvPr>
          <p:cNvSpPr txBox="1"/>
          <p:nvPr/>
        </p:nvSpPr>
        <p:spPr>
          <a:xfrm>
            <a:off x="594679" y="635685"/>
            <a:ext cx="1109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Genealogy Repositories Continued</a:t>
            </a:r>
          </a:p>
        </p:txBody>
      </p:sp>
      <p:pic>
        <p:nvPicPr>
          <p:cNvPr id="6" name="Picture 5" descr="A close-up of a leaf&#10;&#10;Description automatically generated with medium confidence">
            <a:extLst>
              <a:ext uri="{FF2B5EF4-FFF2-40B4-BE49-F238E27FC236}">
                <a16:creationId xmlns:a16="http://schemas.microsoft.com/office/drawing/2014/main" id="{65D5A1BD-B25C-3E88-7BEE-3B591B4C0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071" y="4847944"/>
            <a:ext cx="1352739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4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8E97-0F07-A94E-BA8E-F2877120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-10369851" y="322812"/>
            <a:ext cx="1016812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A46FA-67D1-E9E2-D1D0-3AEE50A9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66" y="2032962"/>
            <a:ext cx="11207469" cy="448112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Census Records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backwards from here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available 1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950 and older [72 years]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1950-1850 Head of household and all others listed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1890 records destroyed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1840 through 1790 only lists head of household (tick marks for other male &amp; females by age)</a:t>
            </a:r>
          </a:p>
          <a:p>
            <a:pPr marL="34290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Birth records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(know it is in a repository, ask and ask again and again)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Marriage records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(Bogus marriage)</a:t>
            </a:r>
          </a:p>
          <a:p>
            <a:pPr marL="342900" marR="0" lvl="0" indent="-342900"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Death records 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(secondary source)</a:t>
            </a:r>
          </a:p>
          <a:p>
            <a:pPr marL="342900" marR="0" lvl="0" indent="-342900"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Records 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(sale of land by heirs, gave list of all family members &amp; spouses)</a:t>
            </a:r>
          </a:p>
          <a:p>
            <a:pPr marL="34290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Military records - 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pension files; Virgil White synopsis)</a:t>
            </a:r>
          </a:p>
          <a:p>
            <a:pPr marL="342900" marR="0" lvl="0" indent="-342900"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8919A-C8A8-1CEF-54B3-65DA5A57488B}"/>
              </a:ext>
            </a:extLst>
          </p:cNvPr>
          <p:cNvSpPr txBox="1"/>
          <p:nvPr/>
        </p:nvSpPr>
        <p:spPr>
          <a:xfrm>
            <a:off x="1094390" y="712202"/>
            <a:ext cx="6794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Working with Records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E61078-48F7-B41C-8737-4DA0C0363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855" y="4846146"/>
            <a:ext cx="1347333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90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8E97-0F07-A94E-BA8E-F2877120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-10369852" y="322811"/>
            <a:ext cx="10175887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A46FA-67D1-E9E2-D1D0-3AEE50A9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03" y="2057238"/>
            <a:ext cx="11239838" cy="3663831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50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Validity of Records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an open mind about what the record says. 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and Secondary Sources.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Ancestry.com has a section of Individual Family Trees.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Christine’s Schultz marriage to Leo Coleman aka Lemuel Coleman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8919A-C8A8-1CEF-54B3-65DA5A57488B}"/>
              </a:ext>
            </a:extLst>
          </p:cNvPr>
          <p:cNvSpPr txBox="1"/>
          <p:nvPr/>
        </p:nvSpPr>
        <p:spPr>
          <a:xfrm>
            <a:off x="684715" y="595550"/>
            <a:ext cx="4699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Trust but Verify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9D4876-F709-F51E-F615-6ED8159CD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420" y="4846146"/>
            <a:ext cx="1347333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44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8E97-0F07-A94E-BA8E-F2877120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-10369851" y="322812"/>
            <a:ext cx="1016812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A46FA-67D1-E9E2-D1D0-3AEE50A9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03" y="2057238"/>
            <a:ext cx="11239838" cy="3663831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50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Capture all Source material data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don’t you will be guaranteed not to find it again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Records without sources =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YTHOLOGY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Records with sources = Have validity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8919A-C8A8-1CEF-54B3-65DA5A57488B}"/>
              </a:ext>
            </a:extLst>
          </p:cNvPr>
          <p:cNvSpPr txBox="1"/>
          <p:nvPr/>
        </p:nvSpPr>
        <p:spPr>
          <a:xfrm>
            <a:off x="659415" y="608144"/>
            <a:ext cx="7499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Record ALL Your 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D3FE1-D4A5-56CC-0D5D-FB101FEA9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510" y="4846146"/>
            <a:ext cx="1347333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72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A46FA-67D1-E9E2-D1D0-3AEE50A9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26" y="1725464"/>
            <a:ext cx="11239838" cy="504757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</a:pPr>
            <a:r>
              <a:rPr lang="en-US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get tests done through various companies: </a:t>
            </a:r>
          </a:p>
          <a:p>
            <a:pPr marL="457200" lvl="1" indent="0">
              <a:spcBef>
                <a:spcPts val="0"/>
              </a:spcBef>
            </a:pPr>
            <a:r>
              <a:rPr lang="en-US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Tree DNA  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https://www.familytreedna.com</a:t>
            </a:r>
          </a:p>
          <a:p>
            <a:pPr marL="457200" lvl="1" indent="0">
              <a:spcBef>
                <a:spcPts val="0"/>
              </a:spcBef>
            </a:pPr>
            <a:r>
              <a:rPr lang="en-US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Ancestry 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https://www.dna.ancestry.com</a:t>
            </a:r>
          </a:p>
          <a:p>
            <a:pPr marL="457200" lvl="1" indent="0">
              <a:spcBef>
                <a:spcPts val="0"/>
              </a:spcBef>
            </a:pPr>
            <a:r>
              <a:rPr lang="en-US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&amp; me 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https://www.23andme.com</a:t>
            </a:r>
          </a:p>
          <a:p>
            <a:pPr marL="457200" lvl="1" indent="0">
              <a:spcBef>
                <a:spcPts val="0"/>
              </a:spcBef>
            </a:pPr>
            <a:r>
              <a:rPr lang="en-US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Heritage 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https://www.myheritagedna.com/</a:t>
            </a:r>
          </a:p>
          <a:p>
            <a:pPr marL="457200" lvl="1" indent="0">
              <a:spcBef>
                <a:spcPts val="0"/>
              </a:spcBef>
            </a:pPr>
            <a:r>
              <a:rPr lang="en-US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 DNA   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https://www.livingdna.com/en-us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</a:pPr>
            <a:r>
              <a:rPr lang="en-US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</a:t>
            </a:r>
            <a:r>
              <a:rPr lang="en-US" sz="3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Genographic</a:t>
            </a:r>
            <a:r>
              <a:rPr lang="en-US" sz="3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2.0 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https://genographic.national</a:t>
            </a: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geographic.com/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DNA Analysis Types: Proteins found only in cell nucleus.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Chromosomal DNA (males only) (XY)</a:t>
            </a:r>
          </a:p>
          <a:p>
            <a:pPr marL="457200" lvl="1" indent="0">
              <a:spcBef>
                <a:spcPts val="0"/>
              </a:spcBef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Mitochondrial DNA (</a:t>
            </a:r>
            <a:r>
              <a:rPr lang="en-US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mtDNA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spcBef>
                <a:spcPts val="0"/>
              </a:spcBef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Autosomal DNA (</a:t>
            </a:r>
            <a:r>
              <a:rPr lang="en-US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atDNA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3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auDNA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8919A-C8A8-1CEF-54B3-65DA5A57488B}"/>
              </a:ext>
            </a:extLst>
          </p:cNvPr>
          <p:cNvSpPr txBox="1"/>
          <p:nvPr/>
        </p:nvSpPr>
        <p:spPr>
          <a:xfrm>
            <a:off x="659899" y="604881"/>
            <a:ext cx="7886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DNA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ED1C9-CD37-253D-92E2-A7DC95C87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9327" y="4846146"/>
            <a:ext cx="1347333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64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A46FA-67D1-E9E2-D1D0-3AEE50A9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26" y="1725464"/>
            <a:ext cx="11239838" cy="5047570"/>
          </a:xfrm>
        </p:spPr>
        <p:txBody>
          <a:bodyPr>
            <a:normAutofit/>
          </a:bodyPr>
          <a:lstStyle/>
          <a:p>
            <a:pPr marL="914400" lvl="2" indent="0">
              <a:spcBef>
                <a:spcPts val="0"/>
              </a:spcBef>
              <a:buNone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spcBef>
                <a:spcPts val="0"/>
              </a:spcBef>
            </a:pPr>
            <a:endParaRPr lang="en-U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DNA Analysis Type: Y Chromosomal DNA (males only-XY)</a:t>
            </a:r>
          </a:p>
          <a:p>
            <a:pPr marL="914400" lvl="2" indent="0">
              <a:spcBef>
                <a:spcPts val="0"/>
              </a:spcBef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Male lines (Surname—father’s, father’s, father’s line …all the way back)</a:t>
            </a:r>
          </a:p>
          <a:p>
            <a:pPr marL="914400" lvl="2" indent="0"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Inherited virtually unchanged-not recombined or mixed up.</a:t>
            </a:r>
          </a:p>
          <a:p>
            <a:pPr marL="914400" lvl="2" indent="0">
              <a:spcBef>
                <a:spcPts val="0"/>
              </a:spcBef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Narrow but deep ancestry.</a:t>
            </a:r>
          </a:p>
          <a:p>
            <a:pPr marL="914400" lvl="2" indent="0">
              <a:spcBef>
                <a:spcPts val="0"/>
              </a:spcBef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two people whose Y-DNA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chromosome match have an ancestor in common.</a:t>
            </a:r>
          </a:p>
          <a:p>
            <a:pPr marL="914400" lvl="2" indent="0">
              <a:spcBef>
                <a:spcPts val="0"/>
              </a:spcBef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more generations have passed since ancestor was alive, the more likely the Y chromosome will differ from one another.</a:t>
            </a:r>
          </a:p>
          <a:p>
            <a:pPr marL="914400" lvl="2" indent="0"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predict a man’s likely surname, but not who his father is.</a:t>
            </a:r>
          </a:p>
          <a:p>
            <a:pPr marL="914400" lvl="2" indent="0">
              <a:spcBef>
                <a:spcPts val="0"/>
              </a:spcBef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Could help connect with a correct lineage if there is a question.</a:t>
            </a:r>
          </a:p>
          <a:p>
            <a:pPr marL="914400" lvl="2" indent="0">
              <a:spcBef>
                <a:spcPts val="0"/>
              </a:spcBef>
            </a:pP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Surname groups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</a:pPr>
            <a:endParaRPr lang="en-US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8919A-C8A8-1CEF-54B3-65DA5A57488B}"/>
              </a:ext>
            </a:extLst>
          </p:cNvPr>
          <p:cNvSpPr txBox="1"/>
          <p:nvPr/>
        </p:nvSpPr>
        <p:spPr>
          <a:xfrm>
            <a:off x="643716" y="588696"/>
            <a:ext cx="8464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DNA Analysis Continued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1DCA0-B6DA-52E4-7EF8-2A6561EB9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316" y="4846146"/>
            <a:ext cx="1347333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31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A46FA-67D1-E9E2-D1D0-3AEE50A9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26" y="1725464"/>
            <a:ext cx="11239838" cy="5047570"/>
          </a:xfrm>
        </p:spPr>
        <p:txBody>
          <a:bodyPr>
            <a:normAutofit/>
          </a:bodyPr>
          <a:lstStyle/>
          <a:p>
            <a:pPr marL="914400" lvl="2" indent="0">
              <a:spcBef>
                <a:spcPts val="0"/>
              </a:spcBef>
              <a:buNone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spcBef>
                <a:spcPts val="0"/>
              </a:spcBef>
            </a:pPr>
            <a:endParaRPr lang="en-US" sz="1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DNA Analysis Type: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Mitochrondrial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DNA (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mtDNA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914400" lvl="2" indent="0"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Females only (XX)</a:t>
            </a:r>
          </a:p>
          <a:p>
            <a:pPr marL="914400" lvl="2" indent="0"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DNA found only in mitochondria of cell</a:t>
            </a:r>
          </a:p>
          <a:p>
            <a:pPr marL="914400" lvl="2" indent="0">
              <a:spcBef>
                <a:spcPts val="0"/>
              </a:spcBef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male inherits his mother’s </a:t>
            </a:r>
            <a:r>
              <a:rPr lang="en-U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is not passed on to next generation</a:t>
            </a:r>
          </a:p>
          <a:p>
            <a:pPr marL="914400" lvl="2" indent="0">
              <a:spcBef>
                <a:spcPts val="0"/>
              </a:spcBef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Inherited from mother virtually unchanged,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not recombined or mixed up</a:t>
            </a:r>
          </a:p>
          <a:p>
            <a:pPr marL="914400" lvl="2" indent="0">
              <a:spcBef>
                <a:spcPts val="0"/>
              </a:spcBef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Mother’s </a:t>
            </a:r>
            <a:r>
              <a:rPr lang="en-U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mother’s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mother’s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line</a:t>
            </a:r>
          </a:p>
          <a:p>
            <a:pPr marL="914400" lvl="2" indent="0">
              <a:spcBef>
                <a:spcPts val="0"/>
              </a:spcBef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Narrow but deep ancestry</a:t>
            </a:r>
          </a:p>
          <a:p>
            <a:pPr marL="914400" lvl="2" indent="0">
              <a:spcBef>
                <a:spcPts val="0"/>
              </a:spcBef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two people whose </a:t>
            </a:r>
            <a:r>
              <a:rPr lang="en-U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mtDNA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chromosome match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the same ancestor in common.</a:t>
            </a:r>
          </a:p>
          <a:p>
            <a:pPr marL="914400" lvl="2" indent="0">
              <a:spcBef>
                <a:spcPts val="0"/>
              </a:spcBef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used as much as Y or Autosomal</a:t>
            </a:r>
          </a:p>
          <a:p>
            <a:pPr marL="457200" lvl="1" indent="0">
              <a:spcBef>
                <a:spcPts val="0"/>
              </a:spcBef>
            </a:pPr>
            <a:endParaRPr lang="en-US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8919A-C8A8-1CEF-54B3-65DA5A57488B}"/>
              </a:ext>
            </a:extLst>
          </p:cNvPr>
          <p:cNvSpPr txBox="1"/>
          <p:nvPr/>
        </p:nvSpPr>
        <p:spPr>
          <a:xfrm>
            <a:off x="643715" y="588696"/>
            <a:ext cx="11098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DNA Analysis Continued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1DCA0-B6DA-52E4-7EF8-2A6561EB9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316" y="4846146"/>
            <a:ext cx="1347333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3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A46FA-67D1-E9E2-D1D0-3AEE50A9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26" y="1725464"/>
            <a:ext cx="11239838" cy="5047570"/>
          </a:xfrm>
        </p:spPr>
        <p:txBody>
          <a:bodyPr>
            <a:normAutofit/>
          </a:bodyPr>
          <a:lstStyle/>
          <a:p>
            <a:pPr marL="914400" lvl="2" indent="0">
              <a:spcBef>
                <a:spcPts val="0"/>
              </a:spcBef>
              <a:buNone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spcBef>
                <a:spcPts val="0"/>
              </a:spcBef>
            </a:pPr>
            <a:endParaRPr lang="en-US" sz="1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DNA Analysis Type: Autosomal DNA (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atDNA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auDNA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914400" lvl="2" indent="0">
              <a:spcBef>
                <a:spcPts val="0"/>
              </a:spcBef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Male and female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spcBef>
                <a:spcPts val="0"/>
              </a:spcBef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DNA contained in 1-22 pairs of autosomes, does not look at sex chromosomes</a:t>
            </a:r>
          </a:p>
          <a:p>
            <a:pPr marL="914400" lvl="2" indent="0">
              <a:spcBef>
                <a:spcPts val="0"/>
              </a:spcBef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Inherited 50%  from mother; 50% from father</a:t>
            </a:r>
          </a:p>
          <a:p>
            <a:pPr marL="914400" lvl="2" indent="0">
              <a:spcBef>
                <a:spcPts val="0"/>
              </a:spcBef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 but shallow ancestry – about 5 generations back.</a:t>
            </a:r>
          </a:p>
          <a:p>
            <a:pPr marL="914400" lvl="2" indent="0">
              <a:spcBef>
                <a:spcPts val="0"/>
              </a:spcBef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recent common ancestor (MRCA)</a:t>
            </a:r>
          </a:p>
          <a:p>
            <a:pPr marL="914400" lvl="2" indent="0">
              <a:spcBef>
                <a:spcPts val="0"/>
              </a:spcBef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 most popular test for genealogical purposes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8919A-C8A8-1CEF-54B3-65DA5A57488B}"/>
              </a:ext>
            </a:extLst>
          </p:cNvPr>
          <p:cNvSpPr txBox="1"/>
          <p:nvPr/>
        </p:nvSpPr>
        <p:spPr>
          <a:xfrm>
            <a:off x="643715" y="588696"/>
            <a:ext cx="11053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DNA Analysis Continued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1DCA0-B6DA-52E4-7EF8-2A6561EB9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316" y="4846146"/>
            <a:ext cx="1347333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02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627AA8-98D7-DE64-B3F5-1030A7C5A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535" y="2211051"/>
            <a:ext cx="4211119" cy="44327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88919A-C8A8-1CEF-54B3-65DA5A57488B}"/>
              </a:ext>
            </a:extLst>
          </p:cNvPr>
          <p:cNvSpPr txBox="1"/>
          <p:nvPr/>
        </p:nvSpPr>
        <p:spPr>
          <a:xfrm>
            <a:off x="574535" y="604880"/>
            <a:ext cx="77403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How do I report an error?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A3655-AF17-69D2-C1D3-884A97335A92}"/>
              </a:ext>
            </a:extLst>
          </p:cNvPr>
          <p:cNvSpPr txBox="1"/>
          <p:nvPr/>
        </p:nvSpPr>
        <p:spPr>
          <a:xfrm>
            <a:off x="5704885" y="4021742"/>
            <a:ext cx="474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Good luck with that!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D8544-FA7C-CCE5-1494-97E4EF18F101}"/>
              </a:ext>
            </a:extLst>
          </p:cNvPr>
          <p:cNvSpPr txBox="1"/>
          <p:nvPr/>
        </p:nvSpPr>
        <p:spPr>
          <a:xfrm>
            <a:off x="5834358" y="5089890"/>
            <a:ext cx="489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Document the discrepancy in your own records so you can revisit it later if necessary.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A7FF35-D9A1-7B4E-5B16-A23E4806D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223" y="4820839"/>
            <a:ext cx="1347333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59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88919A-C8A8-1CEF-54B3-65DA5A57488B}"/>
              </a:ext>
            </a:extLst>
          </p:cNvPr>
          <p:cNvSpPr txBox="1"/>
          <p:nvPr/>
        </p:nvSpPr>
        <p:spPr>
          <a:xfrm>
            <a:off x="657733" y="580604"/>
            <a:ext cx="3555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Questions?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A7FF35-D9A1-7B4E-5B16-A23E4806D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223" y="4820839"/>
            <a:ext cx="1347333" cy="2011854"/>
          </a:xfrm>
          <a:prstGeom prst="rect">
            <a:avLst/>
          </a:prstGeom>
        </p:spPr>
      </p:pic>
      <p:pic>
        <p:nvPicPr>
          <p:cNvPr id="10" name="Picture 9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2774324A-71C5-00D9-C749-14ED4D4A8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39" y="1411601"/>
            <a:ext cx="7936121" cy="52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8E97-0F07-A94E-BA8E-F2877120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-10369851" y="322812"/>
            <a:ext cx="1016812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A46FA-67D1-E9E2-D1D0-3AEE50A9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14" y="1984410"/>
            <a:ext cx="11239838" cy="4667243"/>
          </a:xfrm>
        </p:spPr>
        <p:txBody>
          <a:bodyPr>
            <a:normAutofit/>
          </a:bodyPr>
          <a:lstStyle/>
          <a:p>
            <a:pPr marL="914400" lvl="2" indent="0">
              <a:spcAft>
                <a:spcPts val="6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 and paper</a:t>
            </a:r>
          </a:p>
          <a:p>
            <a:pPr lvl="3">
              <a:spcAft>
                <a:spcPts val="6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Group Records</a:t>
            </a:r>
          </a:p>
          <a:p>
            <a:pPr lvl="3">
              <a:spcAft>
                <a:spcPts val="6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or six Generation Ancestry Chart</a:t>
            </a:r>
          </a:p>
          <a:p>
            <a:pPr lvl="3">
              <a:spcAft>
                <a:spcPts val="6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Census Sheets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1" indent="0"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8919A-C8A8-1CEF-54B3-65DA5A57488B}"/>
              </a:ext>
            </a:extLst>
          </p:cNvPr>
          <p:cNvSpPr txBox="1"/>
          <p:nvPr/>
        </p:nvSpPr>
        <p:spPr>
          <a:xfrm>
            <a:off x="643625" y="596788"/>
            <a:ext cx="903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Documentation Aids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925197-A22E-52EC-B028-B68186FE7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919" y="4846146"/>
            <a:ext cx="1347333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11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BFBB9-E0F5-DAB2-35AF-765ACEFC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39"/>
            <a:ext cx="10168128" cy="1243216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Group Records</a:t>
            </a:r>
            <a:b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7" name="Content Placeholder 6" descr="Table, Word&#10;&#10;Description automatically generated">
            <a:extLst>
              <a:ext uri="{FF2B5EF4-FFF2-40B4-BE49-F238E27FC236}">
                <a16:creationId xmlns:a16="http://schemas.microsoft.com/office/drawing/2014/main" id="{B0F00263-EEA9-2501-7204-60A396ED3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7" y="1630219"/>
            <a:ext cx="3510775" cy="5153890"/>
          </a:xfr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3418568D-5066-224F-1D16-E5C323A1E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55" y="1630219"/>
            <a:ext cx="3884816" cy="50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9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897D-8071-E03C-4A54-8C0D9A49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or six Generation Ancestry Chart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0A77EDC4-B14B-6CB2-7737-CC2DA5286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82" y="1424125"/>
            <a:ext cx="6604000" cy="5105983"/>
          </a:xfrm>
        </p:spPr>
      </p:pic>
    </p:spTree>
    <p:extLst>
      <p:ext uri="{BB962C8B-B14F-4D97-AF65-F5344CB8AC3E}">
        <p14:creationId xmlns:p14="http://schemas.microsoft.com/office/powerpoint/2010/main" val="414038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8AA6-DD11-49EE-A7A9-4EC283DE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Census Sheets</a:t>
            </a:r>
            <a:endParaRPr lang="en-US" dirty="0"/>
          </a:p>
        </p:txBody>
      </p:sp>
      <p:pic>
        <p:nvPicPr>
          <p:cNvPr id="4" name="Content Placeholder 3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F37F0278-0C31-C50A-78CB-16B390AA0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45" y="1397217"/>
            <a:ext cx="6147958" cy="4800383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307F266-1828-86FC-8FD2-2E746F1CB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" y="1585858"/>
            <a:ext cx="5906361" cy="461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1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8E97-0F07-A94E-BA8E-F2877120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-10369851" y="322812"/>
            <a:ext cx="1016812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A46FA-67D1-E9E2-D1D0-3AEE50A9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14" y="1984410"/>
            <a:ext cx="11239838" cy="4667243"/>
          </a:xfrm>
        </p:spPr>
        <p:txBody>
          <a:bodyPr>
            <a:normAutofit/>
          </a:bodyPr>
          <a:lstStyle/>
          <a:p>
            <a:pPr marL="914400" marR="0" lvl="2" indent="0">
              <a:spcAft>
                <a:spcPts val="6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 programs</a:t>
            </a:r>
          </a:p>
          <a:p>
            <a:pPr marL="1371600" lvl="1" indent="0"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Legacy </a:t>
            </a:r>
            <a:r>
              <a: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(Recommended)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https://legacyfamilytree.com/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2" indent="0">
              <a:spcBef>
                <a:spcPts val="0"/>
              </a:spcBef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or paid versions</a:t>
            </a:r>
          </a:p>
          <a:p>
            <a:pPr marL="1828800" lvl="2" indent="0">
              <a:spcBef>
                <a:spcPts val="0"/>
              </a:spcBef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lessons and Seminars in how to use. </a:t>
            </a:r>
          </a:p>
          <a:p>
            <a:pPr marL="1828800" lvl="2" indent="0">
              <a:spcBef>
                <a:spcPts val="0"/>
              </a:spcBef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Legacy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FamilyTree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Webinars</a:t>
            </a:r>
          </a:p>
          <a:p>
            <a:pPr marL="1828800" lvl="2" indent="0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 family data and print out looks similar to hand written sheets shown above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2" indent="0">
              <a:spcBef>
                <a:spcPts val="0"/>
              </a:spcBef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1" indent="0"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TreeMaker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https://www.mackiev.com/ftm/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1" indent="0">
              <a:spcBef>
                <a:spcPts val="0"/>
              </a:spcBef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1" indent="0"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others: Reunion, etc.</a:t>
            </a:r>
          </a:p>
          <a:p>
            <a:pPr marL="1371600" lvl="1" indent="0"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8919A-C8A8-1CEF-54B3-65DA5A57488B}"/>
              </a:ext>
            </a:extLst>
          </p:cNvPr>
          <p:cNvSpPr txBox="1"/>
          <p:nvPr/>
        </p:nvSpPr>
        <p:spPr>
          <a:xfrm>
            <a:off x="570413" y="642970"/>
            <a:ext cx="10079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Documentation Aids Continued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925197-A22E-52EC-B028-B68186FE7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919" y="4846146"/>
            <a:ext cx="1347333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9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8E97-0F07-A94E-BA8E-F2877120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-10369851" y="322812"/>
            <a:ext cx="1016812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A46FA-67D1-E9E2-D1D0-3AEE50A9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812" y="2016778"/>
            <a:ext cx="11499915" cy="4497310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Home-Family Stories, Friends, Photos, </a:t>
            </a:r>
          </a:p>
          <a:p>
            <a:pPr lvl="1"/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Books</a:t>
            </a:r>
          </a:p>
          <a:p>
            <a:pPr lvl="1"/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Libraries-Public and Private- Fiske</a:t>
            </a:r>
          </a:p>
          <a:p>
            <a:pPr lvl="1"/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On-line Computer Research Sites</a:t>
            </a:r>
          </a:p>
          <a:p>
            <a:pPr lvl="1"/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Washington State Archives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https://www.sos.wa.gov/legacy/genealogy.aspx</a:t>
            </a:r>
          </a:p>
          <a:p>
            <a:pPr lvl="1"/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Surname Research Groups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[Ex. Barton; Smith, Williams etc.]</a:t>
            </a:r>
          </a:p>
          <a:p>
            <a:pPr lvl="1"/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8919A-C8A8-1CEF-54B3-65DA5A57488B}"/>
              </a:ext>
            </a:extLst>
          </p:cNvPr>
          <p:cNvSpPr txBox="1"/>
          <p:nvPr/>
        </p:nvSpPr>
        <p:spPr>
          <a:xfrm>
            <a:off x="719542" y="569078"/>
            <a:ext cx="5855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Research Locations</a:t>
            </a:r>
          </a:p>
        </p:txBody>
      </p:sp>
      <p:pic>
        <p:nvPicPr>
          <p:cNvPr id="6" name="Picture 5" descr="A close-up of a leaf&#10;&#10;Description automatically generated with medium confidence">
            <a:extLst>
              <a:ext uri="{FF2B5EF4-FFF2-40B4-BE49-F238E27FC236}">
                <a16:creationId xmlns:a16="http://schemas.microsoft.com/office/drawing/2014/main" id="{805F866C-6D85-0668-824D-22B3E70B1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988" y="4847944"/>
            <a:ext cx="1352739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7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8E97-0F07-A94E-BA8E-F2877120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369851" y="397165"/>
            <a:ext cx="7534287" cy="554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A46FA-67D1-E9E2-D1D0-3AEE50A9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18" y="4167663"/>
            <a:ext cx="9894880" cy="2690336"/>
          </a:xfrm>
        </p:spPr>
        <p:txBody>
          <a:bodyPr>
            <a:normAutofit/>
          </a:bodyPr>
          <a:lstStyle/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8919A-C8A8-1CEF-54B3-65DA5A57488B}"/>
              </a:ext>
            </a:extLst>
          </p:cNvPr>
          <p:cNvSpPr txBox="1"/>
          <p:nvPr/>
        </p:nvSpPr>
        <p:spPr>
          <a:xfrm>
            <a:off x="594679" y="635685"/>
            <a:ext cx="7334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Genealogy Repositories</a:t>
            </a:r>
          </a:p>
        </p:txBody>
      </p:sp>
      <p:pic>
        <p:nvPicPr>
          <p:cNvPr id="6" name="Picture 5" descr="A close-up of a leaf&#10;&#10;Description automatically generated with medium confidence">
            <a:extLst>
              <a:ext uri="{FF2B5EF4-FFF2-40B4-BE49-F238E27FC236}">
                <a16:creationId xmlns:a16="http://schemas.microsoft.com/office/drawing/2014/main" id="{65D5A1BD-B25C-3E88-7BEE-3B591B4C0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071" y="4847944"/>
            <a:ext cx="1352739" cy="20100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D7FC24-77B1-9598-705C-114B5E271FDF}"/>
              </a:ext>
            </a:extLst>
          </p:cNvPr>
          <p:cNvSpPr txBox="1"/>
          <p:nvPr/>
        </p:nvSpPr>
        <p:spPr>
          <a:xfrm>
            <a:off x="594679" y="1982448"/>
            <a:ext cx="1159732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Ancestry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https://www.ancestry.com/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[subscription $$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depending on level of use]  Good Teaching aids available.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 option: 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Collections; Census &amp; Voter Lists; Birth, Marriage, Death; Immigration &amp; Travel; Public Member Trees; Military; more options.  Most valuable to me Census look ups.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Tree: f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ound missing 3</a:t>
            </a:r>
            <a:r>
              <a:rPr lang="en-US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great grandmother from Bavaria, Germany in NE &amp; Franklin Co., MO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Downsides: 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Can’t get/or send messages to former members who aren’t current on membership fees.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DNA testing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4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8E97-0F07-A94E-BA8E-F2877120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-10369851" y="322812"/>
            <a:ext cx="1016812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A46FA-67D1-E9E2-D1D0-3AEE50A9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79" y="1542399"/>
            <a:ext cx="11794019" cy="5315602"/>
          </a:xfrm>
        </p:spPr>
        <p:txBody>
          <a:bodyPr>
            <a:normAutofit/>
          </a:bodyPr>
          <a:lstStyle/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FamilySearch Library- https://www.familysearch.org/en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[free to use.  Password required]  [Good Teaching aids available]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Church of Jesus Christ of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Latter-Day Saints (not Mormon)  have collected records worldwide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History Centers everywhere.  Salt Lake City-all database use free.  Miles of microfilm, Microfiche, Books, Images, Research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ids, Family Genealogies, Family Trees, Research wiki, Catalog.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Catalog Searches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 by usual Surname, Title, Author, Subject, Keywords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Search: United States, Pennsylvania, Westmoreland, Greensburg  [extremely valuable]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 pulls up token history of area, lists all sources: Cemeteries, Church Histories &amp; Records, Directories, History, Land and Property, Newspapers, Obituaries, Probate,  Schools, Vital Records.  How many sources in each Category.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8919A-C8A8-1CEF-54B3-65DA5A57488B}"/>
              </a:ext>
            </a:extLst>
          </p:cNvPr>
          <p:cNvSpPr txBox="1"/>
          <p:nvPr/>
        </p:nvSpPr>
        <p:spPr>
          <a:xfrm>
            <a:off x="594679" y="635685"/>
            <a:ext cx="11208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Genealogy Repositories Continued</a:t>
            </a:r>
          </a:p>
        </p:txBody>
      </p:sp>
      <p:pic>
        <p:nvPicPr>
          <p:cNvPr id="6" name="Picture 5" descr="A close-up of a leaf&#10;&#10;Description automatically generated with medium confidence">
            <a:extLst>
              <a:ext uri="{FF2B5EF4-FFF2-40B4-BE49-F238E27FC236}">
                <a16:creationId xmlns:a16="http://schemas.microsoft.com/office/drawing/2014/main" id="{65D5A1BD-B25C-3E88-7BEE-3B591B4C0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855" y="4027055"/>
            <a:ext cx="867174" cy="128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5438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RightStep">
      <a:dk1>
        <a:srgbClr val="000000"/>
      </a:dk1>
      <a:lt1>
        <a:srgbClr val="FFFFFF"/>
      </a:lt1>
      <a:dk2>
        <a:srgbClr val="3B3521"/>
      </a:dk2>
      <a:lt2>
        <a:srgbClr val="E2E6E8"/>
      </a:lt2>
      <a:accent1>
        <a:srgbClr val="E16D2F"/>
      </a:accent1>
      <a:accent2>
        <a:srgbClr val="C39C1B"/>
      </a:accent2>
      <a:accent3>
        <a:srgbClr val="94AD24"/>
      </a:accent3>
      <a:accent4>
        <a:srgbClr val="59B819"/>
      </a:accent4>
      <a:accent5>
        <a:srgbClr val="27BB29"/>
      </a:accent5>
      <a:accent6>
        <a:srgbClr val="1AB95F"/>
      </a:accent6>
      <a:hlink>
        <a:srgbClr val="3C8AB4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13694</TotalTime>
  <Words>1259</Words>
  <Application>Microsoft Office PowerPoint</Application>
  <PresentationFormat>Widescreen</PresentationFormat>
  <Paragraphs>160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Avenir Next LT Pro</vt:lpstr>
      <vt:lpstr>Calibri</vt:lpstr>
      <vt:lpstr>Comic Sans MS</vt:lpstr>
      <vt:lpstr>Symbol</vt:lpstr>
      <vt:lpstr>AccentBoxVTI</vt:lpstr>
      <vt:lpstr>GENEALOGY TOOL BOX</vt:lpstr>
      <vt:lpstr>PowerPoint Presentation</vt:lpstr>
      <vt:lpstr>Family Group Records </vt:lpstr>
      <vt:lpstr>Four or six Generation Ancestry Chart </vt:lpstr>
      <vt:lpstr>US Census Sheets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GENEALOGY</dc:title>
  <dc:creator>Helen Barton</dc:creator>
  <cp:lastModifiedBy>J. Thomas Ranken</cp:lastModifiedBy>
  <cp:revision>4</cp:revision>
  <cp:lastPrinted>2022-10-19T01:59:50Z</cp:lastPrinted>
  <dcterms:created xsi:type="dcterms:W3CDTF">2022-07-13T22:30:00Z</dcterms:created>
  <dcterms:modified xsi:type="dcterms:W3CDTF">2022-10-27T18:05:42Z</dcterms:modified>
</cp:coreProperties>
</file>