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Lst>
  <p:notesMasterIdLst>
    <p:notesMasterId r:id="rId17"/>
  </p:notesMasterIdLst>
  <p:handoutMasterIdLst>
    <p:handoutMasterId r:id="rId18"/>
  </p:handoutMasterIdLst>
  <p:sldIdLst>
    <p:sldId id="277" r:id="rId5"/>
    <p:sldId id="311" r:id="rId6"/>
    <p:sldId id="257" r:id="rId7"/>
    <p:sldId id="275" r:id="rId8"/>
    <p:sldId id="261" r:id="rId9"/>
    <p:sldId id="259" r:id="rId10"/>
    <p:sldId id="260" r:id="rId11"/>
    <p:sldId id="258" r:id="rId12"/>
    <p:sldId id="263" r:id="rId13"/>
    <p:sldId id="782" r:id="rId14"/>
    <p:sldId id="266" r:id="rId15"/>
    <p:sldId id="26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2" autoAdjust="0"/>
    <p:restoredTop sz="95220" autoAdjust="0"/>
  </p:normalViewPr>
  <p:slideViewPr>
    <p:cSldViewPr snapToGrid="0">
      <p:cViewPr varScale="1">
        <p:scale>
          <a:sx n="128" d="100"/>
          <a:sy n="128" d="100"/>
        </p:scale>
        <p:origin x="520" y="176"/>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ikerea\Library\Containers\com.apple.mail\Data\Library\Mail%20Downloads\DED15C76-91E5-451E-9D74-459FFC4875A4\E8%20Portfolio%20statu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b="1" dirty="0"/>
              <a:t>E8 Members</a:t>
            </a:r>
            <a:r>
              <a:rPr lang="en-US" b="1" baseline="0" dirty="0"/>
              <a:t> + Enterprises =</a:t>
            </a:r>
            <a:endParaRPr lang="en-US" b="1" dirty="0"/>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Analysis!$C$2</c:f>
              <c:strCache>
                <c:ptCount val="1"/>
                <c:pt idx="0">
                  <c:v>E8 investment</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1EB-9440-AE81-63357374CCF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1EB-9440-AE81-63357374CCF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1EB-9440-AE81-63357374CCF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1EB-9440-AE81-63357374CCF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1EB-9440-AE81-63357374CCF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1EB-9440-AE81-63357374CCF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11EB-9440-AE81-63357374CCF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11EB-9440-AE81-63357374CCFB}"/>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11EB-9440-AE81-63357374CCFB}"/>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11EB-9440-AE81-63357374CCFB}"/>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11EB-9440-AE81-63357374CCFB}"/>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11EB-9440-AE81-63357374CCFB}"/>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11EB-9440-AE81-63357374CCFB}"/>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11EB-9440-AE81-63357374CCFB}"/>
              </c:ext>
            </c:extLst>
          </c:dPt>
          <c:cat>
            <c:strRef>
              <c:f>Analysis!$B$3:$B$16</c:f>
              <c:strCache>
                <c:ptCount val="14"/>
                <c:pt idx="0">
                  <c:v>renewable energy</c:v>
                </c:pt>
                <c:pt idx="1">
                  <c:v>electric grid</c:v>
                </c:pt>
                <c:pt idx="2">
                  <c:v>resource efficiency</c:v>
                </c:pt>
                <c:pt idx="3">
                  <c:v>sustainable and precision agriculture</c:v>
                </c:pt>
                <c:pt idx="4">
                  <c:v>water technologies</c:v>
                </c:pt>
                <c:pt idx="5">
                  <c:v>waste to resource</c:v>
                </c:pt>
                <c:pt idx="6">
                  <c:v>project finance</c:v>
                </c:pt>
                <c:pt idx="7">
                  <c:v>advanced materials and chemisty</c:v>
                </c:pt>
                <c:pt idx="8">
                  <c:v>environmental technologies</c:v>
                </c:pt>
                <c:pt idx="9">
                  <c:v>clean web and software analytics</c:v>
                </c:pt>
                <c:pt idx="10">
                  <c:v>advanced transportation</c:v>
                </c:pt>
                <c:pt idx="11">
                  <c:v>sustainable products</c:v>
                </c:pt>
                <c:pt idx="12">
                  <c:v>accelerators and incubators</c:v>
                </c:pt>
                <c:pt idx="13">
                  <c:v>Closed</c:v>
                </c:pt>
              </c:strCache>
            </c:strRef>
          </c:cat>
          <c:val>
            <c:numRef>
              <c:f>Analysis!$C$3:$C$16</c:f>
              <c:numCache>
                <c:formatCode>_("$"* #,##0_);_("$"* \(#,##0\);_("$"* "-"??_);_(@_)</c:formatCode>
                <c:ptCount val="14"/>
                <c:pt idx="0">
                  <c:v>3441270.0599999996</c:v>
                </c:pt>
                <c:pt idx="1">
                  <c:v>3300108.0500000003</c:v>
                </c:pt>
                <c:pt idx="2">
                  <c:v>16555805.049999999</c:v>
                </c:pt>
                <c:pt idx="3">
                  <c:v>861292.47</c:v>
                </c:pt>
                <c:pt idx="4">
                  <c:v>605992</c:v>
                </c:pt>
                <c:pt idx="5">
                  <c:v>480000</c:v>
                </c:pt>
                <c:pt idx="6">
                  <c:v>1832515.95</c:v>
                </c:pt>
                <c:pt idx="7">
                  <c:v>2111014.5300000003</c:v>
                </c:pt>
                <c:pt idx="8">
                  <c:v>973746.82000000007</c:v>
                </c:pt>
                <c:pt idx="9">
                  <c:v>1636000</c:v>
                </c:pt>
                <c:pt idx="10">
                  <c:v>260990.5</c:v>
                </c:pt>
                <c:pt idx="11">
                  <c:v>30000</c:v>
                </c:pt>
                <c:pt idx="12">
                  <c:v>361000</c:v>
                </c:pt>
                <c:pt idx="13">
                  <c:v>1707703.78</c:v>
                </c:pt>
              </c:numCache>
            </c:numRef>
          </c:val>
          <c:extLst>
            <c:ext xmlns:c16="http://schemas.microsoft.com/office/drawing/2014/chart" uri="{C3380CC4-5D6E-409C-BE32-E72D297353CC}">
              <c16:uniqueId val="{0000001C-11EB-9440-AE81-63357374CCF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3535942682840541"/>
          <c:y val="0.30412408218322384"/>
          <c:w val="0.64640573171594595"/>
          <c:h val="0.6936171652148320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EE573-F2AB-4A5D-8E05-706C608DDE73}" type="doc">
      <dgm:prSet loTypeId="urn:microsoft.com/office/officeart/2005/8/layout/hList7" loCatId="list" qsTypeId="urn:microsoft.com/office/officeart/2005/8/quickstyle/simple1" qsCatId="simple" csTypeId="urn:microsoft.com/office/officeart/2005/8/colors/colorful1" csCatId="colorful" phldr="1"/>
      <dgm:spPr/>
    </dgm:pt>
    <dgm:pt modelId="{062D2A71-3094-444A-B548-B63A1B54E3A2}">
      <dgm:prSet phldrT="[Text]" custT="1"/>
      <dgm:spPr/>
      <dgm:t>
        <a:bodyPr/>
        <a:lstStyle/>
        <a:p>
          <a:pPr algn="l"/>
          <a:endParaRPr lang="en-US" sz="1400" b="1" dirty="0"/>
        </a:p>
        <a:p>
          <a:pPr algn="ctr"/>
          <a:endParaRPr lang="en-US" sz="1400" b="1" dirty="0"/>
        </a:p>
        <a:p>
          <a:pPr algn="ctr"/>
          <a:endParaRPr lang="en-US" sz="1400" b="1" dirty="0"/>
        </a:p>
        <a:p>
          <a:pPr algn="ctr"/>
          <a:r>
            <a:rPr lang="en-US" sz="1600" b="0" dirty="0">
              <a:solidFill>
                <a:schemeClr val="bg1"/>
              </a:solidFill>
            </a:rPr>
            <a:t>13 years as Director of Business development for </a:t>
          </a:r>
        </a:p>
        <a:p>
          <a:pPr algn="ctr"/>
          <a:r>
            <a:rPr lang="en-US" sz="1600" b="0" dirty="0">
              <a:solidFill>
                <a:schemeClr val="bg1"/>
              </a:solidFill>
            </a:rPr>
            <a:t>Analytical software platforms around science and information technology. </a:t>
          </a:r>
        </a:p>
        <a:p>
          <a:pPr algn="l"/>
          <a:endParaRPr lang="en-US" sz="1400" b="0" dirty="0"/>
        </a:p>
        <a:p>
          <a:pPr algn="l"/>
          <a:endParaRPr lang="en-US" sz="1400" b="1" dirty="0"/>
        </a:p>
      </dgm:t>
    </dgm:pt>
    <dgm:pt modelId="{F88B4D5A-5C32-486F-A866-19B342C01FFB}" type="parTrans" cxnId="{3F5198CF-8799-453A-B0DF-92B971F69AEF}">
      <dgm:prSet/>
      <dgm:spPr/>
      <dgm:t>
        <a:bodyPr/>
        <a:lstStyle/>
        <a:p>
          <a:endParaRPr lang="en-US"/>
        </a:p>
      </dgm:t>
    </dgm:pt>
    <dgm:pt modelId="{EA1166C6-5BB3-4CE7-8E3D-03F521A1590C}" type="sibTrans" cxnId="{3F5198CF-8799-453A-B0DF-92B971F69AEF}">
      <dgm:prSet/>
      <dgm:spPr/>
      <dgm:t>
        <a:bodyPr/>
        <a:lstStyle/>
        <a:p>
          <a:endParaRPr lang="en-US"/>
        </a:p>
      </dgm:t>
    </dgm:pt>
    <dgm:pt modelId="{37D8E8C3-5330-44DD-817F-EBE5916F21B0}">
      <dgm:prSet phldrT="[Text]" custT="1"/>
      <dgm:spPr/>
      <dgm:t>
        <a:bodyPr/>
        <a:lstStyle/>
        <a:p>
          <a:r>
            <a:rPr lang="en-US" sz="1600" b="0" dirty="0">
              <a:solidFill>
                <a:schemeClr val="bg1"/>
              </a:solidFill>
            </a:rPr>
            <a:t>12 years at the US EPA as an environmental scientist managing the international program and technical clean up of Hazardous Waste sites. </a:t>
          </a:r>
        </a:p>
      </dgm:t>
    </dgm:pt>
    <dgm:pt modelId="{266A403A-8706-4029-A269-C3F02EF0BBF1}" type="parTrans" cxnId="{B234B90D-C4A2-44C3-9F3A-25E889F5358A}">
      <dgm:prSet/>
      <dgm:spPr/>
      <dgm:t>
        <a:bodyPr/>
        <a:lstStyle/>
        <a:p>
          <a:endParaRPr lang="en-US"/>
        </a:p>
      </dgm:t>
    </dgm:pt>
    <dgm:pt modelId="{97B0D9CA-9330-47B3-9961-EE5CCF484CA6}" type="sibTrans" cxnId="{B234B90D-C4A2-44C3-9F3A-25E889F5358A}">
      <dgm:prSet/>
      <dgm:spPr/>
      <dgm:t>
        <a:bodyPr/>
        <a:lstStyle/>
        <a:p>
          <a:endParaRPr lang="en-US"/>
        </a:p>
      </dgm:t>
    </dgm:pt>
    <dgm:pt modelId="{8CF122AC-5832-4738-81DD-302FD3DF8B99}">
      <dgm:prSet phldrT="[Text]" custT="1"/>
      <dgm:spPr/>
      <dgm:t>
        <a:bodyPr/>
        <a:lstStyle/>
        <a:p>
          <a:pPr algn="ctr"/>
          <a:r>
            <a:rPr lang="en-US" sz="1400" b="1" dirty="0"/>
            <a:t> </a:t>
          </a:r>
        </a:p>
        <a:p>
          <a:pPr algn="ctr"/>
          <a:r>
            <a:rPr lang="en-US" sz="1600" b="0" dirty="0">
              <a:solidFill>
                <a:schemeClr val="bg1"/>
              </a:solidFill>
            </a:rPr>
            <a:t>6 years at E8, </a:t>
          </a:r>
        </a:p>
        <a:p>
          <a:pPr algn="ctr"/>
          <a:r>
            <a:rPr lang="en-US" sz="1600" b="0" dirty="0">
              <a:solidFill>
                <a:schemeClr val="bg1"/>
              </a:solidFill>
            </a:rPr>
            <a:t>Current Board Chair</a:t>
          </a:r>
        </a:p>
        <a:p>
          <a:pPr algn="ctr"/>
          <a:r>
            <a:rPr lang="en-US" sz="1600" b="0" dirty="0">
              <a:solidFill>
                <a:schemeClr val="bg1"/>
              </a:solidFill>
            </a:rPr>
            <a:t>Support early-stage clean technology companies.</a:t>
          </a:r>
        </a:p>
        <a:p>
          <a:pPr algn="ctr"/>
          <a:r>
            <a:rPr lang="en-US" sz="1600" b="0" dirty="0">
              <a:solidFill>
                <a:schemeClr val="bg1"/>
              </a:solidFill>
            </a:rPr>
            <a:t>Manage staff, board &amp; budget</a:t>
          </a:r>
          <a:r>
            <a:rPr lang="en-US" sz="1400" b="0" dirty="0">
              <a:solidFill>
                <a:schemeClr val="bg1"/>
              </a:solidFill>
            </a:rPr>
            <a:t>. </a:t>
          </a:r>
        </a:p>
      </dgm:t>
    </dgm:pt>
    <dgm:pt modelId="{419C8EE5-6192-43B3-B0BB-D17856466538}" type="sibTrans" cxnId="{1C6C51F5-0802-4413-85D1-E99EC2D3CE77}">
      <dgm:prSet/>
      <dgm:spPr/>
      <dgm:t>
        <a:bodyPr/>
        <a:lstStyle/>
        <a:p>
          <a:endParaRPr lang="en-US"/>
        </a:p>
      </dgm:t>
    </dgm:pt>
    <dgm:pt modelId="{1CE12E4B-ECCA-4ADC-B4AF-44935E5E3954}" type="parTrans" cxnId="{1C6C51F5-0802-4413-85D1-E99EC2D3CE77}">
      <dgm:prSet/>
      <dgm:spPr/>
      <dgm:t>
        <a:bodyPr/>
        <a:lstStyle/>
        <a:p>
          <a:endParaRPr lang="en-US"/>
        </a:p>
      </dgm:t>
    </dgm:pt>
    <dgm:pt modelId="{B3465D8F-9B0B-43EB-BD1D-CC36D9952CB2}" type="pres">
      <dgm:prSet presAssocID="{28EEE573-F2AB-4A5D-8E05-706C608DDE73}" presName="Name0" presStyleCnt="0">
        <dgm:presLayoutVars>
          <dgm:dir/>
          <dgm:resizeHandles val="exact"/>
        </dgm:presLayoutVars>
      </dgm:prSet>
      <dgm:spPr/>
    </dgm:pt>
    <dgm:pt modelId="{1D6C4085-6D3E-459A-BEC9-F4EC000DDD8E}" type="pres">
      <dgm:prSet presAssocID="{28EEE573-F2AB-4A5D-8E05-706C608DDE73}" presName="fgShape" presStyleLbl="fgShp" presStyleIdx="0" presStyleCnt="1" custLinFactNeighborX="-230" custLinFactNeighborY="9877"/>
      <dgm:spPr>
        <a:solidFill>
          <a:schemeClr val="accent3"/>
        </a:solidFill>
      </dgm:spPr>
    </dgm:pt>
    <dgm:pt modelId="{7C65BAD4-9FE7-475E-82C5-86ABBC7AFF72}" type="pres">
      <dgm:prSet presAssocID="{28EEE573-F2AB-4A5D-8E05-706C608DDE73}" presName="linComp" presStyleCnt="0"/>
      <dgm:spPr/>
    </dgm:pt>
    <dgm:pt modelId="{1EF7244D-E9F2-4FC5-9A74-5925AD220D5D}" type="pres">
      <dgm:prSet presAssocID="{8CF122AC-5832-4738-81DD-302FD3DF8B99}" presName="compNode" presStyleCnt="0"/>
      <dgm:spPr/>
    </dgm:pt>
    <dgm:pt modelId="{1ECB745A-A891-4B45-AFCD-A5319CFF0BE2}" type="pres">
      <dgm:prSet presAssocID="{8CF122AC-5832-4738-81DD-302FD3DF8B99}" presName="bkgdShape" presStyleLbl="node1" presStyleIdx="0" presStyleCnt="3"/>
      <dgm:spPr/>
    </dgm:pt>
    <dgm:pt modelId="{8178EAE0-E8D8-470C-B119-FE9ED62206A4}" type="pres">
      <dgm:prSet presAssocID="{8CF122AC-5832-4738-81DD-302FD3DF8B99}" presName="nodeTx" presStyleLbl="node1" presStyleIdx="0" presStyleCnt="3">
        <dgm:presLayoutVars>
          <dgm:bulletEnabled val="1"/>
        </dgm:presLayoutVars>
      </dgm:prSet>
      <dgm:spPr/>
    </dgm:pt>
    <dgm:pt modelId="{B644054C-C96A-4ABE-AFD9-213733C907AE}" type="pres">
      <dgm:prSet presAssocID="{8CF122AC-5832-4738-81DD-302FD3DF8B99}" presName="invisiNode" presStyleLbl="node1" presStyleIdx="0" presStyleCnt="3"/>
      <dgm:spPr/>
    </dgm:pt>
    <dgm:pt modelId="{05D45985-3A34-4CE1-99BB-C0B61A78C2AA}" type="pres">
      <dgm:prSet presAssocID="{8CF122AC-5832-4738-81DD-302FD3DF8B99}" presName="imagNode" presStyleLbl="fgImgPlace1" presStyleIdx="0" presStyleCnt="3" custLinFactNeighborX="-3411" custLinFactNeighborY="-1335"/>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BAF40EBF-6876-4205-86DB-118514C0E9C0}" type="pres">
      <dgm:prSet presAssocID="{419C8EE5-6192-43B3-B0BB-D17856466538}" presName="sibTrans" presStyleLbl="sibTrans2D1" presStyleIdx="0" presStyleCnt="0"/>
      <dgm:spPr/>
    </dgm:pt>
    <dgm:pt modelId="{E5B1A7DA-5443-4201-BE18-65AA27369A75}" type="pres">
      <dgm:prSet presAssocID="{062D2A71-3094-444A-B548-B63A1B54E3A2}" presName="compNode" presStyleCnt="0"/>
      <dgm:spPr/>
    </dgm:pt>
    <dgm:pt modelId="{664F0513-4C02-4027-A555-4879F5B44BD2}" type="pres">
      <dgm:prSet presAssocID="{062D2A71-3094-444A-B548-B63A1B54E3A2}" presName="bkgdShape" presStyleLbl="node1" presStyleIdx="1" presStyleCnt="3"/>
      <dgm:spPr/>
    </dgm:pt>
    <dgm:pt modelId="{9B637845-0872-4114-BF23-9AC4BBDEE101}" type="pres">
      <dgm:prSet presAssocID="{062D2A71-3094-444A-B548-B63A1B54E3A2}" presName="nodeTx" presStyleLbl="node1" presStyleIdx="1" presStyleCnt="3">
        <dgm:presLayoutVars>
          <dgm:bulletEnabled val="1"/>
        </dgm:presLayoutVars>
      </dgm:prSet>
      <dgm:spPr/>
    </dgm:pt>
    <dgm:pt modelId="{8FCCBDAF-CCA7-4374-B186-0B9C8E0A7908}" type="pres">
      <dgm:prSet presAssocID="{062D2A71-3094-444A-B548-B63A1B54E3A2}" presName="invisiNode" presStyleLbl="node1" presStyleIdx="1" presStyleCnt="3"/>
      <dgm:spPr/>
    </dgm:pt>
    <dgm:pt modelId="{127803EA-8A9D-4575-BF19-6601F94B4606}" type="pres">
      <dgm:prSet presAssocID="{062D2A71-3094-444A-B548-B63A1B54E3A2}"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43A1682D-C933-4080-8787-A944A4EB3A6B}" type="pres">
      <dgm:prSet presAssocID="{EA1166C6-5BB3-4CE7-8E3D-03F521A1590C}" presName="sibTrans" presStyleLbl="sibTrans2D1" presStyleIdx="0" presStyleCnt="0"/>
      <dgm:spPr/>
    </dgm:pt>
    <dgm:pt modelId="{F9B8CE75-6755-4EAA-9294-8DD266BDF36A}" type="pres">
      <dgm:prSet presAssocID="{37D8E8C3-5330-44DD-817F-EBE5916F21B0}" presName="compNode" presStyleCnt="0"/>
      <dgm:spPr/>
    </dgm:pt>
    <dgm:pt modelId="{5C65E547-7D7B-4D4D-B41A-EAE0C9394B34}" type="pres">
      <dgm:prSet presAssocID="{37D8E8C3-5330-44DD-817F-EBE5916F21B0}" presName="bkgdShape" presStyleLbl="node1" presStyleIdx="2" presStyleCnt="3"/>
      <dgm:spPr/>
    </dgm:pt>
    <dgm:pt modelId="{0E0451BD-6A73-49FD-837C-2042E40142D0}" type="pres">
      <dgm:prSet presAssocID="{37D8E8C3-5330-44DD-817F-EBE5916F21B0}" presName="nodeTx" presStyleLbl="node1" presStyleIdx="2" presStyleCnt="3">
        <dgm:presLayoutVars>
          <dgm:bulletEnabled val="1"/>
        </dgm:presLayoutVars>
      </dgm:prSet>
      <dgm:spPr/>
    </dgm:pt>
    <dgm:pt modelId="{F973F79F-3782-474B-9A81-5AAF43D7A0E7}" type="pres">
      <dgm:prSet presAssocID="{37D8E8C3-5330-44DD-817F-EBE5916F21B0}" presName="invisiNode" presStyleLbl="node1" presStyleIdx="2" presStyleCnt="3"/>
      <dgm:spPr/>
    </dgm:pt>
    <dgm:pt modelId="{B897DEC2-51FD-443E-ABCC-38B610A45A89}" type="pres">
      <dgm:prSet presAssocID="{37D8E8C3-5330-44DD-817F-EBE5916F21B0}"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Lst>
  <dgm:cxnLst>
    <dgm:cxn modelId="{B234B90D-C4A2-44C3-9F3A-25E889F5358A}" srcId="{28EEE573-F2AB-4A5D-8E05-706C608DDE73}" destId="{37D8E8C3-5330-44DD-817F-EBE5916F21B0}" srcOrd="2" destOrd="0" parTransId="{266A403A-8706-4029-A269-C3F02EF0BBF1}" sibTransId="{97B0D9CA-9330-47B3-9961-EE5CCF484CA6}"/>
    <dgm:cxn modelId="{C2BBA036-3E14-4CC3-86B5-27CE5CA41E2D}" type="presOf" srcId="{062D2A71-3094-444A-B548-B63A1B54E3A2}" destId="{9B637845-0872-4114-BF23-9AC4BBDEE101}" srcOrd="1" destOrd="0" presId="urn:microsoft.com/office/officeart/2005/8/layout/hList7"/>
    <dgm:cxn modelId="{72BCD661-7438-4A50-9D37-5FB31962AF5B}" type="presOf" srcId="{419C8EE5-6192-43B3-B0BB-D17856466538}" destId="{BAF40EBF-6876-4205-86DB-118514C0E9C0}" srcOrd="0" destOrd="0" presId="urn:microsoft.com/office/officeart/2005/8/layout/hList7"/>
    <dgm:cxn modelId="{C63D9064-F981-491A-A8B6-E13E12E984A0}" type="presOf" srcId="{8CF122AC-5832-4738-81DD-302FD3DF8B99}" destId="{1ECB745A-A891-4B45-AFCD-A5319CFF0BE2}" srcOrd="0" destOrd="0" presId="urn:microsoft.com/office/officeart/2005/8/layout/hList7"/>
    <dgm:cxn modelId="{3D265F6A-2472-446C-B9FC-D75677D49097}" type="presOf" srcId="{37D8E8C3-5330-44DD-817F-EBE5916F21B0}" destId="{0E0451BD-6A73-49FD-837C-2042E40142D0}" srcOrd="1" destOrd="0" presId="urn:microsoft.com/office/officeart/2005/8/layout/hList7"/>
    <dgm:cxn modelId="{4A49756D-6950-4C04-A965-562DE12D35C6}" type="presOf" srcId="{37D8E8C3-5330-44DD-817F-EBE5916F21B0}" destId="{5C65E547-7D7B-4D4D-B41A-EAE0C9394B34}" srcOrd="0" destOrd="0" presId="urn:microsoft.com/office/officeart/2005/8/layout/hList7"/>
    <dgm:cxn modelId="{5C0A55BF-D3F0-431E-8049-7B7996F4FEEE}" type="presOf" srcId="{8CF122AC-5832-4738-81DD-302FD3DF8B99}" destId="{8178EAE0-E8D8-470C-B119-FE9ED62206A4}" srcOrd="1" destOrd="0" presId="urn:microsoft.com/office/officeart/2005/8/layout/hList7"/>
    <dgm:cxn modelId="{3F5198CF-8799-453A-B0DF-92B971F69AEF}" srcId="{28EEE573-F2AB-4A5D-8E05-706C608DDE73}" destId="{062D2A71-3094-444A-B548-B63A1B54E3A2}" srcOrd="1" destOrd="0" parTransId="{F88B4D5A-5C32-486F-A866-19B342C01FFB}" sibTransId="{EA1166C6-5BB3-4CE7-8E3D-03F521A1590C}"/>
    <dgm:cxn modelId="{F96AC4D2-F761-4F53-9618-EA054FEC5A35}" type="presOf" srcId="{062D2A71-3094-444A-B548-B63A1B54E3A2}" destId="{664F0513-4C02-4027-A555-4879F5B44BD2}" srcOrd="0" destOrd="0" presId="urn:microsoft.com/office/officeart/2005/8/layout/hList7"/>
    <dgm:cxn modelId="{F57C7DEB-D58D-4555-A596-87324AD07ED9}" type="presOf" srcId="{EA1166C6-5BB3-4CE7-8E3D-03F521A1590C}" destId="{43A1682D-C933-4080-8787-A944A4EB3A6B}" srcOrd="0" destOrd="0" presId="urn:microsoft.com/office/officeart/2005/8/layout/hList7"/>
    <dgm:cxn modelId="{1C6C51F5-0802-4413-85D1-E99EC2D3CE77}" srcId="{28EEE573-F2AB-4A5D-8E05-706C608DDE73}" destId="{8CF122AC-5832-4738-81DD-302FD3DF8B99}" srcOrd="0" destOrd="0" parTransId="{1CE12E4B-ECCA-4ADC-B4AF-44935E5E3954}" sibTransId="{419C8EE5-6192-43B3-B0BB-D17856466538}"/>
    <dgm:cxn modelId="{61D460FD-ED41-4482-B6B6-70D7FD6C5AD6}" type="presOf" srcId="{28EEE573-F2AB-4A5D-8E05-706C608DDE73}" destId="{B3465D8F-9B0B-43EB-BD1D-CC36D9952CB2}" srcOrd="0" destOrd="0" presId="urn:microsoft.com/office/officeart/2005/8/layout/hList7"/>
    <dgm:cxn modelId="{6569E9C1-E327-4743-B367-FCB03A42F7A7}" type="presParOf" srcId="{B3465D8F-9B0B-43EB-BD1D-CC36D9952CB2}" destId="{1D6C4085-6D3E-459A-BEC9-F4EC000DDD8E}" srcOrd="0" destOrd="0" presId="urn:microsoft.com/office/officeart/2005/8/layout/hList7"/>
    <dgm:cxn modelId="{2B1255B7-B0D1-4CB3-BCD0-3AA8C9F89AB7}" type="presParOf" srcId="{B3465D8F-9B0B-43EB-BD1D-CC36D9952CB2}" destId="{7C65BAD4-9FE7-475E-82C5-86ABBC7AFF72}" srcOrd="1" destOrd="0" presId="urn:microsoft.com/office/officeart/2005/8/layout/hList7"/>
    <dgm:cxn modelId="{2ADDC141-640C-49DD-908E-F3B6AA8C1AC7}" type="presParOf" srcId="{7C65BAD4-9FE7-475E-82C5-86ABBC7AFF72}" destId="{1EF7244D-E9F2-4FC5-9A74-5925AD220D5D}" srcOrd="0" destOrd="0" presId="urn:microsoft.com/office/officeart/2005/8/layout/hList7"/>
    <dgm:cxn modelId="{2600AC67-7C4F-4B87-A971-B621DD3061A5}" type="presParOf" srcId="{1EF7244D-E9F2-4FC5-9A74-5925AD220D5D}" destId="{1ECB745A-A891-4B45-AFCD-A5319CFF0BE2}" srcOrd="0" destOrd="0" presId="urn:microsoft.com/office/officeart/2005/8/layout/hList7"/>
    <dgm:cxn modelId="{5122DA5D-5098-466C-AB13-8DD2539E077E}" type="presParOf" srcId="{1EF7244D-E9F2-4FC5-9A74-5925AD220D5D}" destId="{8178EAE0-E8D8-470C-B119-FE9ED62206A4}" srcOrd="1" destOrd="0" presId="urn:microsoft.com/office/officeart/2005/8/layout/hList7"/>
    <dgm:cxn modelId="{3E579CCF-6DE6-49D8-B0A9-59CB9947C69E}" type="presParOf" srcId="{1EF7244D-E9F2-4FC5-9A74-5925AD220D5D}" destId="{B644054C-C96A-4ABE-AFD9-213733C907AE}" srcOrd="2" destOrd="0" presId="urn:microsoft.com/office/officeart/2005/8/layout/hList7"/>
    <dgm:cxn modelId="{BB8A6724-7D0C-4473-8994-708D2BF41EE9}" type="presParOf" srcId="{1EF7244D-E9F2-4FC5-9A74-5925AD220D5D}" destId="{05D45985-3A34-4CE1-99BB-C0B61A78C2AA}" srcOrd="3" destOrd="0" presId="urn:microsoft.com/office/officeart/2005/8/layout/hList7"/>
    <dgm:cxn modelId="{84439E91-BFE2-4E89-9F26-9208A07E8503}" type="presParOf" srcId="{7C65BAD4-9FE7-475E-82C5-86ABBC7AFF72}" destId="{BAF40EBF-6876-4205-86DB-118514C0E9C0}" srcOrd="1" destOrd="0" presId="urn:microsoft.com/office/officeart/2005/8/layout/hList7"/>
    <dgm:cxn modelId="{2077ECF4-C85A-41D1-8636-FB2B63877433}" type="presParOf" srcId="{7C65BAD4-9FE7-475E-82C5-86ABBC7AFF72}" destId="{E5B1A7DA-5443-4201-BE18-65AA27369A75}" srcOrd="2" destOrd="0" presId="urn:microsoft.com/office/officeart/2005/8/layout/hList7"/>
    <dgm:cxn modelId="{FA52E88B-BBDD-4130-B9C0-B10C046BD344}" type="presParOf" srcId="{E5B1A7DA-5443-4201-BE18-65AA27369A75}" destId="{664F0513-4C02-4027-A555-4879F5B44BD2}" srcOrd="0" destOrd="0" presId="urn:microsoft.com/office/officeart/2005/8/layout/hList7"/>
    <dgm:cxn modelId="{9D2A980C-BD92-4C81-A83D-99F016720BD2}" type="presParOf" srcId="{E5B1A7DA-5443-4201-BE18-65AA27369A75}" destId="{9B637845-0872-4114-BF23-9AC4BBDEE101}" srcOrd="1" destOrd="0" presId="urn:microsoft.com/office/officeart/2005/8/layout/hList7"/>
    <dgm:cxn modelId="{97F9A3F9-0D48-483F-9699-0FC00D647631}" type="presParOf" srcId="{E5B1A7DA-5443-4201-BE18-65AA27369A75}" destId="{8FCCBDAF-CCA7-4374-B186-0B9C8E0A7908}" srcOrd="2" destOrd="0" presId="urn:microsoft.com/office/officeart/2005/8/layout/hList7"/>
    <dgm:cxn modelId="{AB70223F-A34C-4994-83C8-B1390E0D8DD7}" type="presParOf" srcId="{E5B1A7DA-5443-4201-BE18-65AA27369A75}" destId="{127803EA-8A9D-4575-BF19-6601F94B4606}" srcOrd="3" destOrd="0" presId="urn:microsoft.com/office/officeart/2005/8/layout/hList7"/>
    <dgm:cxn modelId="{195425AF-5F4E-417B-93C0-7BCF85B8851B}" type="presParOf" srcId="{7C65BAD4-9FE7-475E-82C5-86ABBC7AFF72}" destId="{43A1682D-C933-4080-8787-A944A4EB3A6B}" srcOrd="3" destOrd="0" presId="urn:microsoft.com/office/officeart/2005/8/layout/hList7"/>
    <dgm:cxn modelId="{3C97166F-52A7-4B13-BA11-CA10E0E2D10F}" type="presParOf" srcId="{7C65BAD4-9FE7-475E-82C5-86ABBC7AFF72}" destId="{F9B8CE75-6755-4EAA-9294-8DD266BDF36A}" srcOrd="4" destOrd="0" presId="urn:microsoft.com/office/officeart/2005/8/layout/hList7"/>
    <dgm:cxn modelId="{3CDC141D-957C-42ED-AE20-1D927F9C208B}" type="presParOf" srcId="{F9B8CE75-6755-4EAA-9294-8DD266BDF36A}" destId="{5C65E547-7D7B-4D4D-B41A-EAE0C9394B34}" srcOrd="0" destOrd="0" presId="urn:microsoft.com/office/officeart/2005/8/layout/hList7"/>
    <dgm:cxn modelId="{429A2668-4A7D-416A-88F0-C25719A76CAE}" type="presParOf" srcId="{F9B8CE75-6755-4EAA-9294-8DD266BDF36A}" destId="{0E0451BD-6A73-49FD-837C-2042E40142D0}" srcOrd="1" destOrd="0" presId="urn:microsoft.com/office/officeart/2005/8/layout/hList7"/>
    <dgm:cxn modelId="{E969C1C6-84DB-400E-84D8-E182E4373B3B}" type="presParOf" srcId="{F9B8CE75-6755-4EAA-9294-8DD266BDF36A}" destId="{F973F79F-3782-474B-9A81-5AAF43D7A0E7}" srcOrd="2" destOrd="0" presId="urn:microsoft.com/office/officeart/2005/8/layout/hList7"/>
    <dgm:cxn modelId="{2EFE206C-E3FD-4FFB-98D0-70CD3EC3583A}" type="presParOf" srcId="{F9B8CE75-6755-4EAA-9294-8DD266BDF36A}" destId="{B897DEC2-51FD-443E-ABCC-38B610A45A8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B745A-A891-4B45-AFCD-A5319CFF0BE2}">
      <dsp:nvSpPr>
        <dsp:cNvPr id="0" name=""/>
        <dsp:cNvSpPr/>
      </dsp:nvSpPr>
      <dsp:spPr>
        <a:xfrm>
          <a:off x="1917" y="0"/>
          <a:ext cx="2983869" cy="411480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 </a:t>
          </a:r>
        </a:p>
        <a:p>
          <a:pPr marL="0" lvl="0" indent="0" algn="ctr" defTabSz="622300">
            <a:lnSpc>
              <a:spcPct val="90000"/>
            </a:lnSpc>
            <a:spcBef>
              <a:spcPct val="0"/>
            </a:spcBef>
            <a:spcAft>
              <a:spcPct val="35000"/>
            </a:spcAft>
            <a:buNone/>
          </a:pPr>
          <a:r>
            <a:rPr lang="en-US" sz="1600" b="0" kern="1200" dirty="0">
              <a:solidFill>
                <a:schemeClr val="bg1"/>
              </a:solidFill>
            </a:rPr>
            <a:t>6 years at E8, </a:t>
          </a:r>
        </a:p>
        <a:p>
          <a:pPr marL="0" lvl="0" indent="0" algn="ctr" defTabSz="622300">
            <a:lnSpc>
              <a:spcPct val="90000"/>
            </a:lnSpc>
            <a:spcBef>
              <a:spcPct val="0"/>
            </a:spcBef>
            <a:spcAft>
              <a:spcPct val="35000"/>
            </a:spcAft>
            <a:buNone/>
          </a:pPr>
          <a:r>
            <a:rPr lang="en-US" sz="1600" b="0" kern="1200" dirty="0">
              <a:solidFill>
                <a:schemeClr val="bg1"/>
              </a:solidFill>
            </a:rPr>
            <a:t>Current Board Chair</a:t>
          </a:r>
        </a:p>
        <a:p>
          <a:pPr marL="0" lvl="0" indent="0" algn="ctr" defTabSz="622300">
            <a:lnSpc>
              <a:spcPct val="90000"/>
            </a:lnSpc>
            <a:spcBef>
              <a:spcPct val="0"/>
            </a:spcBef>
            <a:spcAft>
              <a:spcPct val="35000"/>
            </a:spcAft>
            <a:buNone/>
          </a:pPr>
          <a:r>
            <a:rPr lang="en-US" sz="1600" b="0" kern="1200" dirty="0">
              <a:solidFill>
                <a:schemeClr val="bg1"/>
              </a:solidFill>
            </a:rPr>
            <a:t>Support early-stage clean technology companies.</a:t>
          </a:r>
        </a:p>
        <a:p>
          <a:pPr marL="0" lvl="0" indent="0" algn="ctr" defTabSz="622300">
            <a:lnSpc>
              <a:spcPct val="90000"/>
            </a:lnSpc>
            <a:spcBef>
              <a:spcPct val="0"/>
            </a:spcBef>
            <a:spcAft>
              <a:spcPct val="35000"/>
            </a:spcAft>
            <a:buNone/>
          </a:pPr>
          <a:r>
            <a:rPr lang="en-US" sz="1600" b="0" kern="1200" dirty="0">
              <a:solidFill>
                <a:schemeClr val="bg1"/>
              </a:solidFill>
            </a:rPr>
            <a:t>Manage staff, board &amp; budget</a:t>
          </a:r>
          <a:r>
            <a:rPr lang="en-US" sz="1400" b="0" kern="1200" dirty="0">
              <a:solidFill>
                <a:schemeClr val="bg1"/>
              </a:solidFill>
            </a:rPr>
            <a:t>. </a:t>
          </a:r>
        </a:p>
      </dsp:txBody>
      <dsp:txXfrm>
        <a:off x="1917" y="1645920"/>
        <a:ext cx="2983869" cy="1645920"/>
      </dsp:txXfrm>
    </dsp:sp>
    <dsp:sp modelId="{05D45985-3A34-4CE1-99BB-C0B61A78C2AA}">
      <dsp:nvSpPr>
        <dsp:cNvPr id="0" name=""/>
        <dsp:cNvSpPr/>
      </dsp:nvSpPr>
      <dsp:spPr>
        <a:xfrm>
          <a:off x="761999" y="228595"/>
          <a:ext cx="1370228" cy="137022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4F0513-4C02-4027-A555-4879F5B44BD2}">
      <dsp:nvSpPr>
        <dsp:cNvPr id="0" name=""/>
        <dsp:cNvSpPr/>
      </dsp:nvSpPr>
      <dsp:spPr>
        <a:xfrm>
          <a:off x="3075302" y="0"/>
          <a:ext cx="2983869" cy="4114800"/>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600" b="0" kern="1200" dirty="0">
              <a:solidFill>
                <a:schemeClr val="bg1"/>
              </a:solidFill>
            </a:rPr>
            <a:t>13 years as Director of Business development for </a:t>
          </a:r>
        </a:p>
        <a:p>
          <a:pPr marL="0" lvl="0" indent="0" algn="ctr" defTabSz="622300">
            <a:lnSpc>
              <a:spcPct val="90000"/>
            </a:lnSpc>
            <a:spcBef>
              <a:spcPct val="0"/>
            </a:spcBef>
            <a:spcAft>
              <a:spcPct val="35000"/>
            </a:spcAft>
            <a:buNone/>
          </a:pPr>
          <a:r>
            <a:rPr lang="en-US" sz="1600" b="0" kern="1200" dirty="0">
              <a:solidFill>
                <a:schemeClr val="bg1"/>
              </a:solidFill>
            </a:rPr>
            <a:t>Analytical software platforms around science and information technology. </a:t>
          </a:r>
        </a:p>
        <a:p>
          <a:pPr marL="0" lvl="0" indent="0" algn="l" defTabSz="622300">
            <a:lnSpc>
              <a:spcPct val="90000"/>
            </a:lnSpc>
            <a:spcBef>
              <a:spcPct val="0"/>
            </a:spcBef>
            <a:spcAft>
              <a:spcPct val="35000"/>
            </a:spcAft>
            <a:buNone/>
          </a:pPr>
          <a:endParaRPr lang="en-US" sz="1400" b="0" kern="1200" dirty="0"/>
        </a:p>
        <a:p>
          <a:pPr marL="0" lvl="0" indent="0" algn="l" defTabSz="622300">
            <a:lnSpc>
              <a:spcPct val="90000"/>
            </a:lnSpc>
            <a:spcBef>
              <a:spcPct val="0"/>
            </a:spcBef>
            <a:spcAft>
              <a:spcPct val="35000"/>
            </a:spcAft>
            <a:buNone/>
          </a:pPr>
          <a:endParaRPr lang="en-US" sz="1400" b="1" kern="1200" dirty="0"/>
        </a:p>
      </dsp:txBody>
      <dsp:txXfrm>
        <a:off x="3075302" y="1645920"/>
        <a:ext cx="2983869" cy="1645920"/>
      </dsp:txXfrm>
    </dsp:sp>
    <dsp:sp modelId="{127803EA-8A9D-4575-BF19-6601F94B4606}">
      <dsp:nvSpPr>
        <dsp:cNvPr id="0" name=""/>
        <dsp:cNvSpPr/>
      </dsp:nvSpPr>
      <dsp:spPr>
        <a:xfrm>
          <a:off x="3882123" y="246888"/>
          <a:ext cx="1370228" cy="137022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65E547-7D7B-4D4D-B41A-EAE0C9394B34}">
      <dsp:nvSpPr>
        <dsp:cNvPr id="0" name=""/>
        <dsp:cNvSpPr/>
      </dsp:nvSpPr>
      <dsp:spPr>
        <a:xfrm>
          <a:off x="6148688" y="0"/>
          <a:ext cx="2983869" cy="4114800"/>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rPr>
            <a:t>12 years at the US EPA as an environmental scientist managing the international program and technical clean up of Hazardous Waste sites. </a:t>
          </a:r>
        </a:p>
      </dsp:txBody>
      <dsp:txXfrm>
        <a:off x="6148688" y="1645920"/>
        <a:ext cx="2983869" cy="1645920"/>
      </dsp:txXfrm>
    </dsp:sp>
    <dsp:sp modelId="{B897DEC2-51FD-443E-ABCC-38B610A45A89}">
      <dsp:nvSpPr>
        <dsp:cNvPr id="0" name=""/>
        <dsp:cNvSpPr/>
      </dsp:nvSpPr>
      <dsp:spPr>
        <a:xfrm>
          <a:off x="6955508" y="246888"/>
          <a:ext cx="1370228" cy="137022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6C4085-6D3E-459A-BEC9-F4EC000DDD8E}">
      <dsp:nvSpPr>
        <dsp:cNvPr id="0" name=""/>
        <dsp:cNvSpPr/>
      </dsp:nvSpPr>
      <dsp:spPr>
        <a:xfrm>
          <a:off x="346050" y="3352802"/>
          <a:ext cx="8403717" cy="617220"/>
        </a:xfrm>
        <a:prstGeom prst="leftRightArrow">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11/16/22</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11/16/22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458901"/>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80741428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2319592"/>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7181915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7471740"/>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807999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65061264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56551499"/>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90496950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8805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US" dirty="0"/>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93699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47E5BF7-8DCF-004D-9FD4-8CBFD45027E8}" type="datetimeFigureOut">
              <a:rPr lang="en-US" smtClean="0"/>
              <a:t>11/16/22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2A6250-9EBD-0E43-85FC-B93FA08C3B40}" type="slidenum">
              <a:rPr lang="en-US" smtClean="0"/>
              <a:t>‹#›</a:t>
            </a:fld>
            <a:endParaRPr lang="en-US" dirty="0"/>
          </a:p>
        </p:txBody>
      </p:sp>
    </p:spTree>
    <p:extLst>
      <p:ext uri="{BB962C8B-B14F-4D97-AF65-F5344CB8AC3E}">
        <p14:creationId xmlns:p14="http://schemas.microsoft.com/office/powerpoint/2010/main" val="3045171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US" dirty="0"/>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endParaRPr lang="en-US" dirty="0"/>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719297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endParaRPr lang="en-US" dirty="0"/>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endParaRPr lang="en-US" dirty="0"/>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83338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US" dirty="0"/>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70890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2206821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US" dirty="0"/>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endParaRPr lang="en-US" dirty="0"/>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44299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US" dirty="0"/>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22877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endParaRPr lang="en-US" dirty="0"/>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59605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39108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71633117"/>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03312548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57073271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879302073"/>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105816871"/>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9772664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223417659"/>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3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3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79200829"/>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3" r:id="rId22"/>
    <p:sldLayoutId id="2147483734" r:id="rId23"/>
    <p:sldLayoutId id="2147483735" r:id="rId24"/>
    <p:sldLayoutId id="2147483737" r:id="rId25"/>
    <p:sldLayoutId id="2147483740" r:id="rId26"/>
    <p:sldLayoutId id="2147483748" r:id="rId27"/>
  </p:sldLayoutIdLst>
  <p:hf sldNum="0"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l="25" r="25"/>
          <a:stretch/>
        </p:blipFill>
        <p:spPr/>
      </p:pic>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3536648" y="5520473"/>
            <a:ext cx="5140476" cy="668415"/>
          </a:xfrm>
        </p:spPr>
        <p:txBody>
          <a:bodyPr/>
          <a:lstStyle/>
          <a:p>
            <a:r>
              <a:rPr lang="en-US" dirty="0">
                <a:solidFill>
                  <a:schemeClr val="tx1"/>
                </a:solidFill>
              </a:rPr>
              <a:t>Lee Otis</a:t>
            </a:r>
            <a:endParaRPr lang="en-US" dirty="0"/>
          </a:p>
        </p:txBody>
      </p:sp>
      <p:pic>
        <p:nvPicPr>
          <p:cNvPr id="2" name="Picture 1">
            <a:extLst>
              <a:ext uri="{FF2B5EF4-FFF2-40B4-BE49-F238E27FC236}">
                <a16:creationId xmlns:a16="http://schemas.microsoft.com/office/drawing/2014/main" id="{2FDA60C9-5016-100D-5B33-2BBA63DFFDA3}"/>
              </a:ext>
            </a:extLst>
          </p:cNvPr>
          <p:cNvPicPr>
            <a:picLocks noChangeAspect="1"/>
          </p:cNvPicPr>
          <p:nvPr/>
        </p:nvPicPr>
        <p:blipFill>
          <a:blip r:embed="rId3"/>
          <a:stretch>
            <a:fillRect/>
          </a:stretch>
        </p:blipFill>
        <p:spPr>
          <a:xfrm>
            <a:off x="2193099" y="1589314"/>
            <a:ext cx="7041383" cy="3773920"/>
          </a:xfrm>
          <a:prstGeom prst="rect">
            <a:avLst/>
          </a:prstGeom>
        </p:spPr>
      </p:pic>
      <p:pic>
        <p:nvPicPr>
          <p:cNvPr id="3" name="Picture 2">
            <a:extLst>
              <a:ext uri="{FF2B5EF4-FFF2-40B4-BE49-F238E27FC236}">
                <a16:creationId xmlns:a16="http://schemas.microsoft.com/office/drawing/2014/main" id="{23408823-7019-1F1D-4368-0C793496B123}"/>
              </a:ext>
            </a:extLst>
          </p:cNvPr>
          <p:cNvPicPr>
            <a:picLocks noChangeAspect="1"/>
          </p:cNvPicPr>
          <p:nvPr/>
        </p:nvPicPr>
        <p:blipFill>
          <a:blip r:embed="rId4"/>
          <a:stretch>
            <a:fillRect/>
          </a:stretch>
        </p:blipFill>
        <p:spPr>
          <a:xfrm>
            <a:off x="10477246" y="5739084"/>
            <a:ext cx="1431724" cy="833391"/>
          </a:xfrm>
          <a:prstGeom prst="rect">
            <a:avLst/>
          </a:prstGeom>
        </p:spPr>
      </p:pic>
      <p:sp>
        <p:nvSpPr>
          <p:cNvPr id="4" name="TextBox 3">
            <a:extLst>
              <a:ext uri="{FF2B5EF4-FFF2-40B4-BE49-F238E27FC236}">
                <a16:creationId xmlns:a16="http://schemas.microsoft.com/office/drawing/2014/main" id="{FFEE83D9-3C7D-0B6F-1677-D81C84D3C8F9}"/>
              </a:ext>
            </a:extLst>
          </p:cNvPr>
          <p:cNvSpPr txBox="1"/>
          <p:nvPr/>
        </p:nvSpPr>
        <p:spPr>
          <a:xfrm>
            <a:off x="1356144" y="400562"/>
            <a:ext cx="10139170" cy="707886"/>
          </a:xfrm>
          <a:prstGeom prst="rect">
            <a:avLst/>
          </a:prstGeom>
          <a:noFill/>
        </p:spPr>
        <p:txBody>
          <a:bodyPr wrap="square" rtlCol="0">
            <a:spAutoFit/>
          </a:bodyPr>
          <a:lstStyle/>
          <a:p>
            <a:r>
              <a:rPr lang="en-US" sz="4000" b="1">
                <a:solidFill>
                  <a:schemeClr val="bg1"/>
                </a:solidFill>
              </a:rPr>
              <a:t>Investing </a:t>
            </a:r>
            <a:r>
              <a:rPr lang="en-US" sz="4000" b="1" dirty="0">
                <a:solidFill>
                  <a:schemeClr val="bg1"/>
                </a:solidFill>
              </a:rPr>
              <a:t>in Clean Technologies </a:t>
            </a:r>
          </a:p>
        </p:txBody>
      </p:sp>
      <p:sp>
        <p:nvSpPr>
          <p:cNvPr id="11" name="TextBox 10">
            <a:extLst>
              <a:ext uri="{FF2B5EF4-FFF2-40B4-BE49-F238E27FC236}">
                <a16:creationId xmlns:a16="http://schemas.microsoft.com/office/drawing/2014/main" id="{63255DBB-B074-36D5-A659-2470652B0840}"/>
              </a:ext>
            </a:extLst>
          </p:cNvPr>
          <p:cNvSpPr txBox="1"/>
          <p:nvPr/>
        </p:nvSpPr>
        <p:spPr>
          <a:xfrm>
            <a:off x="3536648" y="1746553"/>
            <a:ext cx="4627638" cy="369332"/>
          </a:xfrm>
          <a:prstGeom prst="rect">
            <a:avLst/>
          </a:prstGeom>
          <a:noFill/>
        </p:spPr>
        <p:txBody>
          <a:bodyPr wrap="square" rtlCol="0">
            <a:spAutoFit/>
          </a:bodyPr>
          <a:lstStyle/>
          <a:p>
            <a:pPr algn="ctr"/>
            <a:r>
              <a:rPr lang="en-US" b="1" dirty="0">
                <a:solidFill>
                  <a:schemeClr val="accent2">
                    <a:lumMod val="60000"/>
                    <a:lumOff val="40000"/>
                  </a:schemeClr>
                </a:solidFill>
                <a:latin typeface="Tenorite" panose="00000500000000000000" pitchFamily="2" charset="0"/>
                <a:ea typeface="Tahoma" pitchFamily="34" charset="0"/>
                <a:cs typeface="Tahoma" pitchFamily="34" charset="0"/>
              </a:rPr>
              <a:t>PROFIT WITH A PURPOSE</a:t>
            </a:r>
          </a:p>
        </p:txBody>
      </p:sp>
      <p:sp>
        <p:nvSpPr>
          <p:cNvPr id="13" name="TextBox 12">
            <a:extLst>
              <a:ext uri="{FF2B5EF4-FFF2-40B4-BE49-F238E27FC236}">
                <a16:creationId xmlns:a16="http://schemas.microsoft.com/office/drawing/2014/main" id="{B88C083A-DC9F-C08E-4019-2959D2A1B105}"/>
              </a:ext>
            </a:extLst>
          </p:cNvPr>
          <p:cNvSpPr txBox="1"/>
          <p:nvPr/>
        </p:nvSpPr>
        <p:spPr>
          <a:xfrm>
            <a:off x="3011715" y="6295314"/>
            <a:ext cx="6168570" cy="369332"/>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Tahoma" pitchFamily="34" charset="0"/>
                <a:ea typeface="Tahoma" pitchFamily="34" charset="0"/>
                <a:cs typeface="Tahoma" pitchFamily="34" charset="0"/>
              </a:rPr>
              <a:t>E8angels.com</a:t>
            </a:r>
            <a:endParaRPr kumimoji="0" lang="en-US" sz="1800" b="0"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2F46E42-B9F6-4675-A83F-AC1F484E0A3A}"/>
              </a:ext>
            </a:extLst>
          </p:cNvPr>
          <p:cNvGraphicFramePr>
            <a:graphicFrameLocks/>
          </p:cNvGraphicFramePr>
          <p:nvPr>
            <p:extLst>
              <p:ext uri="{D42A27DB-BD31-4B8C-83A1-F6EECF244321}">
                <p14:modId xmlns:p14="http://schemas.microsoft.com/office/powerpoint/2010/main" val="3766327707"/>
              </p:ext>
            </p:extLst>
          </p:nvPr>
        </p:nvGraphicFramePr>
        <p:xfrm>
          <a:off x="110671" y="957532"/>
          <a:ext cx="7730739" cy="5824011"/>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1CE7B65E-2284-C543-B4DB-B244F0881F69}"/>
              </a:ext>
            </a:extLst>
          </p:cNvPr>
          <p:cNvSpPr txBox="1">
            <a:spLocks/>
          </p:cNvSpPr>
          <p:nvPr/>
        </p:nvSpPr>
        <p:spPr>
          <a:xfrm>
            <a:off x="110672" y="87945"/>
            <a:ext cx="6277249" cy="6190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t>What We Have Done</a:t>
            </a:r>
          </a:p>
        </p:txBody>
      </p:sp>
      <p:sp>
        <p:nvSpPr>
          <p:cNvPr id="8" name="Rounded Rectangle 7">
            <a:extLst>
              <a:ext uri="{FF2B5EF4-FFF2-40B4-BE49-F238E27FC236}">
                <a16:creationId xmlns:a16="http://schemas.microsoft.com/office/drawing/2014/main" id="{3F15A8DA-3536-E64A-8821-295C1F6CD7F5}"/>
              </a:ext>
            </a:extLst>
          </p:cNvPr>
          <p:cNvSpPr/>
          <p:nvPr/>
        </p:nvSpPr>
        <p:spPr>
          <a:xfrm>
            <a:off x="6778519" y="1579328"/>
            <a:ext cx="1387820" cy="832934"/>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t>$45 M</a:t>
            </a:r>
          </a:p>
          <a:p>
            <a:pPr algn="ctr"/>
            <a:r>
              <a:rPr lang="en-US" dirty="0"/>
              <a:t>since</a:t>
            </a:r>
          </a:p>
          <a:p>
            <a:pPr algn="ctr"/>
            <a:r>
              <a:rPr lang="en-US" sz="1400" dirty="0"/>
              <a:t>(2006)</a:t>
            </a:r>
          </a:p>
        </p:txBody>
      </p:sp>
      <p:pic>
        <p:nvPicPr>
          <p:cNvPr id="14" name="Picture 13">
            <a:extLst>
              <a:ext uri="{FF2B5EF4-FFF2-40B4-BE49-F238E27FC236}">
                <a16:creationId xmlns:a16="http://schemas.microsoft.com/office/drawing/2014/main" id="{C44C0C78-A688-9BE1-50CA-3FF597307DA0}"/>
              </a:ext>
            </a:extLst>
          </p:cNvPr>
          <p:cNvPicPr>
            <a:picLocks noChangeAspect="1"/>
          </p:cNvPicPr>
          <p:nvPr/>
        </p:nvPicPr>
        <p:blipFill>
          <a:blip r:embed="rId3"/>
          <a:stretch>
            <a:fillRect/>
          </a:stretch>
        </p:blipFill>
        <p:spPr>
          <a:xfrm>
            <a:off x="10297346" y="5641278"/>
            <a:ext cx="1432684" cy="835224"/>
          </a:xfrm>
          <a:prstGeom prst="rect">
            <a:avLst/>
          </a:prstGeom>
        </p:spPr>
      </p:pic>
    </p:spTree>
    <p:extLst>
      <p:ext uri="{BB962C8B-B14F-4D97-AF65-F5344CB8AC3E}">
        <p14:creationId xmlns:p14="http://schemas.microsoft.com/office/powerpoint/2010/main" val="340533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264109" y="209951"/>
            <a:ext cx="5715000" cy="469089"/>
          </a:xfrm>
        </p:spPr>
        <p:txBody>
          <a:bodyPr/>
          <a:lstStyle/>
          <a:p>
            <a:r>
              <a:rPr lang="en-US" b="1" dirty="0"/>
              <a:t>E8 Member Investments </a:t>
            </a:r>
          </a:p>
        </p:txBody>
      </p:sp>
      <p:pic>
        <p:nvPicPr>
          <p:cNvPr id="23" name="Picture Placeholder 22" descr="A picture containing plant, grass">
            <a:extLst>
              <a:ext uri="{FF2B5EF4-FFF2-40B4-BE49-F238E27FC236}">
                <a16:creationId xmlns:a16="http://schemas.microsoft.com/office/drawing/2014/main" id="{2C4E5530-CABD-4A85-83DA-8368360A3E1C}"/>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l="13" r="13"/>
          <a:stretch/>
        </p:blipFill>
        <p:spPr/>
      </p:pic>
      <p:pic>
        <p:nvPicPr>
          <p:cNvPr id="2" name="Picture 1">
            <a:extLst>
              <a:ext uri="{FF2B5EF4-FFF2-40B4-BE49-F238E27FC236}">
                <a16:creationId xmlns:a16="http://schemas.microsoft.com/office/drawing/2014/main" id="{14B21AEA-991B-86D7-211F-AACD03031C2D}"/>
              </a:ext>
            </a:extLst>
          </p:cNvPr>
          <p:cNvPicPr>
            <a:picLocks noChangeAspect="1"/>
          </p:cNvPicPr>
          <p:nvPr/>
        </p:nvPicPr>
        <p:blipFill>
          <a:blip r:embed="rId3"/>
          <a:stretch>
            <a:fillRect/>
          </a:stretch>
        </p:blipFill>
        <p:spPr>
          <a:xfrm>
            <a:off x="527649" y="1216047"/>
            <a:ext cx="3072650" cy="390178"/>
          </a:xfrm>
          <a:prstGeom prst="rect">
            <a:avLst/>
          </a:prstGeom>
        </p:spPr>
      </p:pic>
      <p:sp>
        <p:nvSpPr>
          <p:cNvPr id="13" name="Text Placeholder 12">
            <a:extLst>
              <a:ext uri="{FF2B5EF4-FFF2-40B4-BE49-F238E27FC236}">
                <a16:creationId xmlns:a16="http://schemas.microsoft.com/office/drawing/2014/main" id="{B7F0ADC1-09F3-C5CA-E7E4-D267B0837846}"/>
              </a:ext>
            </a:extLst>
          </p:cNvPr>
          <p:cNvSpPr txBox="1">
            <a:spLocks noGrp="1"/>
          </p:cNvSpPr>
          <p:nvPr>
            <p:ph type="body" sz="quarter" idx="12"/>
          </p:nvPr>
        </p:nvSpPr>
        <p:spPr>
          <a:xfrm>
            <a:off x="432758" y="1883706"/>
            <a:ext cx="2938463" cy="984244"/>
          </a:xfrm>
          <a:prstGeom prst="rect">
            <a:avLst/>
          </a:prstGeom>
          <a:noFill/>
        </p:spPr>
        <p:txBody>
          <a:bodyPr wrap="square" rtlCol="0">
            <a:spAutoFit/>
          </a:bodyPr>
          <a:lstStyle/>
          <a:p>
            <a:pPr algn="l"/>
            <a:r>
              <a:rPr lang="en-US" sz="1600" i="1" dirty="0"/>
              <a:t>Metering and electrifying the hardest-to-reach last mile.</a:t>
            </a:r>
          </a:p>
        </p:txBody>
      </p:sp>
      <p:pic>
        <p:nvPicPr>
          <p:cNvPr id="3" name="Picture 2">
            <a:extLst>
              <a:ext uri="{FF2B5EF4-FFF2-40B4-BE49-F238E27FC236}">
                <a16:creationId xmlns:a16="http://schemas.microsoft.com/office/drawing/2014/main" id="{4FE94D84-9288-0EE3-FB5B-CED58FCDD091}"/>
              </a:ext>
            </a:extLst>
          </p:cNvPr>
          <p:cNvPicPr>
            <a:picLocks noChangeAspect="1"/>
          </p:cNvPicPr>
          <p:nvPr/>
        </p:nvPicPr>
        <p:blipFill>
          <a:blip r:embed="rId4"/>
          <a:stretch>
            <a:fillRect/>
          </a:stretch>
        </p:blipFill>
        <p:spPr>
          <a:xfrm>
            <a:off x="4487945" y="1120171"/>
            <a:ext cx="1975275" cy="536494"/>
          </a:xfrm>
          <a:prstGeom prst="rect">
            <a:avLst/>
          </a:prstGeom>
        </p:spPr>
      </p:pic>
      <p:sp>
        <p:nvSpPr>
          <p:cNvPr id="16" name="TextBox 15">
            <a:extLst>
              <a:ext uri="{FF2B5EF4-FFF2-40B4-BE49-F238E27FC236}">
                <a16:creationId xmlns:a16="http://schemas.microsoft.com/office/drawing/2014/main" id="{44735EF1-B9A5-CB32-8305-9172C6CE6447}"/>
              </a:ext>
            </a:extLst>
          </p:cNvPr>
          <p:cNvSpPr txBox="1"/>
          <p:nvPr/>
        </p:nvSpPr>
        <p:spPr>
          <a:xfrm>
            <a:off x="4392648" y="1813409"/>
            <a:ext cx="3172923" cy="1077218"/>
          </a:xfrm>
          <a:prstGeom prst="rect">
            <a:avLst/>
          </a:prstGeom>
          <a:noFill/>
        </p:spPr>
        <p:txBody>
          <a:bodyPr wrap="square" rtlCol="0">
            <a:spAutoFit/>
          </a:bodyPr>
          <a:lstStyle/>
          <a:p>
            <a:r>
              <a:rPr lang="en-US" sz="1600" i="1" dirty="0"/>
              <a:t>Low-cost, long-duration flow batteries for commercial and utility-scale storage. Went public in 2022</a:t>
            </a:r>
          </a:p>
        </p:txBody>
      </p:sp>
      <p:pic>
        <p:nvPicPr>
          <p:cNvPr id="17" name="Picture 16">
            <a:extLst>
              <a:ext uri="{FF2B5EF4-FFF2-40B4-BE49-F238E27FC236}">
                <a16:creationId xmlns:a16="http://schemas.microsoft.com/office/drawing/2014/main" id="{E95FCBD4-8A96-6E30-C1AC-5732CAF728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5416" y="971452"/>
            <a:ext cx="1252272" cy="1269545"/>
          </a:xfrm>
          <a:prstGeom prst="rect">
            <a:avLst/>
          </a:prstGeom>
        </p:spPr>
      </p:pic>
      <p:sp>
        <p:nvSpPr>
          <p:cNvPr id="19" name="TextBox 18">
            <a:extLst>
              <a:ext uri="{FF2B5EF4-FFF2-40B4-BE49-F238E27FC236}">
                <a16:creationId xmlns:a16="http://schemas.microsoft.com/office/drawing/2014/main" id="{6AB4606F-E40E-033E-589C-ACCFB15786D3}"/>
              </a:ext>
            </a:extLst>
          </p:cNvPr>
          <p:cNvSpPr txBox="1"/>
          <p:nvPr/>
        </p:nvSpPr>
        <p:spPr>
          <a:xfrm>
            <a:off x="7972609" y="2352018"/>
            <a:ext cx="3851592" cy="830997"/>
          </a:xfrm>
          <a:prstGeom prst="rect">
            <a:avLst/>
          </a:prstGeom>
          <a:noFill/>
        </p:spPr>
        <p:txBody>
          <a:bodyPr wrap="square" rtlCol="0">
            <a:spAutoFit/>
          </a:bodyPr>
          <a:lstStyle/>
          <a:p>
            <a:r>
              <a:rPr lang="en-US" sz="1600" i="1" dirty="0"/>
              <a:t>Female startup, CEO. Animal feed from insect protein: nutrition with less impact, and frass to boot</a:t>
            </a:r>
          </a:p>
        </p:txBody>
      </p:sp>
      <p:pic>
        <p:nvPicPr>
          <p:cNvPr id="20" name="Picture 4" descr="Exit - Free signaling icons">
            <a:extLst>
              <a:ext uri="{FF2B5EF4-FFF2-40B4-BE49-F238E27FC236}">
                <a16:creationId xmlns:a16="http://schemas.microsoft.com/office/drawing/2014/main" id="{978EE793-C947-196E-05B3-2862F741927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79109" y="2869613"/>
            <a:ext cx="839166" cy="8391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Earthly Labs - Capture CO2. Reduce Cost. Preserve Our Earth">
            <a:extLst>
              <a:ext uri="{FF2B5EF4-FFF2-40B4-BE49-F238E27FC236}">
                <a16:creationId xmlns:a16="http://schemas.microsoft.com/office/drawing/2014/main" id="{18F2DFAA-270A-EEE8-4C50-E0B8B0A600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19232" y="4907730"/>
            <a:ext cx="2545181" cy="9094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080F72C-F445-6925-A5E0-86E208C1491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00534" y="4907730"/>
            <a:ext cx="2550096" cy="877533"/>
          </a:xfrm>
          <a:prstGeom prst="rect">
            <a:avLst/>
          </a:prstGeom>
        </p:spPr>
      </p:pic>
      <p:pic>
        <p:nvPicPr>
          <p:cNvPr id="24" name="Picture 23">
            <a:extLst>
              <a:ext uri="{FF2B5EF4-FFF2-40B4-BE49-F238E27FC236}">
                <a16:creationId xmlns:a16="http://schemas.microsoft.com/office/drawing/2014/main" id="{F22ABB8C-26E6-AC60-B907-4C39B68AE0EB}"/>
              </a:ext>
            </a:extLst>
          </p:cNvPr>
          <p:cNvPicPr>
            <a:picLocks noChangeAspect="1"/>
          </p:cNvPicPr>
          <p:nvPr/>
        </p:nvPicPr>
        <p:blipFill>
          <a:blip r:embed="rId9"/>
          <a:stretch>
            <a:fillRect/>
          </a:stretch>
        </p:blipFill>
        <p:spPr>
          <a:xfrm>
            <a:off x="10297346" y="5641278"/>
            <a:ext cx="1432684" cy="835224"/>
          </a:xfrm>
          <a:prstGeom prst="rect">
            <a:avLst/>
          </a:prstGeom>
        </p:spPr>
      </p:pic>
    </p:spTree>
    <p:extLst>
      <p:ext uri="{BB962C8B-B14F-4D97-AF65-F5344CB8AC3E}">
        <p14:creationId xmlns:p14="http://schemas.microsoft.com/office/powerpoint/2010/main" val="79010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Close up of green grass">
            <a:extLst>
              <a:ext uri="{FF2B5EF4-FFF2-40B4-BE49-F238E27FC236}">
                <a16:creationId xmlns:a16="http://schemas.microsoft.com/office/drawing/2014/main" id="{EF945BF7-34F4-4EEA-A280-470C550BC5E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t="29" b="29"/>
          <a:stretch/>
        </p:blipFill>
        <p:spPr/>
      </p:pic>
      <p:sp>
        <p:nvSpPr>
          <p:cNvPr id="2" name="TextBox 1">
            <a:extLst>
              <a:ext uri="{FF2B5EF4-FFF2-40B4-BE49-F238E27FC236}">
                <a16:creationId xmlns:a16="http://schemas.microsoft.com/office/drawing/2014/main" id="{797AA477-C829-39CD-9EAD-2042144A55D1}"/>
              </a:ext>
            </a:extLst>
          </p:cNvPr>
          <p:cNvSpPr txBox="1"/>
          <p:nvPr/>
        </p:nvSpPr>
        <p:spPr>
          <a:xfrm>
            <a:off x="1380227" y="2872595"/>
            <a:ext cx="3752489" cy="646331"/>
          </a:xfrm>
          <a:prstGeom prst="rect">
            <a:avLst/>
          </a:prstGeom>
          <a:noFill/>
        </p:spPr>
        <p:txBody>
          <a:bodyPr wrap="square" rtlCol="0">
            <a:spAutoFit/>
          </a:bodyPr>
          <a:lstStyle/>
          <a:p>
            <a:pPr algn="ctr"/>
            <a:r>
              <a:rPr lang="en-US" sz="3600" dirty="0"/>
              <a:t>QUESTIONS </a:t>
            </a:r>
          </a:p>
        </p:txBody>
      </p:sp>
      <p:pic>
        <p:nvPicPr>
          <p:cNvPr id="6" name="Picture 5">
            <a:extLst>
              <a:ext uri="{FF2B5EF4-FFF2-40B4-BE49-F238E27FC236}">
                <a16:creationId xmlns:a16="http://schemas.microsoft.com/office/drawing/2014/main" id="{4B6F999E-391A-FEF6-3E82-E714FF3ABF2C}"/>
              </a:ext>
            </a:extLst>
          </p:cNvPr>
          <p:cNvPicPr>
            <a:picLocks noChangeAspect="1"/>
          </p:cNvPicPr>
          <p:nvPr/>
        </p:nvPicPr>
        <p:blipFill>
          <a:blip r:embed="rId3"/>
          <a:stretch>
            <a:fillRect/>
          </a:stretch>
        </p:blipFill>
        <p:spPr>
          <a:xfrm>
            <a:off x="10297346" y="5641278"/>
            <a:ext cx="1432684" cy="835224"/>
          </a:xfrm>
          <a:prstGeom prst="rect">
            <a:avLst/>
          </a:prstGeom>
        </p:spPr>
      </p:pic>
    </p:spTree>
    <p:extLst>
      <p:ext uri="{BB962C8B-B14F-4D97-AF65-F5344CB8AC3E}">
        <p14:creationId xmlns:p14="http://schemas.microsoft.com/office/powerpoint/2010/main" val="1604891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81000" y="127042"/>
            <a:ext cx="4191000" cy="647700"/>
          </a:xfrm>
        </p:spPr>
        <p:txBody>
          <a:bodyPr>
            <a:normAutofit/>
          </a:bodyPr>
          <a:lstStyle/>
          <a:p>
            <a:r>
              <a:rPr lang="en-US" sz="2800" dirty="0"/>
              <a:t>Lee Otis, Background</a:t>
            </a:r>
          </a:p>
        </p:txBody>
      </p:sp>
      <p:graphicFrame>
        <p:nvGraphicFramePr>
          <p:cNvPr id="19" name="Content Placeholder 18">
            <a:extLst>
              <a:ext uri="{FF2B5EF4-FFF2-40B4-BE49-F238E27FC236}">
                <a16:creationId xmlns:a16="http://schemas.microsoft.com/office/drawing/2014/main" id="{4EB323FA-EE73-438D-B617-D85682B7B2C2}"/>
              </a:ext>
            </a:extLst>
          </p:cNvPr>
          <p:cNvGraphicFramePr>
            <a:graphicFrameLocks noGrp="1"/>
          </p:cNvGraphicFramePr>
          <p:nvPr>
            <p:ph idx="1"/>
            <p:extLst>
              <p:ext uri="{D42A27DB-BD31-4B8C-83A1-F6EECF244321}">
                <p14:modId xmlns:p14="http://schemas.microsoft.com/office/powerpoint/2010/main" val="1537080094"/>
              </p:ext>
            </p:extLst>
          </p:nvPr>
        </p:nvGraphicFramePr>
        <p:xfrm>
          <a:off x="1447801" y="1143000"/>
          <a:ext cx="9134475"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6">
            <a:extLst>
              <a:ext uri="{FF2B5EF4-FFF2-40B4-BE49-F238E27FC236}">
                <a16:creationId xmlns:a16="http://schemas.microsoft.com/office/drawing/2014/main" id="{DD824C7C-B773-4F61-962A-6FC54591B543}"/>
              </a:ext>
            </a:extLst>
          </p:cNvPr>
          <p:cNvPicPr>
            <a:picLocks noChangeAspect="1"/>
          </p:cNvPicPr>
          <p:nvPr/>
        </p:nvPicPr>
        <p:blipFill>
          <a:blip r:embed="rId7"/>
          <a:stretch>
            <a:fillRect/>
          </a:stretch>
        </p:blipFill>
        <p:spPr>
          <a:xfrm>
            <a:off x="1887496" y="5510775"/>
            <a:ext cx="822367" cy="822367"/>
          </a:xfrm>
          <a:prstGeom prst="rect">
            <a:avLst/>
          </a:prstGeom>
        </p:spPr>
      </p:pic>
      <p:sp>
        <p:nvSpPr>
          <p:cNvPr id="28" name="TextBox 27">
            <a:extLst>
              <a:ext uri="{FF2B5EF4-FFF2-40B4-BE49-F238E27FC236}">
                <a16:creationId xmlns:a16="http://schemas.microsoft.com/office/drawing/2014/main" id="{CFC81B87-A074-49B7-916E-F04E4E7D6083}"/>
              </a:ext>
            </a:extLst>
          </p:cNvPr>
          <p:cNvSpPr txBox="1"/>
          <p:nvPr/>
        </p:nvSpPr>
        <p:spPr>
          <a:xfrm>
            <a:off x="2819400" y="5699760"/>
            <a:ext cx="3276600" cy="523220"/>
          </a:xfrm>
          <a:prstGeom prst="rect">
            <a:avLst/>
          </a:prstGeom>
          <a:noFill/>
          <a:ln>
            <a:solidFill>
              <a:schemeClr val="bg2"/>
            </a:solidFill>
          </a:ln>
        </p:spPr>
        <p:txBody>
          <a:bodyPr wrap="square" rtlCol="0" anchor="ctr" anchorCtr="1">
            <a:spAutoFit/>
          </a:bodyPr>
          <a:lstStyle/>
          <a:p>
            <a:r>
              <a:rPr lang="en-US" sz="1400" dirty="0"/>
              <a:t>M.S. Environmental Management, </a:t>
            </a:r>
          </a:p>
          <a:p>
            <a:r>
              <a:rPr lang="en-US" sz="1400" dirty="0"/>
              <a:t>University of San Francisco, CA</a:t>
            </a:r>
          </a:p>
        </p:txBody>
      </p:sp>
      <p:pic>
        <p:nvPicPr>
          <p:cNvPr id="29" name="Picture 28">
            <a:extLst>
              <a:ext uri="{FF2B5EF4-FFF2-40B4-BE49-F238E27FC236}">
                <a16:creationId xmlns:a16="http://schemas.microsoft.com/office/drawing/2014/main" id="{BCA9A8B6-BA60-4D80-8DDD-A33B23EEC58B}"/>
              </a:ext>
            </a:extLst>
          </p:cNvPr>
          <p:cNvPicPr>
            <a:picLocks noChangeAspect="1"/>
          </p:cNvPicPr>
          <p:nvPr/>
        </p:nvPicPr>
        <p:blipFill>
          <a:blip r:embed="rId8"/>
          <a:stretch>
            <a:fillRect/>
          </a:stretch>
        </p:blipFill>
        <p:spPr>
          <a:xfrm>
            <a:off x="7315201" y="5527327"/>
            <a:ext cx="771525" cy="771525"/>
          </a:xfrm>
          <a:prstGeom prst="rect">
            <a:avLst/>
          </a:prstGeom>
        </p:spPr>
      </p:pic>
      <p:sp>
        <p:nvSpPr>
          <p:cNvPr id="30" name="TextBox 29">
            <a:extLst>
              <a:ext uri="{FF2B5EF4-FFF2-40B4-BE49-F238E27FC236}">
                <a16:creationId xmlns:a16="http://schemas.microsoft.com/office/drawing/2014/main" id="{618CCF01-330A-44B7-8C13-24A58B6DEA6E}"/>
              </a:ext>
            </a:extLst>
          </p:cNvPr>
          <p:cNvSpPr txBox="1"/>
          <p:nvPr/>
        </p:nvSpPr>
        <p:spPr>
          <a:xfrm>
            <a:off x="8305801" y="5660348"/>
            <a:ext cx="2581275" cy="523220"/>
          </a:xfrm>
          <a:prstGeom prst="rect">
            <a:avLst/>
          </a:prstGeom>
          <a:noFill/>
          <a:ln>
            <a:solidFill>
              <a:schemeClr val="bg2"/>
            </a:solidFill>
          </a:ln>
        </p:spPr>
        <p:txBody>
          <a:bodyPr wrap="square" rtlCol="0" anchor="ctr" anchorCtr="1">
            <a:spAutoFit/>
          </a:bodyPr>
          <a:lstStyle/>
          <a:p>
            <a:r>
              <a:rPr lang="en-US" sz="1400" dirty="0"/>
              <a:t>B,A. Geology/Anthropology</a:t>
            </a:r>
          </a:p>
          <a:p>
            <a:r>
              <a:rPr lang="en-US" sz="1400" dirty="0"/>
              <a:t>University of Arizona. AZ</a:t>
            </a:r>
          </a:p>
        </p:txBody>
      </p:sp>
      <p:pic>
        <p:nvPicPr>
          <p:cNvPr id="8" name="Picture 7">
            <a:extLst>
              <a:ext uri="{FF2B5EF4-FFF2-40B4-BE49-F238E27FC236}">
                <a16:creationId xmlns:a16="http://schemas.microsoft.com/office/drawing/2014/main" id="{686B58AE-D1DD-D215-6164-C176B5E92F69}"/>
              </a:ext>
            </a:extLst>
          </p:cNvPr>
          <p:cNvPicPr>
            <a:picLocks noChangeAspect="1"/>
          </p:cNvPicPr>
          <p:nvPr/>
        </p:nvPicPr>
        <p:blipFill>
          <a:blip r:embed="rId9"/>
          <a:stretch>
            <a:fillRect/>
          </a:stretch>
        </p:blipFill>
        <p:spPr>
          <a:xfrm>
            <a:off x="11106151" y="6183568"/>
            <a:ext cx="849959" cy="495508"/>
          </a:xfrm>
          <a:prstGeom prst="rect">
            <a:avLst/>
          </a:prstGeom>
        </p:spPr>
      </p:pic>
    </p:spTree>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936116" y="494606"/>
            <a:ext cx="2043713" cy="640698"/>
          </a:xfrm>
        </p:spPr>
        <p:txBody>
          <a:bodyPr/>
          <a:lstStyle/>
          <a:p>
            <a:r>
              <a:rPr lang="en-US" dirty="0"/>
              <a:t>About </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p:txBody>
          <a:bodyPr>
            <a:normAutofit fontScale="92500" lnSpcReduction="10000"/>
          </a:bodyPr>
          <a:lstStyle/>
          <a:p>
            <a:r>
              <a:rPr lang="en-US" dirty="0"/>
              <a:t>At E8, we empower investors to make a difference in fighting climate change by investing in clean technologies. Our members are from around the world, but we started here in Seattle, 15 years ago. We are Angel Investors, and we need more members to join us in making an impact.  </a:t>
            </a:r>
          </a:p>
        </p:txBody>
      </p:sp>
      <p:pic>
        <p:nvPicPr>
          <p:cNvPr id="18" name="Picture 17">
            <a:extLst>
              <a:ext uri="{FF2B5EF4-FFF2-40B4-BE49-F238E27FC236}">
                <a16:creationId xmlns:a16="http://schemas.microsoft.com/office/drawing/2014/main" id="{94D6BEE9-D06D-3B00-E3EB-322B4CEB2E93}"/>
              </a:ext>
            </a:extLst>
          </p:cNvPr>
          <p:cNvPicPr>
            <a:picLocks noChangeAspect="1"/>
          </p:cNvPicPr>
          <p:nvPr/>
        </p:nvPicPr>
        <p:blipFill>
          <a:blip r:embed="rId2"/>
          <a:stretch>
            <a:fillRect/>
          </a:stretch>
        </p:blipFill>
        <p:spPr>
          <a:xfrm>
            <a:off x="445477" y="2901403"/>
            <a:ext cx="5493903" cy="3663520"/>
          </a:xfrm>
          <a:prstGeom prst="rect">
            <a:avLst/>
          </a:prstGeom>
        </p:spPr>
      </p:pic>
      <p:pic>
        <p:nvPicPr>
          <p:cNvPr id="19" name="Picture 18">
            <a:extLst>
              <a:ext uri="{FF2B5EF4-FFF2-40B4-BE49-F238E27FC236}">
                <a16:creationId xmlns:a16="http://schemas.microsoft.com/office/drawing/2014/main" id="{515F1FD4-F613-71EA-4DB1-DC96CA483DC4}"/>
              </a:ext>
            </a:extLst>
          </p:cNvPr>
          <p:cNvPicPr>
            <a:picLocks noChangeAspect="1"/>
          </p:cNvPicPr>
          <p:nvPr/>
        </p:nvPicPr>
        <p:blipFill>
          <a:blip r:embed="rId3"/>
          <a:stretch>
            <a:fillRect/>
          </a:stretch>
        </p:blipFill>
        <p:spPr>
          <a:xfrm>
            <a:off x="936116" y="1453562"/>
            <a:ext cx="1881163" cy="1096678"/>
          </a:xfrm>
          <a:prstGeom prst="rect">
            <a:avLst/>
          </a:prstGeom>
        </p:spPr>
      </p:pic>
      <p:sp>
        <p:nvSpPr>
          <p:cNvPr id="26" name="Title 1">
            <a:extLst>
              <a:ext uri="{FF2B5EF4-FFF2-40B4-BE49-F238E27FC236}">
                <a16:creationId xmlns:a16="http://schemas.microsoft.com/office/drawing/2014/main" id="{3B57A292-A4D3-2401-17A2-20938D53D914}"/>
              </a:ext>
            </a:extLst>
          </p:cNvPr>
          <p:cNvSpPr txBox="1">
            <a:spLocks/>
          </p:cNvSpPr>
          <p:nvPr/>
        </p:nvSpPr>
        <p:spPr>
          <a:xfrm>
            <a:off x="6867525" y="3093962"/>
            <a:ext cx="3886200" cy="2387600"/>
          </a:xfrm>
          <a:prstGeom prst="rect">
            <a:avLst/>
          </a:prstGeom>
          <a:ln w="28575">
            <a:solidFill>
              <a:schemeClr val="accent2"/>
            </a:solidFill>
          </a:ln>
        </p:spPr>
        <p:txBody>
          <a:bodyPr vert="horz" lIns="91440" tIns="45720" rIns="91440" bIns="45720" rtlCol="0" anchor="ctr">
            <a:noAutofit/>
          </a:bodyPr>
          <a:lstStyle>
            <a:lvl1pPr algn="ctr" defTabSz="457200" rtl="0" eaLnBrk="1" latinLnBrk="0" hangingPunct="1">
              <a:lnSpc>
                <a:spcPct val="100000"/>
              </a:lnSpc>
              <a:spcBef>
                <a:spcPct val="0"/>
              </a:spcBef>
              <a:buNone/>
              <a:defRPr sz="2400" b="0" i="0" kern="1200" cap="all" spc="1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solidFill>
                  <a:schemeClr val="tx1"/>
                </a:solidFill>
                <a:latin typeface="Tenorite" panose="00000500000000000000" pitchFamily="2" charset="0"/>
                <a:ea typeface="Tahoma" pitchFamily="34" charset="0"/>
                <a:cs typeface="Tahoma" pitchFamily="34" charset="0"/>
              </a:rPr>
              <a:t>E8 is a unique and collegial group of private investors who share a common mission …..</a:t>
            </a:r>
          </a:p>
        </p:txBody>
      </p:sp>
    </p:spTree>
    <p:extLst>
      <p:ext uri="{BB962C8B-B14F-4D97-AF65-F5344CB8AC3E}">
        <p14:creationId xmlns:p14="http://schemas.microsoft.com/office/powerpoint/2010/main" val="281533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5" descr="A picture of a field of grass sprouting">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t="24" b="24"/>
          <a:stretch/>
        </p:blipFill>
        <p:spPr/>
      </p:pic>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rot="10800000" flipV="1">
            <a:off x="1805032" y="539407"/>
            <a:ext cx="3706312" cy="654988"/>
          </a:xfrm>
        </p:spPr>
        <p:txBody>
          <a:bodyPr>
            <a:noAutofit/>
          </a:bodyPr>
          <a:lstStyle/>
          <a:p>
            <a:r>
              <a:rPr lang="en-US" sz="2800" dirty="0">
                <a:latin typeface="Tenorite" panose="00000500000000000000" pitchFamily="2" charset="0"/>
              </a:rPr>
              <a:t>What is Clean Technology?</a:t>
            </a:r>
          </a:p>
        </p:txBody>
      </p:sp>
      <p:sp>
        <p:nvSpPr>
          <p:cNvPr id="12" name="Content Placeholder 2">
            <a:extLst>
              <a:ext uri="{FF2B5EF4-FFF2-40B4-BE49-F238E27FC236}">
                <a16:creationId xmlns:a16="http://schemas.microsoft.com/office/drawing/2014/main" id="{F41E66A9-0C52-29AC-674E-0E48B0B70BC6}"/>
              </a:ext>
            </a:extLst>
          </p:cNvPr>
          <p:cNvSpPr txBox="1">
            <a:spLocks/>
          </p:cNvSpPr>
          <p:nvPr/>
        </p:nvSpPr>
        <p:spPr>
          <a:xfrm>
            <a:off x="1571925" y="1886398"/>
            <a:ext cx="7878838" cy="3957561"/>
          </a:xfrm>
          <a:prstGeom prst="rect">
            <a:avLst/>
          </a:prstGeom>
        </p:spPr>
        <p:txBody>
          <a:bodyPr vert="horz" lIns="91440" tIns="45720" rIns="91440" bIns="45720" numCol="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Alternative energy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Reduce amount or environmental burden to manufacture or transport goods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Reduce use of energy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1" dirty="0">
                <a:latin typeface="Calibri"/>
              </a:rPr>
              <a:t>E</a:t>
            </a:r>
            <a:r>
              <a:rPr kumimoji="0" lang="en-US" sz="1800" b="1" i="0" u="none" strike="noStrike" kern="1200" cap="none" spc="0" normalizeH="0" baseline="0" noProof="0" dirty="0" err="1">
                <a:ln>
                  <a:noFill/>
                </a:ln>
                <a:effectLst/>
                <a:uLnTx/>
                <a:uFillTx/>
                <a:latin typeface="Calibri"/>
                <a:ea typeface="+mn-ea"/>
                <a:cs typeface="+mn-cs"/>
              </a:rPr>
              <a:t>nergy</a:t>
            </a:r>
            <a:r>
              <a:rPr kumimoji="0" lang="en-US" sz="1800" b="1" i="0" u="none" strike="noStrike" kern="1200" cap="none" spc="0" normalizeH="0" baseline="0" noProof="0" dirty="0">
                <a:ln>
                  <a:noFill/>
                </a:ln>
                <a:effectLst/>
                <a:uLnTx/>
                <a:uFillTx/>
                <a:latin typeface="Calibri"/>
                <a:ea typeface="+mn-ea"/>
                <a:cs typeface="+mn-cs"/>
              </a:rPr>
              <a:t> Storage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Increase efficiency of existing buildings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Detect &amp; reduce toxicity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Non-toxic substitutes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Reduce / convert waste streams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Sustainable agriculture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Software to manage energy usage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Electric vehicles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Desalination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LED lighting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Socially-conscious Incubator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1" dirty="0">
                <a:latin typeface="Calibri"/>
              </a:rPr>
              <a:t>Battery Storage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Wind Energy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1" dirty="0">
                <a:latin typeface="Calibri"/>
              </a:rPr>
              <a:t>Solar energy</a:t>
            </a:r>
            <a:endParaRPr kumimoji="0" lang="en-US" sz="1800" b="1" i="0" u="none" strike="noStrike" kern="1200" cap="none" spc="0" normalizeH="0" baseline="0" noProof="0" dirty="0">
              <a:ln>
                <a:noFill/>
              </a:ln>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1" dirty="0">
                <a:latin typeface="Calibri"/>
              </a:rPr>
              <a:t>Decarbonization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alibri"/>
                <a:ea typeface="+mn-ea"/>
                <a:cs typeface="+mn-cs"/>
              </a:rPr>
              <a:t>Energy Efficiency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85164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leaf with water drops on it">
            <a:extLst>
              <a:ext uri="{FF2B5EF4-FFF2-40B4-BE49-F238E27FC236}">
                <a16:creationId xmlns:a16="http://schemas.microsoft.com/office/drawing/2014/main" id="{218F3EFB-1B94-46C4-961E-9E4CCDFCA1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0" y="43097"/>
            <a:ext cx="12192000" cy="3429000"/>
          </a:xfr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0" y="0"/>
            <a:ext cx="4979988" cy="6858000"/>
          </a:xfrm>
        </p:spPr>
        <p:txBody>
          <a:bodyPr/>
          <a:lstStyle/>
          <a:p>
            <a:r>
              <a:rPr lang="en-US" sz="1800" b="1" dirty="0">
                <a:latin typeface="Tenorite" panose="00000500000000000000" pitchFamily="2" charset="0"/>
              </a:rPr>
              <a:t>Why Join an Angel group</a:t>
            </a:r>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829486" y="4715995"/>
            <a:ext cx="3282916" cy="6406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11A6C92E-2E0B-08B6-63CE-5B5F4ECE98F5}"/>
              </a:ext>
            </a:extLst>
          </p:cNvPr>
          <p:cNvSpPr txBox="1">
            <a:spLocks noGrp="1"/>
          </p:cNvSpPr>
          <p:nvPr>
            <p:ph type="body" sz="quarter" idx="16"/>
          </p:nvPr>
        </p:nvSpPr>
        <p:spPr>
          <a:xfrm>
            <a:off x="5617784" y="4586287"/>
            <a:ext cx="5859463" cy="1770063"/>
          </a:xfrm>
          <a:prstGeom prst="rect">
            <a:avLst/>
          </a:prstGeom>
        </p:spPr>
        <p:txBody>
          <a:bodyPr vert="horz" lIns="91440" tIns="45720" rIns="91440" bIns="45720" rtlCol="0" anchor="ctr">
            <a:noAutofit/>
          </a:bodyPr>
          <a:lstStyle/>
          <a:p>
            <a:pPr marL="457200" marR="0" lvl="0" indent="-457200" defTabSz="914400" rtl="0" eaLnBrk="1" fontAlgn="auto" latinLnBrk="0" hangingPunct="1">
              <a:lnSpc>
                <a:spcPct val="100000"/>
              </a:lnSpc>
              <a:spcBef>
                <a:spcPct val="0"/>
              </a:spcBef>
              <a:spcAft>
                <a:spcPts val="1800"/>
              </a:spcAft>
              <a:buClrTx/>
              <a:buSzTx/>
              <a:buFont typeface="Arial" pitchFamily="34" charset="0"/>
              <a:buChar char="•"/>
              <a:tabLst/>
              <a:defRPr/>
            </a:pPr>
            <a:r>
              <a:rPr kumimoji="0" lang="en-US" sz="2800" b="0" u="none" strike="noStrike" kern="1200" cap="none" spc="0" normalizeH="0" baseline="0" noProof="0" dirty="0">
                <a:ln>
                  <a:noFill/>
                </a:ln>
                <a:effectLst/>
                <a:uLnTx/>
                <a:uFillTx/>
                <a:latin typeface="Tenorite" panose="00000500000000000000" pitchFamily="2" charset="0"/>
                <a:ea typeface="Tahoma" pitchFamily="34" charset="0"/>
                <a:cs typeface="Tahoma" pitchFamily="34" charset="0"/>
              </a:rPr>
              <a:t>Collegial</a:t>
            </a:r>
            <a:r>
              <a:rPr kumimoji="0" lang="en-US" sz="2800" b="0" u="none" strike="noStrike" kern="1200" cap="none" spc="0" normalizeH="0" noProof="0" dirty="0">
                <a:ln>
                  <a:noFill/>
                </a:ln>
                <a:effectLst/>
                <a:uLnTx/>
                <a:uFillTx/>
                <a:latin typeface="Tenorite" panose="00000500000000000000" pitchFamily="2" charset="0"/>
                <a:ea typeface="Tahoma" pitchFamily="34" charset="0"/>
                <a:cs typeface="Tahoma" pitchFamily="34" charset="0"/>
              </a:rPr>
              <a:t> and FUN!</a:t>
            </a:r>
          </a:p>
          <a:p>
            <a:pPr marL="457200" marR="0" lvl="0" indent="-457200" defTabSz="914400" rtl="0" eaLnBrk="1" fontAlgn="auto" latinLnBrk="0" hangingPunct="1">
              <a:lnSpc>
                <a:spcPct val="100000"/>
              </a:lnSpc>
              <a:spcBef>
                <a:spcPct val="0"/>
              </a:spcBef>
              <a:spcAft>
                <a:spcPts val="1800"/>
              </a:spcAft>
              <a:buClrTx/>
              <a:buSzTx/>
              <a:buFont typeface="Arial" pitchFamily="34" charset="0"/>
              <a:buChar char="•"/>
              <a:tabLst/>
              <a:defRPr/>
            </a:pPr>
            <a:r>
              <a:rPr lang="en-US" sz="2800" dirty="0">
                <a:latin typeface="Tenorite" panose="00000500000000000000" pitchFamily="2" charset="0"/>
                <a:ea typeface="Tahoma" pitchFamily="34" charset="0"/>
                <a:cs typeface="Tahoma" pitchFamily="34" charset="0"/>
              </a:rPr>
              <a:t>Educational</a:t>
            </a:r>
            <a:endParaRPr kumimoji="0" lang="en-US" sz="2800" b="0" u="none" strike="noStrike" kern="1200" cap="none" spc="0" normalizeH="0" noProof="0" dirty="0">
              <a:ln>
                <a:noFill/>
              </a:ln>
              <a:effectLst/>
              <a:uLnTx/>
              <a:uFillTx/>
              <a:latin typeface="Tenorite" panose="00000500000000000000" pitchFamily="2" charset="0"/>
              <a:ea typeface="Tahoma" pitchFamily="34" charset="0"/>
              <a:cs typeface="Tahoma" pitchFamily="34" charset="0"/>
            </a:endParaRPr>
          </a:p>
          <a:p>
            <a:pPr marL="457200" marR="0" lvl="0" indent="-457200" defTabSz="914400" rtl="0" eaLnBrk="1" fontAlgn="auto" latinLnBrk="0" hangingPunct="1">
              <a:lnSpc>
                <a:spcPct val="100000"/>
              </a:lnSpc>
              <a:spcBef>
                <a:spcPct val="0"/>
              </a:spcBef>
              <a:spcAft>
                <a:spcPts val="1800"/>
              </a:spcAft>
              <a:buClrTx/>
              <a:buSzTx/>
              <a:buFont typeface="Arial" pitchFamily="34" charset="0"/>
              <a:buChar char="•"/>
              <a:tabLst/>
              <a:defRPr/>
            </a:pPr>
            <a:r>
              <a:rPr lang="en-US" sz="2800" dirty="0">
                <a:latin typeface="Tenorite" panose="00000500000000000000" pitchFamily="2" charset="0"/>
                <a:ea typeface="Tahoma" pitchFamily="34" charset="0"/>
                <a:cs typeface="Tahoma" pitchFamily="34" charset="0"/>
              </a:rPr>
              <a:t>Impactful</a:t>
            </a:r>
          </a:p>
          <a:p>
            <a:pPr marL="457200" marR="0" lvl="0" indent="-457200" defTabSz="914400" rtl="0" eaLnBrk="1" fontAlgn="auto" latinLnBrk="0" hangingPunct="1">
              <a:lnSpc>
                <a:spcPct val="100000"/>
              </a:lnSpc>
              <a:spcBef>
                <a:spcPct val="0"/>
              </a:spcBef>
              <a:spcAft>
                <a:spcPts val="1800"/>
              </a:spcAft>
              <a:buClrTx/>
              <a:buSzTx/>
              <a:buFont typeface="Arial" pitchFamily="34" charset="0"/>
              <a:buChar char="•"/>
              <a:tabLst/>
              <a:defRPr/>
            </a:pPr>
            <a:r>
              <a:rPr kumimoji="0" lang="en-US" sz="2800" b="0" u="none" strike="noStrike" kern="1200" cap="none" spc="0" normalizeH="0" noProof="0" dirty="0">
                <a:ln>
                  <a:noFill/>
                </a:ln>
                <a:effectLst/>
                <a:uLnTx/>
                <a:uFillTx/>
                <a:latin typeface="Tenorite" panose="00000500000000000000" pitchFamily="2" charset="0"/>
                <a:ea typeface="Tahoma" pitchFamily="34" charset="0"/>
                <a:cs typeface="Tahoma" pitchFamily="34" charset="0"/>
              </a:rPr>
              <a:t>The smart way to do angel investing</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u="none" strike="noStrike" kern="1200" cap="none" spc="0" normalizeH="0" baseline="0" noProof="0" dirty="0">
              <a:ln>
                <a:noFill/>
              </a:ln>
              <a:solidFill>
                <a:srgbClr val="0070C0"/>
              </a:solidFill>
              <a:effectLst/>
              <a:uLnTx/>
              <a:uFillTx/>
              <a:latin typeface="+mj-lt"/>
              <a:ea typeface="+mj-ea"/>
              <a:cs typeface="+mj-cs"/>
            </a:endParaRPr>
          </a:p>
        </p:txBody>
      </p:sp>
      <p:pic>
        <p:nvPicPr>
          <p:cNvPr id="11" name="Picture 10">
            <a:extLst>
              <a:ext uri="{FF2B5EF4-FFF2-40B4-BE49-F238E27FC236}">
                <a16:creationId xmlns:a16="http://schemas.microsoft.com/office/drawing/2014/main" id="{5F247AE6-9648-C11C-C79A-E059B9A9503E}"/>
              </a:ext>
            </a:extLst>
          </p:cNvPr>
          <p:cNvPicPr>
            <a:picLocks noChangeAspect="1"/>
          </p:cNvPicPr>
          <p:nvPr/>
        </p:nvPicPr>
        <p:blipFill>
          <a:blip r:embed="rId3"/>
          <a:stretch>
            <a:fillRect/>
          </a:stretch>
        </p:blipFill>
        <p:spPr>
          <a:xfrm>
            <a:off x="10682359" y="5883124"/>
            <a:ext cx="1432684" cy="868524"/>
          </a:xfrm>
          <a:prstGeom prst="rect">
            <a:avLst/>
          </a:prstGeom>
        </p:spPr>
      </p:pic>
    </p:spTree>
    <p:extLst>
      <p:ext uri="{BB962C8B-B14F-4D97-AF65-F5344CB8AC3E}">
        <p14:creationId xmlns:p14="http://schemas.microsoft.com/office/powerpoint/2010/main" val="398444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4948101" y="395391"/>
            <a:ext cx="3126583" cy="640698"/>
          </a:xfrm>
        </p:spPr>
        <p:txBody>
          <a:bodyPr/>
          <a:lstStyle/>
          <a:p>
            <a:r>
              <a:rPr lang="en-US" dirty="0"/>
              <a:t>Our Community </a:t>
            </a:r>
          </a:p>
        </p:txBody>
      </p:sp>
      <p:pic>
        <p:nvPicPr>
          <p:cNvPr id="27" name="Picture Placeholder 26" descr="Arial view of an avenue of tree and pastures on either side">
            <a:extLst>
              <a:ext uri="{FF2B5EF4-FFF2-40B4-BE49-F238E27FC236}">
                <a16:creationId xmlns:a16="http://schemas.microsoft.com/office/drawing/2014/main" id="{290FBD7A-BEB6-4C4C-B057-7A00B6FBB7D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p:pic>
      <p:sp>
        <p:nvSpPr>
          <p:cNvPr id="15" name="Text Placeholder 14">
            <a:extLst>
              <a:ext uri="{FF2B5EF4-FFF2-40B4-BE49-F238E27FC236}">
                <a16:creationId xmlns:a16="http://schemas.microsoft.com/office/drawing/2014/main" id="{47449A2B-1576-A63F-F1D8-7D6C8143BF65}"/>
              </a:ext>
            </a:extLst>
          </p:cNvPr>
          <p:cNvSpPr>
            <a:spLocks noGrp="1"/>
          </p:cNvSpPr>
          <p:nvPr>
            <p:ph type="body" sz="quarter" idx="12"/>
          </p:nvPr>
        </p:nvSpPr>
        <p:spPr>
          <a:xfrm>
            <a:off x="4715966" y="1263900"/>
            <a:ext cx="6025480" cy="2451377"/>
          </a:xfrm>
          <a:prstGeom prst="rect">
            <a:avLst/>
          </a:prstGeom>
        </p:spPr>
        <p:txBody>
          <a:bodyPr wrap="square">
            <a:spAutoFit/>
          </a:bodyPr>
          <a:lstStyle/>
          <a:p>
            <a:pPr marL="457200" marR="0" lvl="0" indent="-457200" fontAlgn="base">
              <a:spcBef>
                <a:spcPts val="0"/>
              </a:spcBef>
              <a:spcAft>
                <a:spcPts val="0"/>
              </a:spcAft>
              <a:buSzPts val="1000"/>
              <a:buFont typeface="Arial" panose="020B0604020202020204" pitchFamily="34" charset="0"/>
              <a:buChar char="•"/>
              <a:tabLst>
                <a:tab pos="457200" algn="l"/>
              </a:tabLst>
            </a:pPr>
            <a:r>
              <a:rPr lang="en-US" sz="1800" dirty="0">
                <a:latin typeface="Tenorite" panose="00000500000000000000" pitchFamily="2" charset="0"/>
                <a:ea typeface="Times New Roman" panose="02020603050405020304" pitchFamily="18" charset="0"/>
              </a:rPr>
              <a:t>$45 M in collective investments</a:t>
            </a:r>
          </a:p>
          <a:p>
            <a:pPr marL="457200" marR="0" lvl="0" indent="-457200" fontAlgn="base">
              <a:spcBef>
                <a:spcPts val="0"/>
              </a:spcBef>
              <a:spcAft>
                <a:spcPts val="0"/>
              </a:spcAft>
              <a:buSzPts val="1000"/>
              <a:buFont typeface="Arial" panose="020B0604020202020204" pitchFamily="34" charset="0"/>
              <a:buChar char="•"/>
              <a:tabLst>
                <a:tab pos="457200" algn="l"/>
              </a:tabLst>
            </a:pPr>
            <a:r>
              <a:rPr lang="en-US" sz="1800" dirty="0">
                <a:latin typeface="Tenorite" panose="00000500000000000000" pitchFamily="2" charset="0"/>
                <a:ea typeface="Times New Roman" panose="02020603050405020304" pitchFamily="18" charset="0"/>
              </a:rPr>
              <a:t>Over 150 accredited investor families</a:t>
            </a:r>
          </a:p>
          <a:p>
            <a:pPr marL="457200" marR="0" lvl="0" indent="-457200" fontAlgn="base">
              <a:spcBef>
                <a:spcPts val="0"/>
              </a:spcBef>
              <a:spcAft>
                <a:spcPts val="0"/>
              </a:spcAft>
              <a:buSzPts val="1000"/>
              <a:buFont typeface="Wingdings" pitchFamily="2" charset="2"/>
              <a:buChar char="§"/>
              <a:tabLst>
                <a:tab pos="457200" algn="l"/>
              </a:tabLst>
            </a:pPr>
            <a:r>
              <a:rPr lang="en-US" sz="1800" dirty="0">
                <a:latin typeface="Tenorite" panose="00000500000000000000" pitchFamily="2" charset="0"/>
                <a:ea typeface="Times New Roman" panose="02020603050405020304" pitchFamily="18" charset="0"/>
              </a:rPr>
              <a:t>14 Board Directors</a:t>
            </a:r>
          </a:p>
          <a:p>
            <a:pPr marL="457200" marR="0" lvl="0" indent="-457200" fontAlgn="base">
              <a:spcBef>
                <a:spcPts val="0"/>
              </a:spcBef>
              <a:spcAft>
                <a:spcPts val="0"/>
              </a:spcAft>
              <a:buSzPts val="1000"/>
              <a:buFont typeface="Wingdings" pitchFamily="2" charset="2"/>
              <a:buChar char="§"/>
              <a:tabLst>
                <a:tab pos="457200" algn="l"/>
              </a:tabLst>
            </a:pPr>
            <a:r>
              <a:rPr lang="en-US" sz="1800" dirty="0">
                <a:latin typeface="Tenorite" panose="00000500000000000000" pitchFamily="2" charset="0"/>
                <a:ea typeface="Times New Roman" panose="02020603050405020304" pitchFamily="18" charset="0"/>
              </a:rPr>
              <a:t>Numerous E8 Fellows representing local Universities</a:t>
            </a:r>
          </a:p>
          <a:p>
            <a:pPr marL="457200" marR="0" lvl="0" indent="-457200" fontAlgn="base">
              <a:spcBef>
                <a:spcPts val="0"/>
              </a:spcBef>
              <a:spcAft>
                <a:spcPts val="0"/>
              </a:spcAft>
              <a:buSzPts val="1000"/>
              <a:buFont typeface="Wingdings" pitchFamily="2" charset="2"/>
              <a:buChar char="§"/>
              <a:tabLst>
                <a:tab pos="457200" algn="l"/>
              </a:tabLst>
            </a:pPr>
            <a:r>
              <a:rPr lang="en-US" sz="1800" dirty="0">
                <a:latin typeface="Tenorite" panose="00000500000000000000" pitchFamily="2" charset="0"/>
                <a:ea typeface="Times New Roman" panose="02020603050405020304" pitchFamily="18" charset="0"/>
              </a:rPr>
              <a:t>Sponsors and partners</a:t>
            </a:r>
          </a:p>
          <a:p>
            <a:pPr marR="0" lvl="0" fontAlgn="base">
              <a:spcBef>
                <a:spcPts val="0"/>
              </a:spcBef>
              <a:spcAft>
                <a:spcPts val="0"/>
              </a:spcAft>
              <a:buSzPts val="1000"/>
              <a:tabLst>
                <a:tab pos="457200" algn="l"/>
              </a:tabLst>
            </a:pPr>
            <a:endParaRPr lang="en-US" dirty="0">
              <a:latin typeface="Tenorite" panose="00000500000000000000" pitchFamily="2" charset="0"/>
              <a:ea typeface="Times New Roman" panose="02020603050405020304" pitchFamily="18" charset="0"/>
            </a:endParaRPr>
          </a:p>
        </p:txBody>
      </p:sp>
      <p:sp>
        <p:nvSpPr>
          <p:cNvPr id="34" name="Text Placeholder 33">
            <a:extLst>
              <a:ext uri="{FF2B5EF4-FFF2-40B4-BE49-F238E27FC236}">
                <a16:creationId xmlns:a16="http://schemas.microsoft.com/office/drawing/2014/main" id="{3643E873-8912-4B68-8719-1C569341D6FD}"/>
              </a:ext>
            </a:extLst>
          </p:cNvPr>
          <p:cNvSpPr>
            <a:spLocks noGrp="1"/>
          </p:cNvSpPr>
          <p:nvPr>
            <p:ph type="body" sz="quarter" idx="13"/>
          </p:nvPr>
        </p:nvSpPr>
        <p:spPr>
          <a:xfrm>
            <a:off x="5873857" y="4150097"/>
            <a:ext cx="6025480" cy="1258935"/>
          </a:xfrm>
        </p:spPr>
        <p:txBody>
          <a:bodyPr>
            <a:noAutofit/>
          </a:bodyPr>
          <a:lstStyle/>
          <a:p>
            <a:pPr marL="285750" indent="-285750">
              <a:buFont typeface="Arial" panose="020B0604020202020204" pitchFamily="34" charset="0"/>
              <a:buChar char="•"/>
            </a:pPr>
            <a:r>
              <a:rPr lang="en-US" sz="1800" dirty="0">
                <a:latin typeface="Tenorite" panose="00000500000000000000" pitchFamily="2" charset="0"/>
              </a:rPr>
              <a:t>Monthly meetings provide members opportunities to meet clean technology startups.</a:t>
            </a:r>
          </a:p>
          <a:p>
            <a:pPr marL="285750" indent="-285750">
              <a:buFont typeface="Arial" panose="020B0604020202020204" pitchFamily="34" charset="0"/>
              <a:buChar char="•"/>
            </a:pPr>
            <a:r>
              <a:rPr lang="en-US" sz="1800" dirty="0">
                <a:latin typeface="Tenorite" panose="00000500000000000000" pitchFamily="2" charset="0"/>
              </a:rPr>
              <a:t>We also provide training in Angel investing. </a:t>
            </a:r>
          </a:p>
          <a:p>
            <a:pPr marL="285750" indent="-285750">
              <a:buFont typeface="Arial" panose="020B0604020202020204" pitchFamily="34" charset="0"/>
              <a:buChar char="•"/>
            </a:pPr>
            <a:r>
              <a:rPr lang="en-US" sz="1800" dirty="0">
                <a:latin typeface="Tenorite" panose="00000500000000000000" pitchFamily="2" charset="0"/>
              </a:rPr>
              <a:t>Sponsored sessions to understand clean technology trends.</a:t>
            </a:r>
          </a:p>
        </p:txBody>
      </p:sp>
      <p:sp>
        <p:nvSpPr>
          <p:cNvPr id="24" name="Text Placeholder 23">
            <a:extLst>
              <a:ext uri="{FF2B5EF4-FFF2-40B4-BE49-F238E27FC236}">
                <a16:creationId xmlns:a16="http://schemas.microsoft.com/office/drawing/2014/main" id="{106F3974-4943-47E8-A433-5C64B36E9463}"/>
              </a:ext>
            </a:extLst>
          </p:cNvPr>
          <p:cNvSpPr>
            <a:spLocks noGrp="1"/>
          </p:cNvSpPr>
          <p:nvPr>
            <p:ph type="body" sz="quarter" idx="14"/>
          </p:nvPr>
        </p:nvSpPr>
        <p:spPr>
          <a:xfrm>
            <a:off x="6132910" y="3728642"/>
            <a:ext cx="3126583" cy="428891"/>
          </a:xfrm>
        </p:spPr>
        <p:txBody>
          <a:bodyPr/>
          <a:lstStyle/>
          <a:p>
            <a:r>
              <a:rPr lang="en-US" b="1" dirty="0"/>
              <a:t>Networking</a:t>
            </a:r>
          </a:p>
        </p:txBody>
      </p:sp>
      <p:pic>
        <p:nvPicPr>
          <p:cNvPr id="5" name="Picture 4">
            <a:extLst>
              <a:ext uri="{FF2B5EF4-FFF2-40B4-BE49-F238E27FC236}">
                <a16:creationId xmlns:a16="http://schemas.microsoft.com/office/drawing/2014/main" id="{7E177053-958D-A2F1-8374-B8C7B600841F}"/>
              </a:ext>
            </a:extLst>
          </p:cNvPr>
          <p:cNvPicPr>
            <a:picLocks noChangeAspect="1"/>
          </p:cNvPicPr>
          <p:nvPr/>
        </p:nvPicPr>
        <p:blipFill>
          <a:blip r:embed="rId3"/>
          <a:stretch>
            <a:fillRect/>
          </a:stretch>
        </p:blipFill>
        <p:spPr>
          <a:xfrm>
            <a:off x="10375858" y="5843852"/>
            <a:ext cx="1432684" cy="835224"/>
          </a:xfrm>
          <a:prstGeom prst="rect">
            <a:avLst/>
          </a:prstGeom>
        </p:spPr>
      </p:pic>
    </p:spTree>
    <p:extLst>
      <p:ext uri="{BB962C8B-B14F-4D97-AF65-F5344CB8AC3E}">
        <p14:creationId xmlns:p14="http://schemas.microsoft.com/office/powerpoint/2010/main" val="109430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grass, outdoor, nature, field, sunset">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6432639" y="164495"/>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038878" y="950558"/>
            <a:ext cx="3049568" cy="640698"/>
          </a:xfrm>
        </p:spPr>
        <p:txBody>
          <a:bodyPr/>
          <a:lstStyle/>
          <a:p>
            <a:r>
              <a:rPr lang="en-US" noProof="0" dirty="0"/>
              <a:t>The WHY </a:t>
            </a:r>
            <a:endParaRPr lang="en-US" dirty="0"/>
          </a:p>
        </p:txBody>
      </p:sp>
      <p:sp>
        <p:nvSpPr>
          <p:cNvPr id="20" name="Title 1">
            <a:extLst>
              <a:ext uri="{FF2B5EF4-FFF2-40B4-BE49-F238E27FC236}">
                <a16:creationId xmlns:a16="http://schemas.microsoft.com/office/drawing/2014/main" id="{8EC73F82-20F4-702E-9664-1D42EF3D0049}"/>
              </a:ext>
            </a:extLst>
          </p:cNvPr>
          <p:cNvSpPr txBox="1">
            <a:spLocks/>
          </p:cNvSpPr>
          <p:nvPr/>
        </p:nvSpPr>
        <p:spPr>
          <a:xfrm>
            <a:off x="228600" y="3352800"/>
            <a:ext cx="8915400" cy="1470025"/>
          </a:xfrm>
          <a:prstGeom prst="rect">
            <a:avLst/>
          </a:prstGeom>
        </p:spPr>
        <p:txBody>
          <a:bodyPr vert="horz" lIns="91440" tIns="45720" rIns="91440" bIns="45720" rtlCol="0" anchor="ctr">
            <a:noAutofit/>
          </a:bodyPr>
          <a:lstStyle/>
          <a:p>
            <a:pPr marL="457200" marR="0" lvl="0" indent="-457200"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800" b="0" u="none" strike="noStrike" kern="1200" cap="none" spc="0" normalizeH="0" baseline="0" noProof="0" dirty="0">
                <a:ln>
                  <a:noFill/>
                </a:ln>
                <a:solidFill>
                  <a:srgbClr val="0070C0"/>
                </a:solidFill>
                <a:effectLst/>
                <a:uLnTx/>
                <a:uFillTx/>
                <a:latin typeface="Tenorite" panose="00000500000000000000" pitchFamily="2" charset="0"/>
                <a:ea typeface="Tahoma" pitchFamily="34" charset="0"/>
                <a:cs typeface="Tahoma" pitchFamily="34" charset="0"/>
              </a:rPr>
              <a:t>Who are our members?</a:t>
            </a:r>
          </a:p>
          <a:p>
            <a:pPr marL="457200" marR="0" lvl="0" indent="-457200" defTabSz="914400" rtl="0" eaLnBrk="1" fontAlgn="auto" latinLnBrk="0" hangingPunct="1">
              <a:lnSpc>
                <a:spcPct val="100000"/>
              </a:lnSpc>
              <a:spcBef>
                <a:spcPct val="0"/>
              </a:spcBef>
              <a:spcAft>
                <a:spcPts val="1200"/>
              </a:spcAft>
              <a:buClrTx/>
              <a:buSzTx/>
              <a:buFont typeface="Arial" pitchFamily="34" charset="0"/>
              <a:buChar char="•"/>
              <a:tabLst/>
              <a:defRPr/>
            </a:pPr>
            <a:r>
              <a:rPr lang="en-US" sz="2800" dirty="0">
                <a:solidFill>
                  <a:srgbClr val="0070C0"/>
                </a:solidFill>
                <a:latin typeface="Tenorite" panose="00000500000000000000" pitchFamily="2" charset="0"/>
                <a:ea typeface="Tahoma" pitchFamily="34" charset="0"/>
                <a:cs typeface="Tahoma" pitchFamily="34" charset="0"/>
              </a:rPr>
              <a:t>Why do we come together?</a:t>
            </a:r>
          </a:p>
          <a:p>
            <a:pPr marL="457200" marR="0" lvl="0" indent="-457200"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800" b="0" u="none" strike="noStrike" kern="1200" cap="none" spc="0" normalizeH="0" noProof="0" dirty="0">
                <a:ln>
                  <a:noFill/>
                </a:ln>
                <a:solidFill>
                  <a:srgbClr val="0070C0"/>
                </a:solidFill>
                <a:effectLst/>
                <a:uLnTx/>
                <a:uFillTx/>
                <a:latin typeface="Tenorite" panose="00000500000000000000" pitchFamily="2" charset="0"/>
                <a:ea typeface="Tahoma" pitchFamily="34" charset="0"/>
                <a:cs typeface="Tahoma" pitchFamily="34" charset="0"/>
              </a:rPr>
              <a:t>Why do companies seek us out?</a:t>
            </a:r>
          </a:p>
          <a:p>
            <a:pPr marL="457200" marR="0" lvl="0" indent="-457200" defTabSz="914400" rtl="0" eaLnBrk="1" fontAlgn="auto" latinLnBrk="0" hangingPunct="1">
              <a:lnSpc>
                <a:spcPct val="100000"/>
              </a:lnSpc>
              <a:spcBef>
                <a:spcPct val="0"/>
              </a:spcBef>
              <a:spcAft>
                <a:spcPts val="1200"/>
              </a:spcAft>
              <a:buClrTx/>
              <a:buSzTx/>
              <a:buFont typeface="Arial" pitchFamily="34" charset="0"/>
              <a:buChar char="•"/>
              <a:tabLst/>
              <a:defRPr/>
            </a:pPr>
            <a:r>
              <a:rPr lang="en-US" sz="2800" dirty="0">
                <a:solidFill>
                  <a:srgbClr val="0070C0"/>
                </a:solidFill>
                <a:latin typeface="Tenorite" panose="00000500000000000000" pitchFamily="2" charset="0"/>
                <a:ea typeface="Tahoma" pitchFamily="34" charset="0"/>
                <a:cs typeface="Tahoma" pitchFamily="34" charset="0"/>
              </a:rPr>
              <a:t>Why do we call ourselves a catalyst?</a:t>
            </a:r>
            <a:endParaRPr kumimoji="0" lang="en-US" sz="2800" b="0" u="none" strike="noStrike" kern="1200" cap="none" spc="0" normalizeH="0" noProof="0" dirty="0">
              <a:ln>
                <a:noFill/>
              </a:ln>
              <a:solidFill>
                <a:srgbClr val="0070C0"/>
              </a:solidFill>
              <a:effectLst/>
              <a:uLnTx/>
              <a:uFillTx/>
              <a:latin typeface="Tenorite" panose="00000500000000000000" pitchFamily="2" charset="0"/>
              <a:ea typeface="Tahoma" pitchFamily="34" charset="0"/>
              <a:cs typeface="Tahoma"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u="none" strike="noStrike" kern="1200" cap="none" spc="0" normalizeH="0" baseline="0" noProof="0" dirty="0">
              <a:ln>
                <a:noFill/>
              </a:ln>
              <a:solidFill>
                <a:srgbClr val="0070C0"/>
              </a:solidFill>
              <a:effectLst/>
              <a:uLnTx/>
              <a:uFillTx/>
              <a:latin typeface="+mj-lt"/>
              <a:ea typeface="+mj-ea"/>
              <a:cs typeface="+mj-cs"/>
            </a:endParaRPr>
          </a:p>
        </p:txBody>
      </p:sp>
      <p:pic>
        <p:nvPicPr>
          <p:cNvPr id="25" name="Picture 24">
            <a:extLst>
              <a:ext uri="{FF2B5EF4-FFF2-40B4-BE49-F238E27FC236}">
                <a16:creationId xmlns:a16="http://schemas.microsoft.com/office/drawing/2014/main" id="{911E7195-E9BD-342D-5FE9-05928F97BCEC}"/>
              </a:ext>
            </a:extLst>
          </p:cNvPr>
          <p:cNvPicPr>
            <a:picLocks noChangeAspect="1"/>
          </p:cNvPicPr>
          <p:nvPr/>
        </p:nvPicPr>
        <p:blipFill>
          <a:blip r:embed="rId3"/>
          <a:stretch>
            <a:fillRect/>
          </a:stretch>
        </p:blipFill>
        <p:spPr>
          <a:xfrm>
            <a:off x="10648344" y="5858281"/>
            <a:ext cx="1432684" cy="835224"/>
          </a:xfrm>
          <a:prstGeom prst="rect">
            <a:avLst/>
          </a:prstGeom>
        </p:spPr>
      </p:pic>
    </p:spTree>
    <p:extLst>
      <p:ext uri="{BB962C8B-B14F-4D97-AF65-F5344CB8AC3E}">
        <p14:creationId xmlns:p14="http://schemas.microsoft.com/office/powerpoint/2010/main" val="860759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l="25" r="25"/>
          <a:stretch/>
        </p:blipFill>
        <p:spPr/>
      </p:pic>
      <p:pic>
        <p:nvPicPr>
          <p:cNvPr id="4" name="Picture 3">
            <a:extLst>
              <a:ext uri="{FF2B5EF4-FFF2-40B4-BE49-F238E27FC236}">
                <a16:creationId xmlns:a16="http://schemas.microsoft.com/office/drawing/2014/main" id="{03A5F8B9-2E00-61DF-B66E-A5B4E32FFD75}"/>
              </a:ext>
            </a:extLst>
          </p:cNvPr>
          <p:cNvPicPr>
            <a:picLocks noChangeAspect="1"/>
          </p:cNvPicPr>
          <p:nvPr/>
        </p:nvPicPr>
        <p:blipFill>
          <a:blip r:embed="rId3"/>
          <a:stretch>
            <a:fillRect/>
          </a:stretch>
        </p:blipFill>
        <p:spPr>
          <a:xfrm>
            <a:off x="2391130" y="635679"/>
            <a:ext cx="7716167" cy="5787126"/>
          </a:xfrm>
          <a:prstGeom prst="rect">
            <a:avLst/>
          </a:prstGeom>
        </p:spPr>
      </p:pic>
      <p:pic>
        <p:nvPicPr>
          <p:cNvPr id="6" name="Picture 5">
            <a:extLst>
              <a:ext uri="{FF2B5EF4-FFF2-40B4-BE49-F238E27FC236}">
                <a16:creationId xmlns:a16="http://schemas.microsoft.com/office/drawing/2014/main" id="{80C66D7C-CB46-CE4D-B357-586827FB559C}"/>
              </a:ext>
            </a:extLst>
          </p:cNvPr>
          <p:cNvPicPr>
            <a:picLocks noChangeAspect="1"/>
          </p:cNvPicPr>
          <p:nvPr/>
        </p:nvPicPr>
        <p:blipFill>
          <a:blip r:embed="rId4"/>
          <a:stretch>
            <a:fillRect/>
          </a:stretch>
        </p:blipFill>
        <p:spPr>
          <a:xfrm>
            <a:off x="10504210" y="5725249"/>
            <a:ext cx="1432684" cy="835224"/>
          </a:xfrm>
          <a:prstGeom prst="rect">
            <a:avLst/>
          </a:prstGeom>
        </p:spPr>
      </p:pic>
    </p:spTree>
    <p:extLst>
      <p:ext uri="{BB962C8B-B14F-4D97-AF65-F5344CB8AC3E}">
        <p14:creationId xmlns:p14="http://schemas.microsoft.com/office/powerpoint/2010/main" val="424127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44E389-5107-9EBB-AA56-7B2D2386193B}"/>
              </a:ext>
            </a:extLst>
          </p:cNvPr>
          <p:cNvPicPr>
            <a:picLocks noChangeAspect="1"/>
          </p:cNvPicPr>
          <p:nvPr/>
        </p:nvPicPr>
        <p:blipFill>
          <a:blip r:embed="rId2"/>
          <a:stretch>
            <a:fillRect/>
          </a:stretch>
        </p:blipFill>
        <p:spPr>
          <a:xfrm>
            <a:off x="3546087" y="-358018"/>
            <a:ext cx="8530683" cy="6698255"/>
          </a:xfrm>
          <a:prstGeom prst="rect">
            <a:avLst/>
          </a:prstGeom>
        </p:spPr>
      </p:pic>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292062" y="344754"/>
            <a:ext cx="3631633" cy="641350"/>
          </a:xfrm>
        </p:spPr>
        <p:txBody>
          <a:bodyPr/>
          <a:lstStyle/>
          <a:p>
            <a:r>
              <a:rPr lang="en-US" dirty="0"/>
              <a:t>E8 Investment Options </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7006103" y="986104"/>
            <a:ext cx="5388835" cy="819529"/>
          </a:xfrm>
        </p:spPr>
        <p:txBody>
          <a:bodyPr>
            <a:normAutofit fontScale="25000" lnSpcReduction="20000"/>
          </a:bodyPr>
          <a:lstStyle/>
          <a:p>
            <a:r>
              <a:rPr lang="en-US" sz="7200" b="1" dirty="0">
                <a:solidFill>
                  <a:schemeClr val="bg1"/>
                </a:solidFill>
                <a:latin typeface="Tenorite" panose="00000500000000000000" pitchFamily="2" charset="0"/>
                <a:cs typeface="Arial" pitchFamily="34" charset="0"/>
              </a:rPr>
              <a:t>Angels typically:</a:t>
            </a:r>
          </a:p>
          <a:p>
            <a:pPr lvl="1"/>
            <a:r>
              <a:rPr lang="en-US" sz="7200" b="1" dirty="0">
                <a:solidFill>
                  <a:schemeClr val="bg1"/>
                </a:solidFill>
                <a:latin typeface="Tenorite" panose="00000500000000000000" pitchFamily="2" charset="0"/>
                <a:cs typeface="Arial" pitchFamily="34" charset="0"/>
              </a:rPr>
              <a:t>Participate in early rounds </a:t>
            </a:r>
          </a:p>
          <a:p>
            <a:pPr marL="457200" lvl="1" indent="0">
              <a:buNone/>
            </a:pPr>
            <a:r>
              <a:rPr lang="en-US" sz="7200" b="1" dirty="0">
                <a:solidFill>
                  <a:schemeClr val="bg1"/>
                </a:solidFill>
                <a:latin typeface="Tenorite" panose="00000500000000000000" pitchFamily="2" charset="0"/>
                <a:cs typeface="Arial" pitchFamily="34" charset="0"/>
              </a:rPr>
              <a:t>    (Seed, Series A)</a:t>
            </a:r>
          </a:p>
          <a:p>
            <a:pPr lvl="1"/>
            <a:r>
              <a:rPr lang="en-US" sz="7200" b="1" dirty="0">
                <a:solidFill>
                  <a:schemeClr val="bg1"/>
                </a:solidFill>
                <a:latin typeface="Tenorite" panose="00000500000000000000" pitchFamily="2" charset="0"/>
                <a:cs typeface="Arial" pitchFamily="34" charset="0"/>
              </a:rPr>
              <a:t>write smaller checks ($15-30K average)</a:t>
            </a:r>
          </a:p>
          <a:p>
            <a:pPr lvl="1"/>
            <a:endParaRPr lang="en-US" dirty="0"/>
          </a:p>
        </p:txBody>
      </p:sp>
      <p:pic>
        <p:nvPicPr>
          <p:cNvPr id="12" name="Picture 11">
            <a:extLst>
              <a:ext uri="{FF2B5EF4-FFF2-40B4-BE49-F238E27FC236}">
                <a16:creationId xmlns:a16="http://schemas.microsoft.com/office/drawing/2014/main" id="{B8384E22-F82F-9E25-0F16-8DEAB9EC07BA}"/>
              </a:ext>
            </a:extLst>
          </p:cNvPr>
          <p:cNvPicPr>
            <a:picLocks noChangeAspect="1"/>
          </p:cNvPicPr>
          <p:nvPr/>
        </p:nvPicPr>
        <p:blipFill>
          <a:blip r:embed="rId3"/>
          <a:stretch>
            <a:fillRect/>
          </a:stretch>
        </p:blipFill>
        <p:spPr>
          <a:xfrm>
            <a:off x="10297346" y="5641278"/>
            <a:ext cx="1432684" cy="835224"/>
          </a:xfrm>
          <a:prstGeom prst="rect">
            <a:avLst/>
          </a:prstGeom>
        </p:spPr>
      </p:pic>
      <p:sp>
        <p:nvSpPr>
          <p:cNvPr id="32" name="TextBox 31">
            <a:extLst>
              <a:ext uri="{FF2B5EF4-FFF2-40B4-BE49-F238E27FC236}">
                <a16:creationId xmlns:a16="http://schemas.microsoft.com/office/drawing/2014/main" id="{7EC27CC5-0B59-D379-8AC0-C49C36BD53E4}"/>
              </a:ext>
            </a:extLst>
          </p:cNvPr>
          <p:cNvSpPr txBox="1"/>
          <p:nvPr/>
        </p:nvSpPr>
        <p:spPr>
          <a:xfrm>
            <a:off x="292062" y="1457564"/>
            <a:ext cx="3044009" cy="532453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enorite" panose="00000500000000000000" pitchFamily="2" charset="0"/>
              </a:rPr>
              <a:t>Traditional Individual Angel Investing</a:t>
            </a:r>
          </a:p>
          <a:p>
            <a:pPr marL="285750" indent="-285750">
              <a:buFont typeface="Arial" panose="020B0604020202020204" pitchFamily="34" charset="0"/>
              <a:buChar char="•"/>
            </a:pPr>
            <a:endParaRPr lang="en-US" dirty="0">
              <a:latin typeface="Tenorite" panose="00000500000000000000" pitchFamily="2" charset="0"/>
            </a:endParaRPr>
          </a:p>
          <a:p>
            <a:pPr marL="285750" indent="-285750">
              <a:buFont typeface="Arial" panose="020B0604020202020204" pitchFamily="34" charset="0"/>
              <a:buChar char="•"/>
            </a:pPr>
            <a:r>
              <a:rPr lang="en-US" dirty="0">
                <a:latin typeface="Tenorite" panose="00000500000000000000" pitchFamily="2" charset="0"/>
              </a:rPr>
              <a:t>E8 Syndicate</a:t>
            </a:r>
          </a:p>
          <a:p>
            <a:pPr marL="285750" indent="-285750">
              <a:buFont typeface="Arial" panose="020B0604020202020204" pitchFamily="34" charset="0"/>
              <a:buChar char="•"/>
            </a:pPr>
            <a:endParaRPr lang="en-US" dirty="0">
              <a:latin typeface="Tenorite" panose="00000500000000000000" pitchFamily="2" charset="0"/>
            </a:endParaRPr>
          </a:p>
          <a:p>
            <a:pPr marL="285750" indent="-285750">
              <a:buFont typeface="Arial" panose="020B0604020202020204" pitchFamily="34" charset="0"/>
              <a:buChar char="•"/>
            </a:pPr>
            <a:r>
              <a:rPr lang="en-US" dirty="0">
                <a:latin typeface="Tenorite" panose="00000500000000000000" pitchFamily="2" charset="0"/>
              </a:rPr>
              <a:t>Pooled Donor Advised Fund</a:t>
            </a:r>
          </a:p>
          <a:p>
            <a:endParaRPr lang="en-US" dirty="0">
              <a:latin typeface="Tenorite" panose="00000500000000000000" pitchFamily="2" charset="0"/>
            </a:endParaRPr>
          </a:p>
          <a:p>
            <a:pPr marL="285750" indent="-285750">
              <a:buFont typeface="Arial" panose="020B0604020202020204" pitchFamily="34" charset="0"/>
              <a:buChar char="•"/>
            </a:pPr>
            <a:r>
              <a:rPr lang="en-US" dirty="0">
                <a:latin typeface="Tenorite" panose="00000500000000000000" pitchFamily="2" charset="0"/>
              </a:rPr>
              <a:t>E8 Fund II</a:t>
            </a:r>
          </a:p>
          <a:p>
            <a:pPr marL="285750" indent="-285750">
              <a:buFont typeface="Arial" panose="020B0604020202020204" pitchFamily="34" charset="0"/>
              <a:buChar char="•"/>
            </a:pPr>
            <a:endParaRPr lang="en-US" dirty="0">
              <a:latin typeface="Tenorite" panose="00000500000000000000" pitchFamily="2" charset="0"/>
            </a:endParaRPr>
          </a:p>
          <a:p>
            <a:pPr marL="285750" indent="-285750">
              <a:buFont typeface="Arial" panose="020B0604020202020204" pitchFamily="34" charset="0"/>
              <a:buChar char="•"/>
            </a:pPr>
            <a:r>
              <a:rPr lang="en-US" dirty="0">
                <a:latin typeface="Tenorite" panose="00000500000000000000" pitchFamily="2" charset="0"/>
              </a:rPr>
              <a:t>Philanthropic Gifts or Grants</a:t>
            </a:r>
          </a:p>
          <a:p>
            <a:pPr marL="285750" indent="-285750">
              <a:buFont typeface="Arial" panose="020B0604020202020204" pitchFamily="34" charset="0"/>
              <a:buChar char="•"/>
            </a:pPr>
            <a:endParaRPr lang="en-US" dirty="0">
              <a:latin typeface="Tenorite" panose="00000500000000000000" pitchFamily="2" charset="0"/>
            </a:endParaRPr>
          </a:p>
          <a:p>
            <a:pPr marL="285750" indent="-285750">
              <a:buFont typeface="Arial" panose="020B0604020202020204" pitchFamily="34" charset="0"/>
              <a:buChar char="•"/>
            </a:pPr>
            <a:r>
              <a:rPr lang="en-US" dirty="0">
                <a:latin typeface="Tenorite" panose="00000500000000000000" pitchFamily="2" charset="0"/>
              </a:rPr>
              <a:t>Personal or Corporate Donor Advised Funds</a:t>
            </a:r>
          </a:p>
          <a:p>
            <a:pPr marL="285750" indent="-285750">
              <a:buFont typeface="Arial" panose="020B0604020202020204" pitchFamily="34" charset="0"/>
              <a:buChar char="•"/>
            </a:pPr>
            <a:endParaRPr lang="en-US" sz="1800" dirty="0">
              <a:latin typeface="Tenorite" panose="00000500000000000000" pitchFamily="2" charset="0"/>
            </a:endParaRPr>
          </a:p>
          <a:p>
            <a:pPr marL="285750" indent="-285750">
              <a:buFont typeface="Arial" panose="020B0604020202020204" pitchFamily="34" charset="0"/>
              <a:buChar char="•"/>
            </a:pPr>
            <a:endParaRPr lang="en-US" dirty="0">
              <a:latin typeface="Tenorite" panose="00000500000000000000" pitchFamily="2" charset="0"/>
            </a:endParaRPr>
          </a:p>
          <a:p>
            <a:pPr marL="285750" indent="-285750">
              <a:buFont typeface="Arial" panose="020B0604020202020204" pitchFamily="34" charset="0"/>
              <a:buChar char="•"/>
            </a:pPr>
            <a:endParaRPr lang="en-US" sz="1600" dirty="0">
              <a:latin typeface="Tenorite" panose="00000500000000000000" pitchFamily="2" charset="0"/>
            </a:endParaRPr>
          </a:p>
          <a:p>
            <a:pPr marL="285750" indent="-285750" algn="ctr">
              <a:buFont typeface="Arial" panose="020B0604020202020204" pitchFamily="34" charset="0"/>
              <a:buChar char="•"/>
            </a:pPr>
            <a:endParaRPr lang="en-US" dirty="0">
              <a:latin typeface="Tenorite" panose="00000500000000000000" pitchFamily="2" charset="0"/>
            </a:endParaRPr>
          </a:p>
        </p:txBody>
      </p:sp>
      <p:sp>
        <p:nvSpPr>
          <p:cNvPr id="9" name="TextBox 8">
            <a:extLst>
              <a:ext uri="{FF2B5EF4-FFF2-40B4-BE49-F238E27FC236}">
                <a16:creationId xmlns:a16="http://schemas.microsoft.com/office/drawing/2014/main" id="{DAABB475-660A-18AD-61BC-D983BDB4B436}"/>
              </a:ext>
            </a:extLst>
          </p:cNvPr>
          <p:cNvSpPr txBox="1"/>
          <p:nvPr/>
        </p:nvSpPr>
        <p:spPr>
          <a:xfrm>
            <a:off x="4464352" y="3720844"/>
            <a:ext cx="2728686" cy="1569660"/>
          </a:xfrm>
          <a:prstGeom prst="rect">
            <a:avLst/>
          </a:prstGeom>
          <a:noFill/>
        </p:spPr>
        <p:txBody>
          <a:bodyPr wrap="square" rtlCol="0">
            <a:spAutoFit/>
          </a:bodyPr>
          <a:lstStyle/>
          <a:p>
            <a:pPr marL="342900" indent="-342900">
              <a:buAutoNum type="arabicPeriod"/>
            </a:pPr>
            <a:r>
              <a:rPr lang="en-US" sz="3200" dirty="0">
                <a:solidFill>
                  <a:schemeClr val="bg1"/>
                </a:solidFill>
              </a:rPr>
              <a:t>Learn</a:t>
            </a:r>
          </a:p>
          <a:p>
            <a:pPr marL="342900" indent="-342900">
              <a:buAutoNum type="arabicPeriod"/>
            </a:pPr>
            <a:r>
              <a:rPr lang="en-US" sz="3200" dirty="0">
                <a:solidFill>
                  <a:schemeClr val="bg1"/>
                </a:solidFill>
              </a:rPr>
              <a:t>Invest</a:t>
            </a:r>
          </a:p>
          <a:p>
            <a:pPr marL="342900" indent="-342900">
              <a:buAutoNum type="arabicPeriod"/>
            </a:pPr>
            <a:r>
              <a:rPr lang="en-US" sz="3200" dirty="0">
                <a:solidFill>
                  <a:schemeClr val="bg1"/>
                </a:solidFill>
              </a:rPr>
              <a:t>Connect</a:t>
            </a:r>
          </a:p>
        </p:txBody>
      </p:sp>
    </p:spTree>
    <p:extLst>
      <p:ext uri="{BB962C8B-B14F-4D97-AF65-F5344CB8AC3E}">
        <p14:creationId xmlns:p14="http://schemas.microsoft.com/office/powerpoint/2010/main" val="21740024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439292-23DE-4FBC-B000-AFED89AC64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3.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Ion</Template>
  <TotalTime>2172</TotalTime>
  <Words>452</Words>
  <Application>Microsoft Macintosh PowerPoint</Application>
  <PresentationFormat>Widescreen</PresentationFormat>
  <Paragraphs>96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Tahoma</vt:lpstr>
      <vt:lpstr>Tenorite</vt:lpstr>
      <vt:lpstr>Wingdings</vt:lpstr>
      <vt:lpstr>Wingdings 3</vt:lpstr>
      <vt:lpstr>Ion</vt:lpstr>
      <vt:lpstr>PowerPoint Presentation</vt:lpstr>
      <vt:lpstr>Lee Otis, Background</vt:lpstr>
      <vt:lpstr>About </vt:lpstr>
      <vt:lpstr>PowerPoint Presentation</vt:lpstr>
      <vt:lpstr>Why Join an Angel group</vt:lpstr>
      <vt:lpstr>Our Community </vt:lpstr>
      <vt:lpstr>The WHY </vt:lpstr>
      <vt:lpstr>PowerPoint Presentation</vt:lpstr>
      <vt:lpstr>E8 Investment Options </vt:lpstr>
      <vt:lpstr>PowerPoint Presentation</vt:lpstr>
      <vt:lpstr>E8 Member Investments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dc:creator>
  <cp:lastModifiedBy>Lee Otis</cp:lastModifiedBy>
  <cp:revision>7</cp:revision>
  <dcterms:created xsi:type="dcterms:W3CDTF">2022-07-13T17:54:14Z</dcterms:created>
  <dcterms:modified xsi:type="dcterms:W3CDTF">2022-11-17T05:38:03Z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