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6" r:id="rId2"/>
    <p:sldId id="257" r:id="rId3"/>
    <p:sldId id="298" r:id="rId4"/>
    <p:sldId id="290" r:id="rId5"/>
    <p:sldId id="274" r:id="rId6"/>
    <p:sldId id="272" r:id="rId7"/>
    <p:sldId id="258" r:id="rId8"/>
    <p:sldId id="273" r:id="rId9"/>
    <p:sldId id="292" r:id="rId10"/>
    <p:sldId id="294" r:id="rId11"/>
    <p:sldId id="295" r:id="rId12"/>
    <p:sldId id="299" r:id="rId13"/>
    <p:sldId id="269" r:id="rId14"/>
    <p:sldId id="270" r:id="rId15"/>
    <p:sldId id="317" r:id="rId16"/>
    <p:sldId id="283" r:id="rId17"/>
    <p:sldId id="288" r:id="rId18"/>
    <p:sldId id="300" r:id="rId19"/>
    <p:sldId id="291" r:id="rId20"/>
    <p:sldId id="261" r:id="rId21"/>
    <p:sldId id="308" r:id="rId22"/>
    <p:sldId id="309" r:id="rId23"/>
    <p:sldId id="310" r:id="rId24"/>
    <p:sldId id="265" r:id="rId25"/>
    <p:sldId id="266" r:id="rId26"/>
    <p:sldId id="314" r:id="rId27"/>
    <p:sldId id="312" r:id="rId28"/>
    <p:sldId id="315" r:id="rId29"/>
    <p:sldId id="267" r:id="rId30"/>
    <p:sldId id="316" r:id="rId31"/>
    <p:sldId id="313" r:id="rId32"/>
    <p:sldId id="311" r:id="rId33"/>
    <p:sldId id="268" r:id="rId34"/>
    <p:sldId id="296" r:id="rId35"/>
    <p:sldId id="297" r:id="rId36"/>
    <p:sldId id="307" r:id="rId37"/>
    <p:sldId id="304" r:id="rId38"/>
    <p:sldId id="282" r:id="rId39"/>
    <p:sldId id="301" r:id="rId4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94E0D75-137A-49B8-BA37-AF3228BD0E93}" type="datetimeFigureOut">
              <a:rPr lang="en-US" smtClean="0"/>
              <a:t>6/2/2022</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E4BD02A-86F9-460F-8489-E20E75210DA1}" type="slidenum">
              <a:rPr lang="en-US" smtClean="0"/>
              <a:t>‹#›</a:t>
            </a:fld>
            <a:endParaRPr lang="en-US"/>
          </a:p>
        </p:txBody>
      </p:sp>
    </p:spTree>
    <p:extLst>
      <p:ext uri="{BB962C8B-B14F-4D97-AF65-F5344CB8AC3E}">
        <p14:creationId xmlns:p14="http://schemas.microsoft.com/office/powerpoint/2010/main" val="34641207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815BC-3D27-4920-B536-A3224BDDF79B}" type="slidenum">
              <a:rPr lang="en-US" smtClean="0"/>
              <a:t>‹#›</a:t>
            </a:fld>
            <a:endParaRPr lang="en-US"/>
          </a:p>
        </p:txBody>
      </p:sp>
      <p:sp>
        <p:nvSpPr>
          <p:cNvPr id="7" name="Title 1"/>
          <p:cNvSpPr>
            <a:spLocks noGrp="1"/>
          </p:cNvSpPr>
          <p:nvPr>
            <p:ph type="ctrTitle"/>
          </p:nvPr>
        </p:nvSpPr>
        <p:spPr>
          <a:xfrm>
            <a:off x="685800" y="1122363"/>
            <a:ext cx="7772400" cy="2387600"/>
          </a:xfrm>
        </p:spPr>
        <p:txBody>
          <a:bodyPr anchor="b"/>
          <a:lstStyle>
            <a:lvl1pPr algn="ctr">
              <a:defRPr sz="6000">
                <a:latin typeface="Century Gothic" panose="020B0502020202020204" pitchFamily="34" charset="0"/>
              </a:defRPr>
            </a:lvl1pPr>
          </a:lstStyle>
          <a:p>
            <a:r>
              <a:rPr lang="en-US" dirty="0"/>
              <a:t>Click to edit Master title style</a:t>
            </a:r>
          </a:p>
        </p:txBody>
      </p:sp>
      <p:sp>
        <p:nvSpPr>
          <p:cNvPr id="8" name="Subtitle 2"/>
          <p:cNvSpPr>
            <a:spLocks noGrp="1"/>
          </p:cNvSpPr>
          <p:nvPr>
            <p:ph type="subTitle" idx="1"/>
          </p:nvPr>
        </p:nvSpPr>
        <p:spPr>
          <a:xfrm>
            <a:off x="1143000" y="3602038"/>
            <a:ext cx="6858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C356EB-5F74-4012-9F46-CCCEB05E35C8}" type="slidenum">
              <a:rPr lang="en-US" smtClean="0"/>
              <a:pPr/>
              <a:t>‹#›</a:t>
            </a:fld>
            <a:endParaRPr lang="en-US"/>
          </a:p>
        </p:txBody>
      </p:sp>
    </p:spTree>
    <p:extLst>
      <p:ext uri="{BB962C8B-B14F-4D97-AF65-F5344CB8AC3E}">
        <p14:creationId xmlns:p14="http://schemas.microsoft.com/office/powerpoint/2010/main" val="191630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9FE2F-AADE-4C12-9678-2AC81134750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411724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69FE2F-AADE-4C12-9678-2AC81134750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114808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1781" y="100401"/>
            <a:ext cx="7886700" cy="1325563"/>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421781" y="1680944"/>
            <a:ext cx="7886700" cy="435133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815BC-3D27-4920-B536-A3224BDDF79B}" type="slidenum">
              <a:rPr lang="en-US" smtClean="0"/>
              <a:t>‹#›</a:t>
            </a:fld>
            <a:endParaRPr lang="en-US"/>
          </a:p>
        </p:txBody>
      </p:sp>
      <p:sp>
        <p:nvSpPr>
          <p:cNvPr id="9"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C356EB-5F74-4012-9F46-CCCEB05E35C8}" type="slidenum">
              <a:rPr lang="en-US" smtClean="0"/>
              <a:pPr/>
              <a:t>‹#›</a:t>
            </a:fld>
            <a:endParaRPr lang="en-US"/>
          </a:p>
        </p:txBody>
      </p:sp>
      <p:cxnSp>
        <p:nvCxnSpPr>
          <p:cNvPr id="11" name="Straight Connector 10"/>
          <p:cNvCxnSpPr>
            <a:cxnSpLocks/>
          </p:cNvCxnSpPr>
          <p:nvPr userDrawn="1"/>
        </p:nvCxnSpPr>
        <p:spPr bwMode="auto">
          <a:xfrm>
            <a:off x="0" y="1252480"/>
            <a:ext cx="9144000" cy="0"/>
          </a:xfrm>
          <a:prstGeom prst="line">
            <a:avLst/>
          </a:prstGeom>
          <a:solidFill>
            <a:schemeClr val="accent1"/>
          </a:solidFill>
          <a:ln w="25400" cap="flat" cmpd="sng" algn="ctr">
            <a:solidFill>
              <a:schemeClr val="tx2">
                <a:lumMod val="50000"/>
              </a:schemeClr>
            </a:solidFill>
            <a:prstDash val="solid"/>
            <a:round/>
            <a:headEnd type="none" w="sm" len="sm"/>
            <a:tailEnd type="none" w="sm" len="sm"/>
          </a:ln>
          <a:effectLst/>
        </p:spPr>
      </p:cxnSp>
      <p:cxnSp>
        <p:nvCxnSpPr>
          <p:cNvPr id="13" name="Straight Connector 12"/>
          <p:cNvCxnSpPr>
            <a:cxnSpLocks/>
          </p:cNvCxnSpPr>
          <p:nvPr userDrawn="1"/>
        </p:nvCxnSpPr>
        <p:spPr>
          <a:xfrm>
            <a:off x="0" y="1164567"/>
            <a:ext cx="9144000"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DA60BEE5-E921-468F-81AA-A7672DEE13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7713" y="5325035"/>
            <a:ext cx="1184991" cy="130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69FE2F-AADE-4C12-9678-2AC81134750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1225537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69FE2F-AADE-4C12-9678-2AC81134750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23472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9FE2F-AADE-4C12-9678-2AC81134750A}"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52950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69FE2F-AADE-4C12-9678-2AC81134750A}"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18065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9FE2F-AADE-4C12-9678-2AC81134750A}"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153018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69FE2F-AADE-4C12-9678-2AC81134750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13969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69FE2F-AADE-4C12-9678-2AC81134750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815BC-3D27-4920-B536-A3224BDDF79B}" type="slidenum">
              <a:rPr lang="en-US" smtClean="0"/>
              <a:t>‹#›</a:t>
            </a:fld>
            <a:endParaRPr lang="en-US"/>
          </a:p>
        </p:txBody>
      </p:sp>
    </p:spTree>
    <p:extLst>
      <p:ext uri="{BB962C8B-B14F-4D97-AF65-F5344CB8AC3E}">
        <p14:creationId xmlns:p14="http://schemas.microsoft.com/office/powerpoint/2010/main" val="248237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9FE2F-AADE-4C12-9678-2AC81134750A}" type="datetimeFigureOut">
              <a:rPr lang="en-US" smtClean="0"/>
              <a:t>6/2/2022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815BC-3D27-4920-B536-A3224BDDF79B}" type="slidenum">
              <a:rPr lang="en-US" smtClean="0"/>
              <a:t>‹#›</a:t>
            </a:fld>
            <a:endParaRPr lang="en-US"/>
          </a:p>
        </p:txBody>
      </p:sp>
    </p:spTree>
    <p:extLst>
      <p:ext uri="{BB962C8B-B14F-4D97-AF65-F5344CB8AC3E}">
        <p14:creationId xmlns:p14="http://schemas.microsoft.com/office/powerpoint/2010/main" val="290713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zone2627.org/" TargetMode="External"/><Relationship Id="rId2" Type="http://schemas.openxmlformats.org/officeDocument/2006/relationships/hyperlink" Target="https://www.rotary.org/en" TargetMode="External"/><Relationship Id="rId1" Type="http://schemas.openxmlformats.org/officeDocument/2006/relationships/slideLayout" Target="../slideLayouts/slideLayout2.xml"/><Relationship Id="rId4" Type="http://schemas.openxmlformats.org/officeDocument/2006/relationships/hyperlink" Target="https://www.rotarydistrict5030.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harvestagainsthunger.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pugetsoundrotarynetwork.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facebook.com/search/top?q=rotarians%20of%20district%20503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dacdb.com/rotary/accounts/5030/Newsletter/0/May%2010th%202022.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y.rotary.org/en/learning-reference" TargetMode="External"/><Relationship Id="rId2" Type="http://schemas.openxmlformats.org/officeDocument/2006/relationships/hyperlink" Target="http://www.rotary.org/" TargetMode="External"/><Relationship Id="rId1" Type="http://schemas.openxmlformats.org/officeDocument/2006/relationships/slideLayout" Target="../slideLayouts/slideLayout2.xml"/><Relationship Id="rId6" Type="http://schemas.openxmlformats.org/officeDocument/2006/relationships/hyperlink" Target="https://www.youtube.com/channel/UCIyEfD5PzwDK0fEX6U691Ow" TargetMode="External"/><Relationship Id="rId5" Type="http://schemas.openxmlformats.org/officeDocument/2006/relationships/hyperlink" Target="http://www.rotarydistrict5030.org/" TargetMode="External"/><Relationship Id="rId4" Type="http://schemas.openxmlformats.org/officeDocument/2006/relationships/hyperlink" Target="http://www.zone2627.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7893D4A-F317-4835-815B-01B76B5F1B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29228" y="5444454"/>
            <a:ext cx="1070301" cy="1176155"/>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1218" y="852657"/>
            <a:ext cx="3970782" cy="4205904"/>
          </a:xfrm>
        </p:spPr>
        <p:txBody>
          <a:bodyPr vert="horz" lIns="91440" tIns="45720" rIns="91440" bIns="45720" rtlCol="0" anchor="b">
            <a:normAutofit/>
          </a:bodyPr>
          <a:lstStyle/>
          <a:p>
            <a:pPr algn="l"/>
            <a:r>
              <a:rPr lang="en-US" sz="4700" kern="1200" dirty="0">
                <a:solidFill>
                  <a:schemeClr val="tx1"/>
                </a:solidFill>
                <a:latin typeface="+mj-lt"/>
                <a:ea typeface="+mj-ea"/>
                <a:cs typeface="+mj-cs"/>
              </a:rPr>
              <a:t>University Sunrise Rotary Club </a:t>
            </a:r>
            <a:br>
              <a:rPr lang="en-US" sz="4700" kern="1200" dirty="0">
                <a:solidFill>
                  <a:schemeClr val="tx1"/>
                </a:solidFill>
                <a:latin typeface="+mj-lt"/>
                <a:ea typeface="+mj-ea"/>
                <a:cs typeface="+mj-cs"/>
              </a:rPr>
            </a:b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New Member Guide</a:t>
            </a:r>
          </a:p>
        </p:txBody>
      </p:sp>
      <p:pic>
        <p:nvPicPr>
          <p:cNvPr id="5" name="Picture 4">
            <a:extLst>
              <a:ext uri="{FF2B5EF4-FFF2-40B4-BE49-F238E27FC236}">
                <a16:creationId xmlns:a16="http://schemas.microsoft.com/office/drawing/2014/main" id="{9837BC79-EC09-4626-82A4-B90230193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186" y="2314122"/>
            <a:ext cx="2914085" cy="1114638"/>
          </a:xfrm>
          <a:prstGeom prst="rect">
            <a:avLst/>
          </a:prstGeom>
        </p:spPr>
      </p:pic>
    </p:spTree>
    <p:extLst>
      <p:ext uri="{BB962C8B-B14F-4D97-AF65-F5344CB8AC3E}">
        <p14:creationId xmlns:p14="http://schemas.microsoft.com/office/powerpoint/2010/main" val="3731038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Rotary Foundation</a:t>
            </a:r>
          </a:p>
        </p:txBody>
      </p:sp>
      <p:sp>
        <p:nvSpPr>
          <p:cNvPr id="3" name="Content Placeholder 2"/>
          <p:cNvSpPr>
            <a:spLocks noGrp="1"/>
          </p:cNvSpPr>
          <p:nvPr>
            <p:ph idx="1"/>
          </p:nvPr>
        </p:nvSpPr>
        <p:spPr/>
        <p:txBody>
          <a:bodyPr/>
          <a:lstStyle/>
          <a:p>
            <a:pPr marL="0" indent="0">
              <a:buNone/>
            </a:pPr>
            <a:r>
              <a:rPr lang="en-US" dirty="0"/>
              <a:t>The Rotary Foundation (TRF) was created in 1917 by Rotary International's sixth president, Arch C. </a:t>
            </a:r>
            <a:r>
              <a:rPr lang="en-US" dirty="0" err="1"/>
              <a:t>Klumph</a:t>
            </a:r>
            <a:r>
              <a:rPr lang="en-US" dirty="0"/>
              <a:t>, as an endowment fund for Rotary "to do good in the world." It has grown from an initial contribution of USD$26.50 to more than USD$1billion</a:t>
            </a:r>
          </a:p>
          <a:p>
            <a:pPr marL="0" indent="0">
              <a:buNone/>
            </a:pPr>
            <a:r>
              <a:rPr lang="en-US" dirty="0"/>
              <a:t>Charity Navigator gives TRF a perfect score and ranks it one of the top three charities in the world.</a:t>
            </a:r>
          </a:p>
          <a:p>
            <a:pPr marL="0" indent="0">
              <a:buNone/>
            </a:pPr>
            <a:endParaRPr lang="en-US" dirty="0"/>
          </a:p>
        </p:txBody>
      </p:sp>
    </p:spTree>
    <p:extLst>
      <p:ext uri="{BB962C8B-B14F-4D97-AF65-F5344CB8AC3E}">
        <p14:creationId xmlns:p14="http://schemas.microsoft.com/office/powerpoint/2010/main" val="170260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Mission of The Rotary Foundation</a:t>
            </a:r>
          </a:p>
        </p:txBody>
      </p:sp>
      <p:sp>
        <p:nvSpPr>
          <p:cNvPr id="3" name="Content Placeholder 2"/>
          <p:cNvSpPr>
            <a:spLocks noGrp="1"/>
          </p:cNvSpPr>
          <p:nvPr>
            <p:ph idx="1"/>
          </p:nvPr>
        </p:nvSpPr>
        <p:spPr/>
        <p:txBody>
          <a:bodyPr>
            <a:normAutofit fontScale="92500"/>
          </a:bodyPr>
          <a:lstStyle/>
          <a:p>
            <a:pPr marL="0" indent="0">
              <a:buNone/>
            </a:pPr>
            <a:r>
              <a:rPr lang="en-US" dirty="0"/>
              <a:t>The Rotary Foundation's mission is to advance world understanding, goodwill, and peace. </a:t>
            </a:r>
          </a:p>
          <a:p>
            <a:pPr marL="0" indent="0">
              <a:buNone/>
            </a:pPr>
            <a:r>
              <a:rPr lang="en-US" dirty="0"/>
              <a:t>Rotary Foundation grants promote peace, fight disease, provide clean water and sanitation, sustain mothers and children, improve education, and strengthen local economies.</a:t>
            </a:r>
          </a:p>
          <a:p>
            <a:pPr marL="0" indent="0">
              <a:buNone/>
            </a:pPr>
            <a:r>
              <a:rPr lang="en-US" dirty="0"/>
              <a:t>University Sunrise Rotary has applied for several TRF grants.  We just finished a grant for TINFA, a non-profit organization which provides technology and training to schools in Guatemala.</a:t>
            </a:r>
          </a:p>
        </p:txBody>
      </p:sp>
    </p:spTree>
    <p:extLst>
      <p:ext uri="{BB962C8B-B14F-4D97-AF65-F5344CB8AC3E}">
        <p14:creationId xmlns:p14="http://schemas.microsoft.com/office/powerpoint/2010/main" val="3927669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46D3DD3E-2FBD-41FA-9266-0C470AD70E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37" r="4243"/>
          <a:stretch/>
        </p:blipFill>
        <p:spPr bwMode="auto">
          <a:xfrm rot="21600000">
            <a:off x="342900" y="457200"/>
            <a:ext cx="8458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79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8BD0823C-D130-4389-B54F-3DAC40A367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61783" y="1805662"/>
            <a:ext cx="2842491" cy="312361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3504" y="877824"/>
            <a:ext cx="3970782" cy="3072384"/>
          </a:xfrm>
        </p:spPr>
        <p:txBody>
          <a:bodyPr vert="horz" lIns="91440" tIns="45720" rIns="91440" bIns="45720" rtlCol="0" anchor="b">
            <a:normAutofit/>
          </a:bodyPr>
          <a:lstStyle/>
          <a:p>
            <a:pPr algn="l"/>
            <a:r>
              <a:rPr lang="en-US" sz="4700" kern="1200">
                <a:solidFill>
                  <a:schemeClr val="tx1"/>
                </a:solidFill>
                <a:latin typeface="+mj-lt"/>
                <a:ea typeface="+mj-ea"/>
                <a:cs typeface="+mj-cs"/>
              </a:rPr>
              <a:t>Section Two:</a:t>
            </a:r>
            <a:br>
              <a:rPr lang="en-US" sz="4700" kern="1200">
                <a:solidFill>
                  <a:schemeClr val="tx1"/>
                </a:solidFill>
                <a:latin typeface="+mj-lt"/>
                <a:ea typeface="+mj-ea"/>
                <a:cs typeface="+mj-cs"/>
              </a:rPr>
            </a:br>
            <a:r>
              <a:rPr lang="en-US" sz="4700" kern="1200">
                <a:solidFill>
                  <a:schemeClr val="tx1"/>
                </a:solidFill>
                <a:latin typeface="+mj-lt"/>
                <a:ea typeface="+mj-ea"/>
                <a:cs typeface="+mj-cs"/>
              </a:rPr>
              <a:t>Rotary International</a:t>
            </a:r>
          </a:p>
        </p:txBody>
      </p:sp>
    </p:spTree>
    <p:extLst>
      <p:ext uri="{BB962C8B-B14F-4D97-AF65-F5344CB8AC3E}">
        <p14:creationId xmlns:p14="http://schemas.microsoft.com/office/powerpoint/2010/main" val="404718793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Rotary Org Chart</a:t>
            </a:r>
          </a:p>
        </p:txBody>
      </p:sp>
      <p:sp>
        <p:nvSpPr>
          <p:cNvPr id="4" name="Rounded Rectangle 3"/>
          <p:cNvSpPr/>
          <p:nvPr/>
        </p:nvSpPr>
        <p:spPr>
          <a:xfrm>
            <a:off x="421782" y="1425963"/>
            <a:ext cx="2482784" cy="97456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Rotary </a:t>
            </a:r>
          </a:p>
          <a:p>
            <a:pPr algn="ctr"/>
            <a:r>
              <a:rPr lang="en-US" dirty="0">
                <a:solidFill>
                  <a:schemeClr val="accent5">
                    <a:lumMod val="75000"/>
                  </a:schemeClr>
                </a:solidFill>
              </a:rPr>
              <a:t>International</a:t>
            </a:r>
          </a:p>
        </p:txBody>
      </p:sp>
      <p:sp>
        <p:nvSpPr>
          <p:cNvPr id="5" name="Rounded Rectangle 4"/>
          <p:cNvSpPr/>
          <p:nvPr/>
        </p:nvSpPr>
        <p:spPr>
          <a:xfrm>
            <a:off x="421781" y="2579161"/>
            <a:ext cx="2482784" cy="10517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Zone</a:t>
            </a:r>
          </a:p>
          <a:p>
            <a:pPr algn="ctr"/>
            <a:r>
              <a:rPr lang="en-US" dirty="0">
                <a:solidFill>
                  <a:schemeClr val="accent5">
                    <a:lumMod val="75000"/>
                  </a:schemeClr>
                </a:solidFill>
              </a:rPr>
              <a:t>27</a:t>
            </a:r>
          </a:p>
        </p:txBody>
      </p:sp>
      <p:sp>
        <p:nvSpPr>
          <p:cNvPr id="6" name="Rounded Rectangle 5"/>
          <p:cNvSpPr/>
          <p:nvPr/>
        </p:nvSpPr>
        <p:spPr>
          <a:xfrm>
            <a:off x="421781" y="3828623"/>
            <a:ext cx="2482784" cy="13542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District</a:t>
            </a:r>
          </a:p>
          <a:p>
            <a:pPr algn="ctr"/>
            <a:r>
              <a:rPr lang="en-US" dirty="0">
                <a:solidFill>
                  <a:schemeClr val="accent5">
                    <a:lumMod val="75000"/>
                  </a:schemeClr>
                </a:solidFill>
              </a:rPr>
              <a:t>5030</a:t>
            </a:r>
          </a:p>
        </p:txBody>
      </p:sp>
      <p:sp>
        <p:nvSpPr>
          <p:cNvPr id="7" name="Rounded Rectangle 6"/>
          <p:cNvSpPr/>
          <p:nvPr/>
        </p:nvSpPr>
        <p:spPr>
          <a:xfrm>
            <a:off x="421781" y="5380583"/>
            <a:ext cx="2482784" cy="109228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a:p>
            <a:pPr algn="ctr"/>
            <a:r>
              <a:rPr lang="en-US" dirty="0">
                <a:solidFill>
                  <a:schemeClr val="accent5">
                    <a:lumMod val="75000"/>
                  </a:schemeClr>
                </a:solidFill>
              </a:rPr>
              <a:t>Rotary</a:t>
            </a:r>
          </a:p>
          <a:p>
            <a:pPr algn="ctr"/>
            <a:r>
              <a:rPr lang="en-US" dirty="0">
                <a:solidFill>
                  <a:schemeClr val="accent5">
                    <a:lumMod val="75000"/>
                  </a:schemeClr>
                </a:solidFill>
              </a:rPr>
              <a:t>Club</a:t>
            </a:r>
          </a:p>
          <a:p>
            <a:pPr algn="ctr"/>
            <a:endParaRPr lang="en-US" dirty="0">
              <a:solidFill>
                <a:schemeClr val="accent5">
                  <a:lumMod val="75000"/>
                </a:schemeClr>
              </a:solidFill>
            </a:endParaRPr>
          </a:p>
        </p:txBody>
      </p:sp>
      <p:sp>
        <p:nvSpPr>
          <p:cNvPr id="8" name="TextBox 7"/>
          <p:cNvSpPr txBox="1"/>
          <p:nvPr/>
        </p:nvSpPr>
        <p:spPr>
          <a:xfrm>
            <a:off x="2904565" y="1458089"/>
            <a:ext cx="5202210" cy="954107"/>
          </a:xfrm>
          <a:prstGeom prst="rect">
            <a:avLst/>
          </a:prstGeom>
          <a:noFill/>
        </p:spPr>
        <p:txBody>
          <a:bodyPr wrap="square" rtlCol="0">
            <a:spAutoFit/>
          </a:bodyPr>
          <a:lstStyle/>
          <a:p>
            <a:r>
              <a:rPr lang="en-US" sz="1400" dirty="0">
                <a:latin typeface="Century Gothic" panose="020B0502020202020204" pitchFamily="34" charset="0"/>
              </a:rPr>
              <a:t>This is the governing body of Rotary, all clubs are part of Rotary International or RI. Check out </a:t>
            </a:r>
            <a:r>
              <a:rPr lang="en-US" sz="1400" dirty="0">
                <a:solidFill>
                  <a:srgbClr val="0070C0"/>
                </a:solidFill>
                <a:latin typeface="Century Gothic" panose="020B0502020202020204" pitchFamily="34" charset="0"/>
                <a:hlinkClick r:id="rId2"/>
              </a:rPr>
              <a:t>https://www.rotary.org/en</a:t>
            </a:r>
            <a:r>
              <a:rPr lang="en-US" sz="1400" dirty="0">
                <a:solidFill>
                  <a:srgbClr val="0070C0"/>
                </a:solidFill>
                <a:latin typeface="Century Gothic" panose="020B0502020202020204" pitchFamily="34" charset="0"/>
              </a:rPr>
              <a:t> </a:t>
            </a:r>
            <a:r>
              <a:rPr lang="en-US" sz="1400" dirty="0">
                <a:latin typeface="Century Gothic" panose="020B0502020202020204" pitchFamily="34" charset="0"/>
              </a:rPr>
              <a:t>it’s a great resource to learn more about Rotary.</a:t>
            </a:r>
          </a:p>
        </p:txBody>
      </p:sp>
      <p:sp>
        <p:nvSpPr>
          <p:cNvPr id="9" name="TextBox 8"/>
          <p:cNvSpPr txBox="1"/>
          <p:nvPr/>
        </p:nvSpPr>
        <p:spPr>
          <a:xfrm>
            <a:off x="2904565" y="2571066"/>
            <a:ext cx="5202210" cy="954107"/>
          </a:xfrm>
          <a:prstGeom prst="rect">
            <a:avLst/>
          </a:prstGeom>
          <a:noFill/>
        </p:spPr>
        <p:txBody>
          <a:bodyPr wrap="square" rtlCol="0">
            <a:spAutoFit/>
          </a:bodyPr>
          <a:lstStyle/>
          <a:p>
            <a:r>
              <a:rPr lang="en-US" sz="1400" dirty="0">
                <a:latin typeface="Century Gothic" panose="020B0502020202020204" pitchFamily="34" charset="0"/>
              </a:rPr>
              <a:t>Because RI is so large, it is broken into Zones for purposes like training. We are in Zone 27. Together, Zones 26/27 make up most of the western United States. Our Zone website is a great resource too, </a:t>
            </a:r>
            <a:r>
              <a:rPr lang="en-US" sz="1400" dirty="0">
                <a:latin typeface="Century Gothic" panose="020B0502020202020204" pitchFamily="34" charset="0"/>
                <a:hlinkClick r:id="rId3"/>
              </a:rPr>
              <a:t>https://zone2627.org/</a:t>
            </a:r>
            <a:r>
              <a:rPr lang="en-US" sz="1400" dirty="0">
                <a:latin typeface="Century Gothic" panose="020B0502020202020204" pitchFamily="34" charset="0"/>
              </a:rPr>
              <a:t> </a:t>
            </a:r>
            <a:endParaRPr lang="en-US" sz="1400" dirty="0">
              <a:solidFill>
                <a:srgbClr val="FF0000"/>
              </a:solidFill>
              <a:latin typeface="Century Gothic" panose="020B0502020202020204" pitchFamily="34" charset="0"/>
            </a:endParaRPr>
          </a:p>
        </p:txBody>
      </p:sp>
      <p:sp>
        <p:nvSpPr>
          <p:cNvPr id="10" name="TextBox 9"/>
          <p:cNvSpPr txBox="1"/>
          <p:nvPr/>
        </p:nvSpPr>
        <p:spPr>
          <a:xfrm>
            <a:off x="2904565" y="3797843"/>
            <a:ext cx="5202210" cy="1384995"/>
          </a:xfrm>
          <a:prstGeom prst="rect">
            <a:avLst/>
          </a:prstGeom>
          <a:noFill/>
        </p:spPr>
        <p:txBody>
          <a:bodyPr wrap="square" rtlCol="0">
            <a:spAutoFit/>
          </a:bodyPr>
          <a:lstStyle/>
          <a:p>
            <a:r>
              <a:rPr lang="en-US" sz="1400" dirty="0">
                <a:latin typeface="Century Gothic" panose="020B0502020202020204" pitchFamily="34" charset="0"/>
              </a:rPr>
              <a:t>Each District has about 3000 Rotarians in it. We are District 5030 and are geographically a small footprint due to our densely populated geographic area. We have 46 Rotary clubs and 7 </a:t>
            </a:r>
            <a:r>
              <a:rPr lang="en-US" sz="1400" dirty="0" err="1">
                <a:latin typeface="Century Gothic" panose="020B0502020202020204" pitchFamily="34" charset="0"/>
              </a:rPr>
              <a:t>Rotaract</a:t>
            </a:r>
            <a:r>
              <a:rPr lang="en-US" sz="1400" dirty="0">
                <a:latin typeface="Century Gothic" panose="020B0502020202020204" pitchFamily="34" charset="0"/>
              </a:rPr>
              <a:t> clubs (age 20-35). Check out the District website to learn what’s happening in our district, </a:t>
            </a:r>
            <a:r>
              <a:rPr lang="en-US" sz="1400" dirty="0">
                <a:latin typeface="Century Gothic" panose="020B0502020202020204" pitchFamily="34" charset="0"/>
                <a:hlinkClick r:id="rId4"/>
              </a:rPr>
              <a:t>https://www.rotarydistrict5030.org/</a:t>
            </a:r>
            <a:r>
              <a:rPr lang="en-US" sz="1400" dirty="0">
                <a:latin typeface="Century Gothic" panose="020B0502020202020204" pitchFamily="34" charset="0"/>
              </a:rPr>
              <a:t> </a:t>
            </a:r>
            <a:endParaRPr lang="en-US" sz="1400" dirty="0">
              <a:solidFill>
                <a:srgbClr val="FF0000"/>
              </a:solidFill>
              <a:latin typeface="Century Gothic" panose="020B0502020202020204" pitchFamily="34" charset="0"/>
            </a:endParaRPr>
          </a:p>
        </p:txBody>
      </p:sp>
      <p:sp>
        <p:nvSpPr>
          <p:cNvPr id="11" name="TextBox 10"/>
          <p:cNvSpPr txBox="1"/>
          <p:nvPr/>
        </p:nvSpPr>
        <p:spPr>
          <a:xfrm>
            <a:off x="2904565" y="5349803"/>
            <a:ext cx="5202210" cy="738664"/>
          </a:xfrm>
          <a:prstGeom prst="rect">
            <a:avLst/>
          </a:prstGeom>
          <a:noFill/>
        </p:spPr>
        <p:txBody>
          <a:bodyPr wrap="square" rtlCol="0">
            <a:spAutoFit/>
          </a:bodyPr>
          <a:lstStyle/>
          <a:p>
            <a:r>
              <a:rPr lang="en-US" sz="1400" dirty="0">
                <a:latin typeface="Century Gothic" panose="020B0502020202020204" pitchFamily="34" charset="0"/>
              </a:rPr>
              <a:t>Clubs are where all the real work of Rotary gets done. Clubs vary in size from 10-700 members. There are over 36,000 Rotary clubs in 190 </a:t>
            </a:r>
            <a:r>
              <a:rPr lang="en-US" sz="1400">
                <a:latin typeface="Century Gothic" panose="020B0502020202020204" pitchFamily="34" charset="0"/>
              </a:rPr>
              <a:t>countries around </a:t>
            </a:r>
            <a:r>
              <a:rPr lang="en-US" sz="1400" dirty="0">
                <a:latin typeface="Century Gothic" panose="020B0502020202020204" pitchFamily="34" charset="0"/>
              </a:rPr>
              <a:t>the world.</a:t>
            </a:r>
          </a:p>
        </p:txBody>
      </p:sp>
    </p:spTree>
    <p:extLst>
      <p:ext uri="{BB962C8B-B14F-4D97-AF65-F5344CB8AC3E}">
        <p14:creationId xmlns:p14="http://schemas.microsoft.com/office/powerpoint/2010/main" val="160961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globe">
            <a:extLst>
              <a:ext uri="{FF2B5EF4-FFF2-40B4-BE49-F238E27FC236}">
                <a16:creationId xmlns:a16="http://schemas.microsoft.com/office/drawing/2014/main" id="{2379C92D-6247-FE20-0408-C18194A1A8E6}"/>
              </a:ext>
            </a:extLst>
          </p:cNvPr>
          <p:cNvPicPr>
            <a:picLocks noChangeAspect="1"/>
          </p:cNvPicPr>
          <p:nvPr/>
        </p:nvPicPr>
        <p:blipFill rotWithShape="1">
          <a:blip r:embed="rId2"/>
          <a:srcRect l="31124" r="30794" b="1"/>
          <a:stretch/>
        </p:blipFill>
        <p:spPr>
          <a:xfrm>
            <a:off x="-7145" y="3725"/>
            <a:ext cx="4384623" cy="6850548"/>
          </a:xfrm>
          <a:prstGeom prst="rect">
            <a:avLst/>
          </a:prstGeom>
        </p:spPr>
      </p:pic>
      <p:sp>
        <p:nvSpPr>
          <p:cNvPr id="2" name="Title 1"/>
          <p:cNvSpPr>
            <a:spLocks noGrp="1"/>
          </p:cNvSpPr>
          <p:nvPr>
            <p:ph type="title"/>
          </p:nvPr>
        </p:nvSpPr>
        <p:spPr>
          <a:xfrm>
            <a:off x="4766524" y="133584"/>
            <a:ext cx="4050305" cy="973764"/>
          </a:xfrm>
        </p:spPr>
        <p:txBody>
          <a:bodyPr vert="horz" lIns="91440" tIns="45720" rIns="91440" bIns="45720" rtlCol="0" anchor="b">
            <a:normAutofit fontScale="90000"/>
          </a:bodyPr>
          <a:lstStyle/>
          <a:p>
            <a:r>
              <a:rPr lang="en-US" sz="3100" dirty="0"/>
              <a:t>Rotary International’s Seven Areas of Focus</a:t>
            </a:r>
          </a:p>
        </p:txBody>
      </p:sp>
      <p:sp>
        <p:nvSpPr>
          <p:cNvPr id="3" name="Content Placeholder 2"/>
          <p:cNvSpPr>
            <a:spLocks noGrp="1"/>
          </p:cNvSpPr>
          <p:nvPr>
            <p:ph idx="1"/>
          </p:nvPr>
        </p:nvSpPr>
        <p:spPr>
          <a:xfrm>
            <a:off x="4465418" y="1828800"/>
            <a:ext cx="4449852" cy="3505200"/>
          </a:xfrm>
        </p:spPr>
        <p:txBody>
          <a:bodyPr vert="horz" lIns="91440" tIns="45720" rIns="91440" bIns="45720" rtlCol="0" anchor="ctr">
            <a:normAutofit lnSpcReduction="10000"/>
          </a:bodyPr>
          <a:lstStyle/>
          <a:p>
            <a:r>
              <a:rPr lang="en-US" sz="2000" dirty="0"/>
              <a:t>Peace through conflict prevention and resolution</a:t>
            </a:r>
          </a:p>
          <a:p>
            <a:r>
              <a:rPr lang="en-US" sz="2000" dirty="0"/>
              <a:t>Disease prevention and treatment</a:t>
            </a:r>
          </a:p>
          <a:p>
            <a:r>
              <a:rPr lang="en-US" sz="2000" dirty="0"/>
              <a:t>Water and sanitation</a:t>
            </a:r>
          </a:p>
          <a:p>
            <a:r>
              <a:rPr lang="en-US" sz="2000" dirty="0"/>
              <a:t>Maternal and child health</a:t>
            </a:r>
          </a:p>
          <a:p>
            <a:r>
              <a:rPr lang="en-US" sz="2000" dirty="0"/>
              <a:t>Basic education and literacy</a:t>
            </a:r>
          </a:p>
          <a:p>
            <a:r>
              <a:rPr lang="en-US" sz="2000" dirty="0"/>
              <a:t>Economic and community development</a:t>
            </a:r>
          </a:p>
          <a:p>
            <a:r>
              <a:rPr lang="en-US" sz="2000" dirty="0"/>
              <a:t>Environmental protection</a:t>
            </a:r>
          </a:p>
        </p:txBody>
      </p:sp>
    </p:spTree>
    <p:extLst>
      <p:ext uri="{BB962C8B-B14F-4D97-AF65-F5344CB8AC3E}">
        <p14:creationId xmlns:p14="http://schemas.microsoft.com/office/powerpoint/2010/main" val="266500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80" y="100401"/>
            <a:ext cx="8605261" cy="1325563"/>
          </a:xfrm>
        </p:spPr>
        <p:txBody>
          <a:bodyPr/>
          <a:lstStyle/>
          <a:p>
            <a:r>
              <a:rPr lang="en-US" dirty="0"/>
              <a:t>More Rotary Foundation</a:t>
            </a:r>
          </a:p>
        </p:txBody>
      </p:sp>
      <p:sp>
        <p:nvSpPr>
          <p:cNvPr id="3" name="Content Placeholder 2"/>
          <p:cNvSpPr>
            <a:spLocks noGrp="1"/>
          </p:cNvSpPr>
          <p:nvPr>
            <p:ph idx="1"/>
          </p:nvPr>
        </p:nvSpPr>
        <p:spPr/>
        <p:txBody>
          <a:bodyPr>
            <a:normAutofit/>
          </a:bodyPr>
          <a:lstStyle/>
          <a:p>
            <a:r>
              <a:rPr lang="en-US" dirty="0"/>
              <a:t>The Rotary Foundation is supported by Rotarians around the world.</a:t>
            </a:r>
          </a:p>
          <a:p>
            <a:r>
              <a:rPr lang="en-US" dirty="0"/>
              <a:t>Simply stated, we put money in, it sits for three years, then it gets sent back to the clubs for projects through a grant process.</a:t>
            </a:r>
          </a:p>
          <a:p>
            <a:r>
              <a:rPr lang="en-US" dirty="0"/>
              <a:t>You will hear the term EREY (</a:t>
            </a:r>
            <a:r>
              <a:rPr lang="en-US" dirty="0" err="1"/>
              <a:t>ee</a:t>
            </a:r>
            <a:r>
              <a:rPr lang="en-US" dirty="0"/>
              <a:t>-ray), it stands for Every Rotarian, Every Year… giving to the Rotary Foundation. An annual donation is important regardless of the amount.</a:t>
            </a:r>
          </a:p>
        </p:txBody>
      </p:sp>
    </p:spTree>
    <p:extLst>
      <p:ext uri="{BB962C8B-B14F-4D97-AF65-F5344CB8AC3E}">
        <p14:creationId xmlns:p14="http://schemas.microsoft.com/office/powerpoint/2010/main" val="142368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Harris Fellow</a:t>
            </a:r>
          </a:p>
        </p:txBody>
      </p:sp>
      <p:sp>
        <p:nvSpPr>
          <p:cNvPr id="3" name="Content Placeholder 2"/>
          <p:cNvSpPr>
            <a:spLocks noGrp="1"/>
          </p:cNvSpPr>
          <p:nvPr>
            <p:ph idx="1"/>
          </p:nvPr>
        </p:nvSpPr>
        <p:spPr>
          <a:xfrm>
            <a:off x="421781" y="1680944"/>
            <a:ext cx="7559625" cy="4745982"/>
          </a:xfrm>
        </p:spPr>
        <p:txBody>
          <a:bodyPr>
            <a:normAutofit/>
          </a:bodyPr>
          <a:lstStyle/>
          <a:p>
            <a:r>
              <a:rPr lang="en-US" dirty="0"/>
              <a:t>When you give $1000 (cumulative) to The Rotary Foundation (TRF), you become a Paul Harris Fellow</a:t>
            </a:r>
          </a:p>
          <a:p>
            <a:r>
              <a:rPr lang="en-US" dirty="0"/>
              <a:t>If you are a Rotarian, you give something to TRF every year</a:t>
            </a:r>
          </a:p>
          <a:p>
            <a:r>
              <a:rPr lang="en-US" dirty="0"/>
              <a:t>It may take you many years to receive your Paul Harris Fellow, and that’s okay</a:t>
            </a:r>
          </a:p>
          <a:p>
            <a:r>
              <a:rPr lang="en-US" dirty="0"/>
              <a:t>You will see people receiving sapphire or ruby pins, that means their giving level is several thousand over their Rotary lifetime</a:t>
            </a:r>
          </a:p>
        </p:txBody>
      </p:sp>
    </p:spTree>
    <p:extLst>
      <p:ext uri="{BB962C8B-B14F-4D97-AF65-F5344CB8AC3E}">
        <p14:creationId xmlns:p14="http://schemas.microsoft.com/office/powerpoint/2010/main" val="324643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13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CC104E-266D-4FF4-A80F-DAC9D4E5D4C5}"/>
              </a:ext>
            </a:extLst>
          </p:cNvPr>
          <p:cNvPicPr>
            <a:picLocks noChangeAspect="1"/>
          </p:cNvPicPr>
          <p:nvPr/>
        </p:nvPicPr>
        <p:blipFill rotWithShape="1">
          <a:blip r:embed="rId2"/>
          <a:srcRect l="4634" t="15893" r="4943" b="28095"/>
          <a:stretch/>
        </p:blipFill>
        <p:spPr>
          <a:xfrm>
            <a:off x="985837" y="553365"/>
            <a:ext cx="7172325" cy="5751269"/>
          </a:xfrm>
          <a:prstGeom prst="rect">
            <a:avLst/>
          </a:prstGeom>
        </p:spPr>
      </p:pic>
    </p:spTree>
    <p:extLst>
      <p:ext uri="{BB962C8B-B14F-4D97-AF65-F5344CB8AC3E}">
        <p14:creationId xmlns:p14="http://schemas.microsoft.com/office/powerpoint/2010/main" val="7770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92D34346-1D02-4A08-94CF-0F3BDFDEF1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61783" y="1805662"/>
            <a:ext cx="2842491" cy="312361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3504" y="877824"/>
            <a:ext cx="3970782" cy="3072384"/>
          </a:xfrm>
        </p:spPr>
        <p:txBody>
          <a:bodyPr vert="horz" lIns="91440" tIns="45720" rIns="91440" bIns="45720" rtlCol="0" anchor="b">
            <a:normAutofit/>
          </a:bodyPr>
          <a:lstStyle/>
          <a:p>
            <a:pPr algn="l"/>
            <a:r>
              <a:rPr lang="en-US" sz="4700" kern="1200">
                <a:solidFill>
                  <a:schemeClr val="tx1"/>
                </a:solidFill>
                <a:latin typeface="+mj-lt"/>
                <a:ea typeface="+mj-ea"/>
                <a:cs typeface="+mj-cs"/>
              </a:rPr>
              <a:t>Section Three:</a:t>
            </a:r>
            <a:br>
              <a:rPr lang="en-US" sz="4700" kern="1200">
                <a:solidFill>
                  <a:schemeClr val="tx1"/>
                </a:solidFill>
                <a:latin typeface="+mj-lt"/>
                <a:ea typeface="+mj-ea"/>
                <a:cs typeface="+mj-cs"/>
              </a:rPr>
            </a:br>
            <a:r>
              <a:rPr lang="en-US" sz="4700" kern="1200">
                <a:solidFill>
                  <a:schemeClr val="tx1"/>
                </a:solidFill>
                <a:latin typeface="+mj-lt"/>
                <a:ea typeface="+mj-ea"/>
                <a:cs typeface="+mj-cs"/>
              </a:rPr>
              <a:t>Your Rotary Experience</a:t>
            </a:r>
          </a:p>
        </p:txBody>
      </p:sp>
    </p:spTree>
    <p:extLst>
      <p:ext uri="{BB962C8B-B14F-4D97-AF65-F5344CB8AC3E}">
        <p14:creationId xmlns:p14="http://schemas.microsoft.com/office/powerpoint/2010/main" val="5996169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a:xfrm>
            <a:off x="421781" y="1680943"/>
            <a:ext cx="7886700" cy="4881221"/>
          </a:xfrm>
        </p:spPr>
        <p:txBody>
          <a:bodyPr>
            <a:normAutofit fontScale="92500"/>
          </a:bodyPr>
          <a:lstStyle/>
          <a:p>
            <a:pPr marL="0" indent="0">
              <a:buNone/>
            </a:pPr>
            <a:r>
              <a:rPr lang="en-US" dirty="0"/>
              <a:t>We are glad you joined us! Rotary is an amazing organization and University Sunrise Rotary, which is part of District 5030, is a fantastic place to be a Rotarian!</a:t>
            </a:r>
          </a:p>
          <a:p>
            <a:pPr marL="0" indent="0">
              <a:buNone/>
            </a:pPr>
            <a:r>
              <a:rPr lang="en-US" dirty="0"/>
              <a:t>In the following pages, you will find information that will help you to learn more about Rotary.</a:t>
            </a:r>
          </a:p>
          <a:p>
            <a:pPr marL="0" indent="0">
              <a:buNone/>
            </a:pPr>
            <a:r>
              <a:rPr lang="en-US" dirty="0"/>
              <a:t>Read at your leisure, or turn to this deck if you have a question, many answers are provided.</a:t>
            </a:r>
          </a:p>
          <a:p>
            <a:pPr marL="0" indent="0">
              <a:buNone/>
            </a:pPr>
            <a:r>
              <a:rPr lang="en-US" dirty="0"/>
              <a:t>		Thank you,</a:t>
            </a:r>
            <a:endParaRPr lang="en-US" dirty="0">
              <a:latin typeface="Lucida Handwriting" panose="03010101010101010101" pitchFamily="66" charset="0"/>
            </a:endParaRPr>
          </a:p>
          <a:p>
            <a:pPr marL="0" indent="0">
              <a:buNone/>
            </a:pPr>
            <a:r>
              <a:rPr lang="en-US" dirty="0"/>
              <a:t>		The members of University Sunrise 			Rotary Club</a:t>
            </a:r>
          </a:p>
        </p:txBody>
      </p:sp>
    </p:spTree>
    <p:extLst>
      <p:ext uri="{BB962C8B-B14F-4D97-AF65-F5344CB8AC3E}">
        <p14:creationId xmlns:p14="http://schemas.microsoft.com/office/powerpoint/2010/main" val="204207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a:xfrm>
            <a:off x="421781" y="1680943"/>
            <a:ext cx="7886700" cy="4693275"/>
          </a:xfrm>
        </p:spPr>
        <p:txBody>
          <a:bodyPr>
            <a:normAutofit/>
          </a:bodyPr>
          <a:lstStyle/>
          <a:p>
            <a:pPr marL="0" indent="0">
              <a:buNone/>
            </a:pPr>
            <a:r>
              <a:rPr lang="en-US" dirty="0"/>
              <a:t>Jump in! The sooner you get involved, the more you will love Rotary.</a:t>
            </a:r>
          </a:p>
          <a:p>
            <a:pPr marL="0" indent="0">
              <a:buNone/>
            </a:pPr>
            <a:r>
              <a:rPr lang="en-US" dirty="0"/>
              <a:t>One way to get involved is to sign up for a committee with your Rotary club. The work of the clubs and the district is all done by volunteers and committees.  University Sunrise’s committees are listed on the next slide.</a:t>
            </a:r>
          </a:p>
          <a:p>
            <a:pPr marL="0" indent="0">
              <a:buNone/>
            </a:pPr>
            <a:r>
              <a:rPr lang="en-US" dirty="0"/>
              <a:t>Whatever your passion, there is sure to be a committee for you. Some examples are:</a:t>
            </a:r>
          </a:p>
          <a:p>
            <a:pPr marL="0" indent="0">
              <a:buNone/>
            </a:pPr>
            <a:endParaRPr lang="en-US" dirty="0"/>
          </a:p>
        </p:txBody>
      </p:sp>
    </p:spTree>
    <p:extLst>
      <p:ext uri="{BB962C8B-B14F-4D97-AF65-F5344CB8AC3E}">
        <p14:creationId xmlns:p14="http://schemas.microsoft.com/office/powerpoint/2010/main" val="2770637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8458-3BA0-4117-A661-932D5CEF9BB5}"/>
              </a:ext>
            </a:extLst>
          </p:cNvPr>
          <p:cNvSpPr>
            <a:spLocks noGrp="1"/>
          </p:cNvSpPr>
          <p:nvPr>
            <p:ph type="title"/>
          </p:nvPr>
        </p:nvSpPr>
        <p:spPr>
          <a:xfrm>
            <a:off x="628650" y="-27089"/>
            <a:ext cx="7886700" cy="1325563"/>
          </a:xfrm>
        </p:spPr>
        <p:txBody>
          <a:bodyPr>
            <a:normAutofit/>
          </a:bodyPr>
          <a:lstStyle/>
          <a:p>
            <a:pPr algn="ctr"/>
            <a:r>
              <a:rPr lang="en-US" sz="3600" dirty="0"/>
              <a:t>University Sunrise Committees</a:t>
            </a:r>
            <a:br>
              <a:rPr lang="en-US" sz="3600" dirty="0"/>
            </a:br>
            <a:r>
              <a:rPr lang="en-US" sz="3600" dirty="0"/>
              <a:t>and Sub-Committees</a:t>
            </a:r>
          </a:p>
        </p:txBody>
      </p:sp>
      <p:sp>
        <p:nvSpPr>
          <p:cNvPr id="3" name="Content Placeholder 2">
            <a:extLst>
              <a:ext uri="{FF2B5EF4-FFF2-40B4-BE49-F238E27FC236}">
                <a16:creationId xmlns:a16="http://schemas.microsoft.com/office/drawing/2014/main" id="{9C80E463-75EF-418F-B7E7-4054D216F635}"/>
              </a:ext>
            </a:extLst>
          </p:cNvPr>
          <p:cNvSpPr>
            <a:spLocks noGrp="1"/>
          </p:cNvSpPr>
          <p:nvPr>
            <p:ph idx="1"/>
          </p:nvPr>
        </p:nvSpPr>
        <p:spPr>
          <a:xfrm>
            <a:off x="421781" y="1680943"/>
            <a:ext cx="7886700" cy="4896025"/>
          </a:xfrm>
        </p:spPr>
        <p:txBody>
          <a:bodyPr>
            <a:normAutofit fontScale="92500" lnSpcReduction="10000"/>
          </a:bodyPr>
          <a:lstStyle/>
          <a:p>
            <a:r>
              <a:rPr lang="en-US" dirty="0"/>
              <a:t>Club Service</a:t>
            </a:r>
          </a:p>
          <a:p>
            <a:pPr lvl="1"/>
            <a:r>
              <a:rPr lang="en-US" dirty="0"/>
              <a:t>Sub-committee:  Family</a:t>
            </a:r>
          </a:p>
          <a:p>
            <a:pPr lvl="1"/>
            <a:r>
              <a:rPr lang="en-US" dirty="0"/>
              <a:t>Sub-committee:  President’s Dinner</a:t>
            </a:r>
          </a:p>
          <a:p>
            <a:pPr lvl="1"/>
            <a:r>
              <a:rPr lang="en-US" dirty="0"/>
              <a:t>Sub-committee:  Program</a:t>
            </a:r>
          </a:p>
          <a:p>
            <a:pPr lvl="1"/>
            <a:r>
              <a:rPr lang="en-US" dirty="0"/>
              <a:t>Sub-committee:  Membership</a:t>
            </a:r>
          </a:p>
          <a:p>
            <a:r>
              <a:rPr lang="en-US" dirty="0"/>
              <a:t>Community Service</a:t>
            </a:r>
          </a:p>
          <a:p>
            <a:pPr lvl="1"/>
            <a:r>
              <a:rPr lang="en-US" dirty="0"/>
              <a:t>Sub-committee:  Fundraising/Big Taste</a:t>
            </a:r>
          </a:p>
          <a:p>
            <a:r>
              <a:rPr lang="en-US" dirty="0"/>
              <a:t>Social Events</a:t>
            </a:r>
          </a:p>
          <a:p>
            <a:r>
              <a:rPr lang="en-US" dirty="0"/>
              <a:t>New Generations</a:t>
            </a:r>
          </a:p>
          <a:p>
            <a:r>
              <a:rPr lang="en-US" dirty="0"/>
              <a:t>International Service</a:t>
            </a:r>
          </a:p>
          <a:p>
            <a:r>
              <a:rPr lang="en-US" dirty="0"/>
              <a:t>Vocational Service</a:t>
            </a:r>
          </a:p>
          <a:p>
            <a:pPr lvl="1"/>
            <a:r>
              <a:rPr lang="en-US" dirty="0"/>
              <a:t>Sub-committee:  Public Relations</a:t>
            </a:r>
          </a:p>
          <a:p>
            <a:endParaRPr lang="en-US" dirty="0"/>
          </a:p>
          <a:p>
            <a:pPr marL="457200" lvl="1" indent="0">
              <a:buNone/>
            </a:pPr>
            <a:endParaRPr lang="en-US" dirty="0"/>
          </a:p>
          <a:p>
            <a:pPr lvl="1"/>
            <a:endParaRPr lang="en-US" dirty="0"/>
          </a:p>
        </p:txBody>
      </p:sp>
      <p:pic>
        <p:nvPicPr>
          <p:cNvPr id="5" name="Picture 4">
            <a:extLst>
              <a:ext uri="{FF2B5EF4-FFF2-40B4-BE49-F238E27FC236}">
                <a16:creationId xmlns:a16="http://schemas.microsoft.com/office/drawing/2014/main" id="{7D695D8F-F596-407B-A296-58EF2A443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1743" y="1425964"/>
            <a:ext cx="2539682" cy="971428"/>
          </a:xfrm>
          <a:prstGeom prst="rect">
            <a:avLst/>
          </a:prstGeom>
        </p:spPr>
      </p:pic>
    </p:spTree>
    <p:extLst>
      <p:ext uri="{BB962C8B-B14F-4D97-AF65-F5344CB8AC3E}">
        <p14:creationId xmlns:p14="http://schemas.microsoft.com/office/powerpoint/2010/main" val="411711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132C-5FE2-434D-A9B4-56BB8A2DF067}"/>
              </a:ext>
            </a:extLst>
          </p:cNvPr>
          <p:cNvSpPr>
            <a:spLocks noGrp="1"/>
          </p:cNvSpPr>
          <p:nvPr>
            <p:ph type="title"/>
          </p:nvPr>
        </p:nvSpPr>
        <p:spPr>
          <a:xfrm>
            <a:off x="243281" y="100401"/>
            <a:ext cx="5712902" cy="1325563"/>
          </a:xfrm>
        </p:spPr>
        <p:txBody>
          <a:bodyPr>
            <a:normAutofit/>
          </a:bodyPr>
          <a:lstStyle/>
          <a:p>
            <a:r>
              <a:rPr lang="en-US" sz="3600" dirty="0"/>
              <a:t>University Sunrise Officers</a:t>
            </a:r>
          </a:p>
        </p:txBody>
      </p:sp>
      <p:sp>
        <p:nvSpPr>
          <p:cNvPr id="3" name="Content Placeholder 2">
            <a:extLst>
              <a:ext uri="{FF2B5EF4-FFF2-40B4-BE49-F238E27FC236}">
                <a16:creationId xmlns:a16="http://schemas.microsoft.com/office/drawing/2014/main" id="{6127BD45-664D-4AAA-ABA0-66CA8B87AB75}"/>
              </a:ext>
            </a:extLst>
          </p:cNvPr>
          <p:cNvSpPr>
            <a:spLocks noGrp="1"/>
          </p:cNvSpPr>
          <p:nvPr>
            <p:ph idx="1"/>
          </p:nvPr>
        </p:nvSpPr>
        <p:spPr/>
        <p:txBody>
          <a:bodyPr/>
          <a:lstStyle/>
          <a:p>
            <a:r>
              <a:rPr lang="en-US" dirty="0"/>
              <a:t>President </a:t>
            </a:r>
          </a:p>
          <a:p>
            <a:r>
              <a:rPr lang="en-US" dirty="0"/>
              <a:t>President Elect</a:t>
            </a:r>
          </a:p>
          <a:p>
            <a:r>
              <a:rPr lang="en-US" dirty="0"/>
              <a:t>Vice President (to become President Elect)</a:t>
            </a:r>
          </a:p>
          <a:p>
            <a:r>
              <a:rPr lang="en-US" dirty="0"/>
              <a:t>Club Secretary</a:t>
            </a:r>
          </a:p>
          <a:p>
            <a:r>
              <a:rPr lang="en-US" dirty="0"/>
              <a:t>Club Treasurer</a:t>
            </a:r>
          </a:p>
          <a:p>
            <a:r>
              <a:rPr lang="en-US" dirty="0"/>
              <a:t>Rotary Foundation Chair</a:t>
            </a:r>
          </a:p>
        </p:txBody>
      </p:sp>
      <p:pic>
        <p:nvPicPr>
          <p:cNvPr id="5" name="Picture 4">
            <a:extLst>
              <a:ext uri="{FF2B5EF4-FFF2-40B4-BE49-F238E27FC236}">
                <a16:creationId xmlns:a16="http://schemas.microsoft.com/office/drawing/2014/main" id="{60D35FB7-2A82-41C1-9485-C51320EF0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17" y="100401"/>
            <a:ext cx="2791202" cy="1067634"/>
          </a:xfrm>
          <a:prstGeom prst="rect">
            <a:avLst/>
          </a:prstGeom>
        </p:spPr>
      </p:pic>
    </p:spTree>
    <p:extLst>
      <p:ext uri="{BB962C8B-B14F-4D97-AF65-F5344CB8AC3E}">
        <p14:creationId xmlns:p14="http://schemas.microsoft.com/office/powerpoint/2010/main" val="406625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F399-C264-4C9D-B433-3FF7D3A9CD8D}"/>
              </a:ext>
            </a:extLst>
          </p:cNvPr>
          <p:cNvSpPr>
            <a:spLocks noGrp="1"/>
          </p:cNvSpPr>
          <p:nvPr>
            <p:ph type="title"/>
          </p:nvPr>
        </p:nvSpPr>
        <p:spPr>
          <a:xfrm>
            <a:off x="169962" y="-70246"/>
            <a:ext cx="5895129" cy="1325563"/>
          </a:xfrm>
        </p:spPr>
        <p:txBody>
          <a:bodyPr>
            <a:normAutofit/>
          </a:bodyPr>
          <a:lstStyle/>
          <a:p>
            <a:r>
              <a:rPr lang="en-US" sz="3200" dirty="0"/>
              <a:t>University Sunrise Foundation</a:t>
            </a:r>
          </a:p>
        </p:txBody>
      </p:sp>
      <p:sp>
        <p:nvSpPr>
          <p:cNvPr id="3" name="Content Placeholder 2">
            <a:extLst>
              <a:ext uri="{FF2B5EF4-FFF2-40B4-BE49-F238E27FC236}">
                <a16:creationId xmlns:a16="http://schemas.microsoft.com/office/drawing/2014/main" id="{815CB7BC-F5AE-44AA-ABA2-A039D7035786}"/>
              </a:ext>
            </a:extLst>
          </p:cNvPr>
          <p:cNvSpPr>
            <a:spLocks noGrp="1"/>
          </p:cNvSpPr>
          <p:nvPr>
            <p:ph idx="1"/>
          </p:nvPr>
        </p:nvSpPr>
        <p:spPr/>
        <p:txBody>
          <a:bodyPr/>
          <a:lstStyle/>
          <a:p>
            <a:r>
              <a:rPr lang="en-US" dirty="0"/>
              <a:t>University Sunrise has its own foundation separate from The Rotary Foundation which has been discussed on prior slides.  This is money that we have raised and is distributed by our foundation board.  Any member can request such a distribution.</a:t>
            </a:r>
          </a:p>
          <a:p>
            <a:r>
              <a:rPr lang="en-US" dirty="0"/>
              <a:t>The club foundation has its own treasurer and has a board made up of the past three presidents.</a:t>
            </a:r>
          </a:p>
        </p:txBody>
      </p:sp>
      <p:pic>
        <p:nvPicPr>
          <p:cNvPr id="5" name="Picture 4">
            <a:extLst>
              <a:ext uri="{FF2B5EF4-FFF2-40B4-BE49-F238E27FC236}">
                <a16:creationId xmlns:a16="http://schemas.microsoft.com/office/drawing/2014/main" id="{F6F41D05-593C-4469-9B76-3D23F0F32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187" y="73130"/>
            <a:ext cx="2715851" cy="1038813"/>
          </a:xfrm>
          <a:prstGeom prst="rect">
            <a:avLst/>
          </a:prstGeom>
        </p:spPr>
      </p:pic>
    </p:spTree>
    <p:extLst>
      <p:ext uri="{BB962C8B-B14F-4D97-AF65-F5344CB8AC3E}">
        <p14:creationId xmlns:p14="http://schemas.microsoft.com/office/powerpoint/2010/main" val="12559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77" y="74889"/>
            <a:ext cx="7886700" cy="1325563"/>
          </a:xfrm>
        </p:spPr>
        <p:txBody>
          <a:bodyPr>
            <a:normAutofit/>
          </a:bodyPr>
          <a:lstStyle/>
          <a:p>
            <a:r>
              <a:rPr lang="en-US" sz="4000" dirty="0"/>
              <a:t>Attendance and Dues</a:t>
            </a:r>
          </a:p>
        </p:txBody>
      </p:sp>
      <p:sp>
        <p:nvSpPr>
          <p:cNvPr id="3" name="Content Placeholder 2"/>
          <p:cNvSpPr>
            <a:spLocks noGrp="1"/>
          </p:cNvSpPr>
          <p:nvPr>
            <p:ph idx="1"/>
          </p:nvPr>
        </p:nvSpPr>
        <p:spPr>
          <a:xfrm>
            <a:off x="455337" y="1425964"/>
            <a:ext cx="7886700" cy="5076655"/>
          </a:xfrm>
        </p:spPr>
        <p:txBody>
          <a:bodyPr>
            <a:normAutofit lnSpcReduction="10000"/>
          </a:bodyPr>
          <a:lstStyle/>
          <a:p>
            <a:pPr marL="0" indent="0">
              <a:buNone/>
            </a:pPr>
            <a:r>
              <a:rPr lang="en-US" dirty="0"/>
              <a:t>Rotary International does not require  attendance. University Sunrise Rotary keeps attendance just to help keep track of members. Hopefully you will want to attend meetings and participate in both service projects and social events.</a:t>
            </a:r>
          </a:p>
          <a:p>
            <a:pPr marL="0" indent="0">
              <a:buNone/>
            </a:pPr>
            <a:r>
              <a:rPr lang="en-US" dirty="0"/>
              <a:t>If you are traveling, attending at another club can be a lot of fun, especially internationally. There is an app called </a:t>
            </a:r>
            <a:r>
              <a:rPr lang="en-US" dirty="0">
                <a:solidFill>
                  <a:schemeClr val="accent5">
                    <a:lumMod val="75000"/>
                  </a:schemeClr>
                </a:solidFill>
              </a:rPr>
              <a:t>Club Locator </a:t>
            </a:r>
            <a:r>
              <a:rPr lang="en-US" dirty="0"/>
              <a:t>that can help you find clubs around the world or around the corner.</a:t>
            </a:r>
          </a:p>
          <a:p>
            <a:pPr marL="0" indent="0">
              <a:buNone/>
            </a:pPr>
            <a:r>
              <a:rPr lang="en-US" dirty="0"/>
              <a:t>Dues are $200 a year and are due at the beginning of the Rotary year in July.</a:t>
            </a:r>
          </a:p>
          <a:p>
            <a:pPr marL="0" indent="0">
              <a:buNone/>
            </a:pPr>
            <a:endParaRPr lang="en-US" dirty="0"/>
          </a:p>
        </p:txBody>
      </p:sp>
      <p:pic>
        <p:nvPicPr>
          <p:cNvPr id="5" name="Picture 4">
            <a:extLst>
              <a:ext uri="{FF2B5EF4-FFF2-40B4-BE49-F238E27FC236}">
                <a16:creationId xmlns:a16="http://schemas.microsoft.com/office/drawing/2014/main" id="{AD144FF3-57A8-49EF-9E16-61C4FEF9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631" y="100401"/>
            <a:ext cx="2665517" cy="1019560"/>
          </a:xfrm>
          <a:prstGeom prst="rect">
            <a:avLst/>
          </a:prstGeom>
        </p:spPr>
      </p:pic>
    </p:spTree>
    <p:extLst>
      <p:ext uri="{BB962C8B-B14F-4D97-AF65-F5344CB8AC3E}">
        <p14:creationId xmlns:p14="http://schemas.microsoft.com/office/powerpoint/2010/main" val="428129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9" y="117020"/>
            <a:ext cx="6197282" cy="1325563"/>
          </a:xfrm>
        </p:spPr>
        <p:txBody>
          <a:bodyPr>
            <a:normAutofit/>
          </a:bodyPr>
          <a:lstStyle/>
          <a:p>
            <a:r>
              <a:rPr lang="en-US" sz="3600" dirty="0"/>
              <a:t>University Sunrise Projects</a:t>
            </a:r>
          </a:p>
        </p:txBody>
      </p:sp>
      <p:sp>
        <p:nvSpPr>
          <p:cNvPr id="3" name="Content Placeholder 2"/>
          <p:cNvSpPr>
            <a:spLocks noGrp="1"/>
          </p:cNvSpPr>
          <p:nvPr>
            <p:ph idx="1"/>
          </p:nvPr>
        </p:nvSpPr>
        <p:spPr>
          <a:xfrm>
            <a:off x="413392" y="1546720"/>
            <a:ext cx="7886700" cy="4894668"/>
          </a:xfrm>
        </p:spPr>
        <p:txBody>
          <a:bodyPr>
            <a:normAutofit/>
          </a:bodyPr>
          <a:lstStyle/>
          <a:p>
            <a:pPr marL="0" indent="0">
              <a:buNone/>
            </a:pPr>
            <a:r>
              <a:rPr lang="en-US" dirty="0"/>
              <a:t>There are many opportunities for hands-on projects through University Sunrise Rotary. For example:</a:t>
            </a:r>
          </a:p>
          <a:p>
            <a:pPr marL="0" indent="0">
              <a:buNone/>
            </a:pPr>
            <a:r>
              <a:rPr lang="en-US" dirty="0"/>
              <a:t>Tiny Homes – help build tiny houses for the homeless</a:t>
            </a:r>
          </a:p>
          <a:p>
            <a:pPr marL="0" indent="0">
              <a:buNone/>
            </a:pPr>
            <a:r>
              <a:rPr lang="en-US" dirty="0"/>
              <a:t>Teen Feed – prepare and provide food for homeless youth</a:t>
            </a:r>
          </a:p>
          <a:p>
            <a:pPr marL="0" indent="0">
              <a:buNone/>
            </a:pPr>
            <a:r>
              <a:rPr lang="en-US" dirty="0"/>
              <a:t>QFC food collection – collect food at the QFC for the University Food Bank</a:t>
            </a:r>
          </a:p>
          <a:p>
            <a:pPr marL="0" indent="0">
              <a:buNone/>
            </a:pPr>
            <a:r>
              <a:rPr lang="en-US" dirty="0"/>
              <a:t>And many more ….</a:t>
            </a:r>
          </a:p>
          <a:p>
            <a:pPr marL="0" indent="0">
              <a:buNone/>
            </a:pPr>
            <a:endParaRPr lang="en-US" dirty="0"/>
          </a:p>
        </p:txBody>
      </p:sp>
      <p:pic>
        <p:nvPicPr>
          <p:cNvPr id="5" name="Picture 4">
            <a:extLst>
              <a:ext uri="{FF2B5EF4-FFF2-40B4-BE49-F238E27FC236}">
                <a16:creationId xmlns:a16="http://schemas.microsoft.com/office/drawing/2014/main" id="{1BEDEA64-F2A5-46C0-9888-D3948D7E8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854" y="117020"/>
            <a:ext cx="2724240" cy="1042022"/>
          </a:xfrm>
          <a:prstGeom prst="rect">
            <a:avLst/>
          </a:prstGeom>
        </p:spPr>
      </p:pic>
    </p:spTree>
    <p:extLst>
      <p:ext uri="{BB962C8B-B14F-4D97-AF65-F5344CB8AC3E}">
        <p14:creationId xmlns:p14="http://schemas.microsoft.com/office/powerpoint/2010/main" val="111288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865B38-0595-40F9-85E1-D837E8B01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850"/>
            <a:ext cx="3942826" cy="2033625"/>
          </a:xfrm>
          <a:prstGeom prst="rect">
            <a:avLst/>
          </a:prstGeom>
        </p:spPr>
      </p:pic>
      <p:pic>
        <p:nvPicPr>
          <p:cNvPr id="9" name="Picture 8">
            <a:extLst>
              <a:ext uri="{FF2B5EF4-FFF2-40B4-BE49-F238E27FC236}">
                <a16:creationId xmlns:a16="http://schemas.microsoft.com/office/drawing/2014/main" id="{1862BC1D-D57D-48F7-BBBE-7FADC6D62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16558" y="555725"/>
            <a:ext cx="3126996" cy="2345247"/>
          </a:xfrm>
          <a:prstGeom prst="rect">
            <a:avLst/>
          </a:prstGeom>
        </p:spPr>
      </p:pic>
      <p:pic>
        <p:nvPicPr>
          <p:cNvPr id="11" name="Picture 10">
            <a:extLst>
              <a:ext uri="{FF2B5EF4-FFF2-40B4-BE49-F238E27FC236}">
                <a16:creationId xmlns:a16="http://schemas.microsoft.com/office/drawing/2014/main" id="{3B135C72-F19E-4A3A-AFB5-F0D7213D9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40" y="2642531"/>
            <a:ext cx="2709398" cy="3505334"/>
          </a:xfrm>
          <a:prstGeom prst="rect">
            <a:avLst/>
          </a:prstGeom>
        </p:spPr>
      </p:pic>
      <p:pic>
        <p:nvPicPr>
          <p:cNvPr id="13" name="Picture 12">
            <a:extLst>
              <a:ext uri="{FF2B5EF4-FFF2-40B4-BE49-F238E27FC236}">
                <a16:creationId xmlns:a16="http://schemas.microsoft.com/office/drawing/2014/main" id="{79AF50D5-1444-4215-9203-D4CD85CBAF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779699" y="2120055"/>
            <a:ext cx="2444691" cy="1833518"/>
          </a:xfrm>
          <a:prstGeom prst="rect">
            <a:avLst/>
          </a:prstGeom>
        </p:spPr>
      </p:pic>
      <p:pic>
        <p:nvPicPr>
          <p:cNvPr id="15" name="Picture 14">
            <a:extLst>
              <a:ext uri="{FF2B5EF4-FFF2-40B4-BE49-F238E27FC236}">
                <a16:creationId xmlns:a16="http://schemas.microsoft.com/office/drawing/2014/main" id="{946EE286-F424-4184-8E81-40373DAEE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1467" y="3522717"/>
            <a:ext cx="2076800" cy="2769067"/>
          </a:xfrm>
          <a:prstGeom prst="rect">
            <a:avLst/>
          </a:prstGeom>
        </p:spPr>
      </p:pic>
      <p:pic>
        <p:nvPicPr>
          <p:cNvPr id="16" name="Picture 15">
            <a:extLst>
              <a:ext uri="{FF2B5EF4-FFF2-40B4-BE49-F238E27FC236}">
                <a16:creationId xmlns:a16="http://schemas.microsoft.com/office/drawing/2014/main" id="{3FF42E70-64E5-4078-B5A7-B72183B97F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0980" y="4659526"/>
            <a:ext cx="2856452" cy="1632258"/>
          </a:xfrm>
          <a:prstGeom prst="rect">
            <a:avLst/>
          </a:prstGeom>
        </p:spPr>
      </p:pic>
    </p:spTree>
    <p:extLst>
      <p:ext uri="{BB962C8B-B14F-4D97-AF65-F5344CB8AC3E}">
        <p14:creationId xmlns:p14="http://schemas.microsoft.com/office/powerpoint/2010/main" val="345872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9947-241F-4B06-A9CD-A4875F7A66E4}"/>
              </a:ext>
            </a:extLst>
          </p:cNvPr>
          <p:cNvSpPr>
            <a:spLocks noGrp="1"/>
          </p:cNvSpPr>
          <p:nvPr>
            <p:ph type="title"/>
          </p:nvPr>
        </p:nvSpPr>
        <p:spPr>
          <a:xfrm>
            <a:off x="128167" y="0"/>
            <a:ext cx="6004185" cy="1325563"/>
          </a:xfrm>
        </p:spPr>
        <p:txBody>
          <a:bodyPr>
            <a:normAutofit/>
          </a:bodyPr>
          <a:lstStyle/>
          <a:p>
            <a:r>
              <a:rPr lang="en-US" sz="3600" dirty="0"/>
              <a:t>University Sunrise Projects</a:t>
            </a:r>
          </a:p>
        </p:txBody>
      </p:sp>
      <p:sp>
        <p:nvSpPr>
          <p:cNvPr id="3" name="Content Placeholder 2">
            <a:extLst>
              <a:ext uri="{FF2B5EF4-FFF2-40B4-BE49-F238E27FC236}">
                <a16:creationId xmlns:a16="http://schemas.microsoft.com/office/drawing/2014/main" id="{443DDA5E-0313-4DE2-B951-96B98D735F97}"/>
              </a:ext>
            </a:extLst>
          </p:cNvPr>
          <p:cNvSpPr>
            <a:spLocks noGrp="1"/>
          </p:cNvSpPr>
          <p:nvPr>
            <p:ph idx="1"/>
          </p:nvPr>
        </p:nvSpPr>
        <p:spPr>
          <a:xfrm>
            <a:off x="128167" y="1563498"/>
            <a:ext cx="7886700" cy="4753412"/>
          </a:xfrm>
        </p:spPr>
        <p:txBody>
          <a:bodyPr>
            <a:normAutofit fontScale="92500" lnSpcReduction="10000"/>
          </a:bodyPr>
          <a:lstStyle/>
          <a:p>
            <a:r>
              <a:rPr lang="en-US" dirty="0"/>
              <a:t>Magnuson Park Block Party:  The club prepares and serves a barbeque dinner to all residents of Mercy Housing and Solid Ground in Magnuson Park.  We also have games and prizes for the children and music for all.  This is usually in September.</a:t>
            </a:r>
          </a:p>
          <a:p>
            <a:r>
              <a:rPr lang="en-US" dirty="0"/>
              <a:t>Big Taste:  The club’s major fundraiser is this event where we provide food and tastes of wine, liquor and spirits to all who purchase tickets.  All money goes to a charity chosen by the club and to our club foundation.  This is usually in March.  It is highly recommended that all Rotary members </a:t>
            </a:r>
            <a:r>
              <a:rPr lang="en-US"/>
              <a:t>purchase and/or </a:t>
            </a:r>
            <a:r>
              <a:rPr lang="en-US" dirty="0"/>
              <a:t>sell 10 tickets.  </a:t>
            </a:r>
          </a:p>
        </p:txBody>
      </p:sp>
      <p:pic>
        <p:nvPicPr>
          <p:cNvPr id="5" name="Picture 4">
            <a:extLst>
              <a:ext uri="{FF2B5EF4-FFF2-40B4-BE49-F238E27FC236}">
                <a16:creationId xmlns:a16="http://schemas.microsoft.com/office/drawing/2014/main" id="{F4DBBA3C-3DEC-4C43-859F-5908D5568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409" y="65244"/>
            <a:ext cx="2648739" cy="1013143"/>
          </a:xfrm>
          <a:prstGeom prst="rect">
            <a:avLst/>
          </a:prstGeom>
        </p:spPr>
      </p:pic>
    </p:spTree>
    <p:extLst>
      <p:ext uri="{BB962C8B-B14F-4D97-AF65-F5344CB8AC3E}">
        <p14:creationId xmlns:p14="http://schemas.microsoft.com/office/powerpoint/2010/main" val="126261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54D42-6181-4174-B7D3-52C3581BB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019" y="90182"/>
            <a:ext cx="2798253" cy="3731004"/>
          </a:xfrm>
          <a:prstGeom prst="rect">
            <a:avLst/>
          </a:prstGeom>
        </p:spPr>
      </p:pic>
      <p:pic>
        <p:nvPicPr>
          <p:cNvPr id="7" name="Picture 6">
            <a:extLst>
              <a:ext uri="{FF2B5EF4-FFF2-40B4-BE49-F238E27FC236}">
                <a16:creationId xmlns:a16="http://schemas.microsoft.com/office/drawing/2014/main" id="{A7390F08-9E4A-48C2-9020-D3D965612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28" y="90182"/>
            <a:ext cx="2571750" cy="3429000"/>
          </a:xfrm>
          <a:prstGeom prst="rect">
            <a:avLst/>
          </a:prstGeom>
        </p:spPr>
      </p:pic>
      <p:pic>
        <p:nvPicPr>
          <p:cNvPr id="9" name="Picture 8">
            <a:extLst>
              <a:ext uri="{FF2B5EF4-FFF2-40B4-BE49-F238E27FC236}">
                <a16:creationId xmlns:a16="http://schemas.microsoft.com/office/drawing/2014/main" id="{BB70551E-4938-4813-A8AC-B473953A5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52762" y="1310170"/>
            <a:ext cx="4211972" cy="3158979"/>
          </a:xfrm>
          <a:prstGeom prst="rect">
            <a:avLst/>
          </a:prstGeom>
        </p:spPr>
      </p:pic>
      <p:pic>
        <p:nvPicPr>
          <p:cNvPr id="11" name="Picture 10">
            <a:extLst>
              <a:ext uri="{FF2B5EF4-FFF2-40B4-BE49-F238E27FC236}">
                <a16:creationId xmlns:a16="http://schemas.microsoft.com/office/drawing/2014/main" id="{CB2AC6E6-EA5F-439B-A902-5F8DF1A32E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29" y="4295817"/>
            <a:ext cx="3158981" cy="2369236"/>
          </a:xfrm>
          <a:prstGeom prst="rect">
            <a:avLst/>
          </a:prstGeom>
        </p:spPr>
      </p:pic>
      <p:pic>
        <p:nvPicPr>
          <p:cNvPr id="13" name="Picture 12">
            <a:extLst>
              <a:ext uri="{FF2B5EF4-FFF2-40B4-BE49-F238E27FC236}">
                <a16:creationId xmlns:a16="http://schemas.microsoft.com/office/drawing/2014/main" id="{7E9DF277-4FD4-49F8-A683-860A6D6B58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7756" y="4295816"/>
            <a:ext cx="3416244" cy="2562183"/>
          </a:xfrm>
          <a:prstGeom prst="rect">
            <a:avLst/>
          </a:prstGeom>
        </p:spPr>
      </p:pic>
      <p:sp>
        <p:nvSpPr>
          <p:cNvPr id="14" name="TextBox 13">
            <a:extLst>
              <a:ext uri="{FF2B5EF4-FFF2-40B4-BE49-F238E27FC236}">
                <a16:creationId xmlns:a16="http://schemas.microsoft.com/office/drawing/2014/main" id="{F0F7C344-C0ED-492B-905C-EF01F3CC7853}"/>
              </a:ext>
            </a:extLst>
          </p:cNvPr>
          <p:cNvSpPr txBox="1"/>
          <p:nvPr/>
        </p:nvSpPr>
        <p:spPr>
          <a:xfrm>
            <a:off x="3858935" y="201336"/>
            <a:ext cx="1199626" cy="369332"/>
          </a:xfrm>
          <a:prstGeom prst="rect">
            <a:avLst/>
          </a:prstGeom>
          <a:noFill/>
        </p:spPr>
        <p:txBody>
          <a:bodyPr wrap="square" rtlCol="0">
            <a:spAutoFit/>
          </a:bodyPr>
          <a:lstStyle/>
          <a:p>
            <a:r>
              <a:rPr lang="en-US" dirty="0"/>
              <a:t>Big Taste</a:t>
            </a:r>
          </a:p>
        </p:txBody>
      </p:sp>
      <p:sp>
        <p:nvSpPr>
          <p:cNvPr id="15" name="TextBox 14">
            <a:extLst>
              <a:ext uri="{FF2B5EF4-FFF2-40B4-BE49-F238E27FC236}">
                <a16:creationId xmlns:a16="http://schemas.microsoft.com/office/drawing/2014/main" id="{A282CA4B-DD78-40BF-A95E-3C5D2647FF35}"/>
              </a:ext>
            </a:extLst>
          </p:cNvPr>
          <p:cNvSpPr txBox="1"/>
          <p:nvPr/>
        </p:nvSpPr>
        <p:spPr>
          <a:xfrm>
            <a:off x="3422552" y="5704995"/>
            <a:ext cx="2271648" cy="369332"/>
          </a:xfrm>
          <a:prstGeom prst="rect">
            <a:avLst/>
          </a:prstGeom>
          <a:noFill/>
        </p:spPr>
        <p:txBody>
          <a:bodyPr wrap="none" rtlCol="0">
            <a:spAutoFit/>
          </a:bodyPr>
          <a:lstStyle/>
          <a:p>
            <a:r>
              <a:rPr lang="en-US" dirty="0"/>
              <a:t>Magnuson Block Party</a:t>
            </a:r>
          </a:p>
        </p:txBody>
      </p:sp>
    </p:spTree>
    <p:extLst>
      <p:ext uri="{BB962C8B-B14F-4D97-AF65-F5344CB8AC3E}">
        <p14:creationId xmlns:p14="http://schemas.microsoft.com/office/powerpoint/2010/main" val="1682404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Social</a:t>
            </a:r>
          </a:p>
        </p:txBody>
      </p:sp>
      <p:sp>
        <p:nvSpPr>
          <p:cNvPr id="3" name="Content Placeholder 2"/>
          <p:cNvSpPr>
            <a:spLocks noGrp="1"/>
          </p:cNvSpPr>
          <p:nvPr>
            <p:ph idx="1"/>
          </p:nvPr>
        </p:nvSpPr>
        <p:spPr>
          <a:xfrm>
            <a:off x="421781" y="1680944"/>
            <a:ext cx="7886700" cy="4921562"/>
          </a:xfrm>
        </p:spPr>
        <p:txBody>
          <a:bodyPr>
            <a:normAutofit/>
          </a:bodyPr>
          <a:lstStyle/>
          <a:p>
            <a:pPr marL="0" indent="0">
              <a:buNone/>
            </a:pPr>
            <a:r>
              <a:rPr lang="en-US" dirty="0"/>
              <a:t>University Sunrise Rotarians love to get together socially and have fun! </a:t>
            </a:r>
          </a:p>
          <a:p>
            <a:pPr marL="0" indent="0">
              <a:buNone/>
            </a:pPr>
            <a:endParaRPr lang="en-US" dirty="0"/>
          </a:p>
          <a:p>
            <a:pPr marL="0" indent="0">
              <a:buNone/>
            </a:pPr>
            <a:r>
              <a:rPr lang="en-US" dirty="0"/>
              <a:t>Examples:</a:t>
            </a:r>
          </a:p>
          <a:p>
            <a:pPr marL="0" indent="0">
              <a:buNone/>
            </a:pPr>
            <a:r>
              <a:rPr lang="en-US" dirty="0"/>
              <a:t>Club dinners after we prepare food for Teen Feed</a:t>
            </a:r>
          </a:p>
          <a:p>
            <a:pPr marL="0" indent="0">
              <a:buNone/>
            </a:pPr>
            <a:r>
              <a:rPr lang="en-US" dirty="0"/>
              <a:t>An annual Holiday Party</a:t>
            </a:r>
          </a:p>
          <a:p>
            <a:pPr marL="0" indent="0">
              <a:buNone/>
            </a:pPr>
            <a:r>
              <a:rPr lang="en-US" dirty="0"/>
              <a:t>Potlucks associated with football games</a:t>
            </a:r>
          </a:p>
          <a:p>
            <a:pPr marL="0" indent="0">
              <a:buNone/>
            </a:pPr>
            <a:r>
              <a:rPr lang="en-US" dirty="0"/>
              <a:t>Opportunities to connect with each other </a:t>
            </a:r>
          </a:p>
          <a:p>
            <a:pPr marL="0" indent="0">
              <a:buNone/>
            </a:pPr>
            <a:r>
              <a:rPr lang="en-US" dirty="0"/>
              <a:t>at various restaurants and breweries.  </a:t>
            </a:r>
          </a:p>
        </p:txBody>
      </p:sp>
      <p:pic>
        <p:nvPicPr>
          <p:cNvPr id="5" name="Picture 4">
            <a:extLst>
              <a:ext uri="{FF2B5EF4-FFF2-40B4-BE49-F238E27FC236}">
                <a16:creationId xmlns:a16="http://schemas.microsoft.com/office/drawing/2014/main" id="{FC2B1C94-5E95-45F8-B522-E09D78A18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462" y="100401"/>
            <a:ext cx="2816519" cy="1077318"/>
          </a:xfrm>
          <a:prstGeom prst="rect">
            <a:avLst/>
          </a:prstGeom>
        </p:spPr>
      </p:pic>
    </p:spTree>
    <p:extLst>
      <p:ext uri="{BB962C8B-B14F-4D97-AF65-F5344CB8AC3E}">
        <p14:creationId xmlns:p14="http://schemas.microsoft.com/office/powerpoint/2010/main" val="250088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at is Rotary's Vision Statement? | Rotary Club of Kingwood">
            <a:extLst>
              <a:ext uri="{FF2B5EF4-FFF2-40B4-BE49-F238E27FC236}">
                <a16:creationId xmlns:a16="http://schemas.microsoft.com/office/drawing/2014/main" id="{0CB2B8D6-D476-4CDF-AE82-6AC370702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148296"/>
            <a:ext cx="8343900" cy="26885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E32D888-16EF-4FDA-AE9D-28AE4F281042}"/>
              </a:ext>
            </a:extLst>
          </p:cNvPr>
          <p:cNvSpPr>
            <a:spLocks noGrp="1"/>
          </p:cNvSpPr>
          <p:nvPr>
            <p:ph type="title"/>
          </p:nvPr>
        </p:nvSpPr>
        <p:spPr/>
        <p:txBody>
          <a:bodyPr/>
          <a:lstStyle/>
          <a:p>
            <a:r>
              <a:rPr lang="en-US" dirty="0"/>
              <a:t>Vision Statement</a:t>
            </a:r>
          </a:p>
        </p:txBody>
      </p:sp>
    </p:spTree>
    <p:extLst>
      <p:ext uri="{BB962C8B-B14F-4D97-AF65-F5344CB8AC3E}">
        <p14:creationId xmlns:p14="http://schemas.microsoft.com/office/powerpoint/2010/main" val="2726994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4C9BA1-00BD-4491-9F98-765B2C32F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47" y="65016"/>
            <a:ext cx="2571750" cy="3429000"/>
          </a:xfrm>
          <a:prstGeom prst="rect">
            <a:avLst/>
          </a:prstGeom>
        </p:spPr>
      </p:pic>
      <p:pic>
        <p:nvPicPr>
          <p:cNvPr id="7" name="Picture 6">
            <a:extLst>
              <a:ext uri="{FF2B5EF4-FFF2-40B4-BE49-F238E27FC236}">
                <a16:creationId xmlns:a16="http://schemas.microsoft.com/office/drawing/2014/main" id="{267B3CE0-73FC-4410-A95F-05DB06CBE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763" y="2696362"/>
            <a:ext cx="3033144" cy="4044192"/>
          </a:xfrm>
          <a:prstGeom prst="rect">
            <a:avLst/>
          </a:prstGeom>
        </p:spPr>
      </p:pic>
      <p:pic>
        <p:nvPicPr>
          <p:cNvPr id="11" name="Picture 10">
            <a:extLst>
              <a:ext uri="{FF2B5EF4-FFF2-40B4-BE49-F238E27FC236}">
                <a16:creationId xmlns:a16="http://schemas.microsoft.com/office/drawing/2014/main" id="{D30CD617-965F-4ED6-935D-761FF11657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378" y="176169"/>
            <a:ext cx="4983061" cy="2358055"/>
          </a:xfrm>
          <a:prstGeom prst="rect">
            <a:avLst/>
          </a:prstGeom>
        </p:spPr>
      </p:pic>
      <p:pic>
        <p:nvPicPr>
          <p:cNvPr id="13" name="Picture 12">
            <a:extLst>
              <a:ext uri="{FF2B5EF4-FFF2-40B4-BE49-F238E27FC236}">
                <a16:creationId xmlns:a16="http://schemas.microsoft.com/office/drawing/2014/main" id="{BCF89931-5397-4D37-A242-F5A0CFF3D5D0}"/>
              </a:ext>
            </a:extLst>
          </p:cNvPr>
          <p:cNvPicPr>
            <a:picLocks noChangeAspect="1"/>
          </p:cNvPicPr>
          <p:nvPr/>
        </p:nvPicPr>
        <p:blipFill rotWithShape="1">
          <a:blip r:embed="rId5">
            <a:extLst>
              <a:ext uri="{28A0092B-C50C-407E-A947-70E740481C1C}">
                <a14:useLocalDpi xmlns:a14="http://schemas.microsoft.com/office/drawing/2010/main" val="0"/>
              </a:ext>
            </a:extLst>
          </a:blip>
          <a:srcRect b="20612"/>
          <a:stretch/>
        </p:blipFill>
        <p:spPr>
          <a:xfrm>
            <a:off x="1352987" y="3596779"/>
            <a:ext cx="2823420" cy="2988579"/>
          </a:xfrm>
          <a:prstGeom prst="rect">
            <a:avLst/>
          </a:prstGeom>
        </p:spPr>
      </p:pic>
    </p:spTree>
    <p:extLst>
      <p:ext uri="{BB962C8B-B14F-4D97-AF65-F5344CB8AC3E}">
        <p14:creationId xmlns:p14="http://schemas.microsoft.com/office/powerpoint/2010/main" val="95041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E175-119B-4C4E-8387-72A47F5E6D22}"/>
              </a:ext>
            </a:extLst>
          </p:cNvPr>
          <p:cNvSpPr>
            <a:spLocks noGrp="1"/>
          </p:cNvSpPr>
          <p:nvPr>
            <p:ph type="title"/>
          </p:nvPr>
        </p:nvSpPr>
        <p:spPr>
          <a:xfrm>
            <a:off x="19109" y="0"/>
            <a:ext cx="5668626" cy="1325563"/>
          </a:xfrm>
        </p:spPr>
        <p:txBody>
          <a:bodyPr>
            <a:normAutofit/>
          </a:bodyPr>
          <a:lstStyle/>
          <a:p>
            <a:r>
              <a:rPr lang="en-US" sz="4000" dirty="0"/>
              <a:t>  Keeping connected</a:t>
            </a:r>
          </a:p>
        </p:txBody>
      </p:sp>
      <p:sp>
        <p:nvSpPr>
          <p:cNvPr id="3" name="Content Placeholder 2">
            <a:extLst>
              <a:ext uri="{FF2B5EF4-FFF2-40B4-BE49-F238E27FC236}">
                <a16:creationId xmlns:a16="http://schemas.microsoft.com/office/drawing/2014/main" id="{A951764C-44C6-42F0-B4C6-933003FCA016}"/>
              </a:ext>
            </a:extLst>
          </p:cNvPr>
          <p:cNvSpPr>
            <a:spLocks noGrp="1"/>
          </p:cNvSpPr>
          <p:nvPr>
            <p:ph idx="1"/>
          </p:nvPr>
        </p:nvSpPr>
        <p:spPr/>
        <p:txBody>
          <a:bodyPr/>
          <a:lstStyle/>
          <a:p>
            <a:r>
              <a:rPr lang="en-US" dirty="0"/>
              <a:t>Our website is usrotary.org.  It has all the information about what is going on at the club.</a:t>
            </a:r>
          </a:p>
          <a:p>
            <a:r>
              <a:rPr lang="en-US" dirty="0"/>
              <a:t>Emails are sent out on a regular basis about zoom meetings, special events and opportunities for service</a:t>
            </a:r>
          </a:p>
          <a:p>
            <a:r>
              <a:rPr lang="en-US" dirty="0"/>
              <a:t>Our weekly zoom meetings start officially at 7:30 a.m. on Thursdays.  However, the socializing starts at 7:15 a.m.</a:t>
            </a:r>
          </a:p>
        </p:txBody>
      </p:sp>
      <p:pic>
        <p:nvPicPr>
          <p:cNvPr id="5" name="Picture 4">
            <a:extLst>
              <a:ext uri="{FF2B5EF4-FFF2-40B4-BE49-F238E27FC236}">
                <a16:creationId xmlns:a16="http://schemas.microsoft.com/office/drawing/2014/main" id="{99646358-9B0B-4908-9F59-8C38B083E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145" y="69188"/>
            <a:ext cx="2682296" cy="1025978"/>
          </a:xfrm>
          <a:prstGeom prst="rect">
            <a:avLst/>
          </a:prstGeom>
        </p:spPr>
      </p:pic>
    </p:spTree>
    <p:extLst>
      <p:ext uri="{BB962C8B-B14F-4D97-AF65-F5344CB8AC3E}">
        <p14:creationId xmlns:p14="http://schemas.microsoft.com/office/powerpoint/2010/main" val="1705801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493-4151-4909-8112-71E0BCAB0C95}"/>
              </a:ext>
            </a:extLst>
          </p:cNvPr>
          <p:cNvSpPr>
            <a:spLocks noGrp="1"/>
          </p:cNvSpPr>
          <p:nvPr>
            <p:ph type="title"/>
          </p:nvPr>
        </p:nvSpPr>
        <p:spPr/>
        <p:txBody>
          <a:bodyPr/>
          <a:lstStyle/>
          <a:p>
            <a:r>
              <a:rPr lang="en-US" dirty="0"/>
              <a:t>District 5030 Projects</a:t>
            </a:r>
          </a:p>
        </p:txBody>
      </p:sp>
      <p:sp>
        <p:nvSpPr>
          <p:cNvPr id="3" name="Content Placeholder 2">
            <a:extLst>
              <a:ext uri="{FF2B5EF4-FFF2-40B4-BE49-F238E27FC236}">
                <a16:creationId xmlns:a16="http://schemas.microsoft.com/office/drawing/2014/main" id="{D536C9F4-19D3-48F7-BE13-BF43052DA484}"/>
              </a:ext>
            </a:extLst>
          </p:cNvPr>
          <p:cNvSpPr>
            <a:spLocks noGrp="1"/>
          </p:cNvSpPr>
          <p:nvPr>
            <p:ph idx="1"/>
          </p:nvPr>
        </p:nvSpPr>
        <p:spPr/>
        <p:txBody>
          <a:bodyPr/>
          <a:lstStyle/>
          <a:p>
            <a:pPr marL="0" indent="0">
              <a:buNone/>
            </a:pPr>
            <a:r>
              <a:rPr lang="en-US" dirty="0"/>
              <a:t>One district project is called Harvest Against Hunger. HAH gets huge bins of fresh produce, like apples, and Rotary volunteers pack them in smaller boxes for distribution to food banks. It is the second Saturday of each month (on hold due to Covid19).</a:t>
            </a:r>
          </a:p>
          <a:p>
            <a:pPr marL="0" indent="0">
              <a:buNone/>
            </a:pPr>
            <a:r>
              <a:rPr lang="en-US" dirty="0">
                <a:hlinkClick r:id="rId2"/>
              </a:rPr>
              <a:t>https://www.harvestagainsthunger.org/</a:t>
            </a:r>
            <a:r>
              <a:rPr lang="en-US" dirty="0"/>
              <a:t>	</a:t>
            </a:r>
          </a:p>
          <a:p>
            <a:endParaRPr lang="en-US" dirty="0"/>
          </a:p>
        </p:txBody>
      </p:sp>
    </p:spTree>
    <p:extLst>
      <p:ext uri="{BB962C8B-B14F-4D97-AF65-F5344CB8AC3E}">
        <p14:creationId xmlns:p14="http://schemas.microsoft.com/office/powerpoint/2010/main" val="264454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Involving Your Family</a:t>
            </a:r>
          </a:p>
        </p:txBody>
      </p:sp>
      <p:sp>
        <p:nvSpPr>
          <p:cNvPr id="3" name="Content Placeholder 2"/>
          <p:cNvSpPr>
            <a:spLocks noGrp="1"/>
          </p:cNvSpPr>
          <p:nvPr>
            <p:ph idx="1"/>
          </p:nvPr>
        </p:nvSpPr>
        <p:spPr/>
        <p:txBody>
          <a:bodyPr/>
          <a:lstStyle/>
          <a:p>
            <a:pPr marL="0" indent="0">
              <a:buNone/>
            </a:pPr>
            <a:r>
              <a:rPr lang="en-US" dirty="0"/>
              <a:t>Your family members and friends are always welcome to join you in Rotary. </a:t>
            </a:r>
          </a:p>
          <a:p>
            <a:pPr marL="0" indent="0">
              <a:buNone/>
            </a:pPr>
            <a:r>
              <a:rPr lang="en-US" dirty="0"/>
              <a:t>Some meetings and activities are adults only (wine tastings), others are great for kids too, (Rotary First Harvest, hands-on projects…) Check on age requirements before bringing little ones. </a:t>
            </a:r>
          </a:p>
        </p:txBody>
      </p:sp>
    </p:spTree>
    <p:extLst>
      <p:ext uri="{BB962C8B-B14F-4D97-AF65-F5344CB8AC3E}">
        <p14:creationId xmlns:p14="http://schemas.microsoft.com/office/powerpoint/2010/main" val="2110310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Rotary Means Business</a:t>
            </a:r>
          </a:p>
        </p:txBody>
      </p:sp>
      <p:sp>
        <p:nvSpPr>
          <p:cNvPr id="3" name="Content Placeholder 2"/>
          <p:cNvSpPr>
            <a:spLocks noGrp="1"/>
          </p:cNvSpPr>
          <p:nvPr>
            <p:ph idx="1"/>
          </p:nvPr>
        </p:nvSpPr>
        <p:spPr/>
        <p:txBody>
          <a:bodyPr/>
          <a:lstStyle/>
          <a:p>
            <a:pPr marL="0" indent="0">
              <a:buNone/>
            </a:pPr>
            <a:r>
              <a:rPr lang="en-US" dirty="0"/>
              <a:t>District 5030 </a:t>
            </a:r>
            <a:r>
              <a:rPr lang="en-US"/>
              <a:t>has its own </a:t>
            </a:r>
            <a:r>
              <a:rPr lang="en-US" dirty="0"/>
              <a:t>business networking website.  You can list your business at no charge. </a:t>
            </a:r>
          </a:p>
          <a:p>
            <a:pPr marL="0" indent="0">
              <a:buNone/>
            </a:pPr>
            <a:r>
              <a:rPr lang="en-US" dirty="0"/>
              <a:t>It is also a great resource when you are looking for a printer, painter, eye doctor, accountant…</a:t>
            </a:r>
          </a:p>
          <a:p>
            <a:pPr marL="0" indent="0">
              <a:buNone/>
            </a:pPr>
            <a:r>
              <a:rPr lang="en-US" dirty="0"/>
              <a:t>Check out the Puget Sound Rotary Network</a:t>
            </a:r>
          </a:p>
          <a:p>
            <a:pPr marL="0" indent="0">
              <a:buNone/>
            </a:pPr>
            <a:r>
              <a:rPr lang="en-US" dirty="0">
                <a:hlinkClick r:id="rId2"/>
              </a:rPr>
              <a:t>http://www.pugetsoundrotarynetwork.org/</a:t>
            </a:r>
            <a:endParaRPr lang="en-US" dirty="0"/>
          </a:p>
        </p:txBody>
      </p:sp>
    </p:spTree>
    <p:extLst>
      <p:ext uri="{BB962C8B-B14F-4D97-AF65-F5344CB8AC3E}">
        <p14:creationId xmlns:p14="http://schemas.microsoft.com/office/powerpoint/2010/main" val="2005788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5030 Social Media</a:t>
            </a:r>
          </a:p>
        </p:txBody>
      </p:sp>
      <p:sp>
        <p:nvSpPr>
          <p:cNvPr id="3" name="Content Placeholder 2"/>
          <p:cNvSpPr>
            <a:spLocks noGrp="1"/>
          </p:cNvSpPr>
          <p:nvPr>
            <p:ph idx="1"/>
          </p:nvPr>
        </p:nvSpPr>
        <p:spPr/>
        <p:txBody>
          <a:bodyPr/>
          <a:lstStyle/>
          <a:p>
            <a:r>
              <a:rPr lang="en-US" dirty="0"/>
              <a:t>We also have a members only Facebook page</a:t>
            </a:r>
          </a:p>
          <a:p>
            <a:r>
              <a:rPr lang="en-US" dirty="0"/>
              <a:t>Search: </a:t>
            </a:r>
            <a:r>
              <a:rPr lang="en-US" dirty="0">
                <a:solidFill>
                  <a:schemeClr val="accent5">
                    <a:lumMod val="75000"/>
                  </a:schemeClr>
                </a:solidFill>
                <a:hlinkClick r:id="rId2"/>
              </a:rPr>
              <a:t>Rotarians of District 5030 </a:t>
            </a:r>
            <a:r>
              <a:rPr lang="en-US" dirty="0"/>
              <a:t>on Facebook</a:t>
            </a:r>
          </a:p>
          <a:p>
            <a:r>
              <a:rPr lang="en-US" dirty="0"/>
              <a:t>Click to join, and very shortly someone will approve you for the private group</a:t>
            </a:r>
          </a:p>
          <a:p>
            <a:r>
              <a:rPr lang="en-US" dirty="0"/>
              <a:t>You will be able to find out what’s happening in the district and meet lots of new people as the group grows</a:t>
            </a:r>
          </a:p>
        </p:txBody>
      </p:sp>
    </p:spTree>
    <p:extLst>
      <p:ext uri="{BB962C8B-B14F-4D97-AF65-F5344CB8AC3E}">
        <p14:creationId xmlns:p14="http://schemas.microsoft.com/office/powerpoint/2010/main" val="1702082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E515-F4CD-5A7D-6C02-010263DA1FBA}"/>
              </a:ext>
            </a:extLst>
          </p:cNvPr>
          <p:cNvSpPr>
            <a:spLocks noGrp="1"/>
          </p:cNvSpPr>
          <p:nvPr>
            <p:ph type="title"/>
          </p:nvPr>
        </p:nvSpPr>
        <p:spPr/>
        <p:txBody>
          <a:bodyPr/>
          <a:lstStyle/>
          <a:p>
            <a:r>
              <a:rPr lang="en-US" dirty="0"/>
              <a:t>Our District Newsletter</a:t>
            </a:r>
          </a:p>
        </p:txBody>
      </p:sp>
      <p:sp>
        <p:nvSpPr>
          <p:cNvPr id="3" name="Content Placeholder 2">
            <a:extLst>
              <a:ext uri="{FF2B5EF4-FFF2-40B4-BE49-F238E27FC236}">
                <a16:creationId xmlns:a16="http://schemas.microsoft.com/office/drawing/2014/main" id="{BD13CA61-389E-E827-224E-02ED5294C3F0}"/>
              </a:ext>
            </a:extLst>
          </p:cNvPr>
          <p:cNvSpPr>
            <a:spLocks noGrp="1"/>
          </p:cNvSpPr>
          <p:nvPr>
            <p:ph idx="1"/>
          </p:nvPr>
        </p:nvSpPr>
        <p:spPr>
          <a:xfrm>
            <a:off x="421781" y="1507896"/>
            <a:ext cx="7886700" cy="4959342"/>
          </a:xfrm>
        </p:spPr>
        <p:txBody>
          <a:bodyPr>
            <a:normAutofit/>
          </a:bodyPr>
          <a:lstStyle/>
          <a:p>
            <a:r>
              <a:rPr lang="en-US" dirty="0"/>
              <a:t>It is truly one of the very best!</a:t>
            </a:r>
          </a:p>
          <a:p>
            <a:r>
              <a:rPr lang="en-US" dirty="0"/>
              <a:t>Information about what is happening in clubs and in our community – there are often articles about what University Sunrise Rotary is doing</a:t>
            </a:r>
          </a:p>
          <a:p>
            <a:r>
              <a:rPr lang="en-US" dirty="0"/>
              <a:t>Learn about socials and fundraisers across the District</a:t>
            </a:r>
          </a:p>
          <a:p>
            <a:r>
              <a:rPr lang="en-US" dirty="0"/>
              <a:t>Meet District leaders</a:t>
            </a:r>
          </a:p>
          <a:p>
            <a:r>
              <a:rPr lang="en-US" dirty="0"/>
              <a:t>Emailed monthly and available on the District website. </a:t>
            </a:r>
          </a:p>
          <a:p>
            <a:r>
              <a:rPr lang="en-US" dirty="0"/>
              <a:t>Click </a:t>
            </a:r>
            <a:r>
              <a:rPr lang="en-US" dirty="0">
                <a:hlinkClick r:id="rId2"/>
              </a:rPr>
              <a:t>here</a:t>
            </a:r>
            <a:r>
              <a:rPr lang="en-US" dirty="0"/>
              <a:t> for an example</a:t>
            </a:r>
          </a:p>
        </p:txBody>
      </p:sp>
    </p:spTree>
    <p:extLst>
      <p:ext uri="{BB962C8B-B14F-4D97-AF65-F5344CB8AC3E}">
        <p14:creationId xmlns:p14="http://schemas.microsoft.com/office/powerpoint/2010/main" val="1554781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21781" y="1680944"/>
            <a:ext cx="7886700" cy="4821910"/>
          </a:xfrm>
        </p:spPr>
        <p:txBody>
          <a:bodyPr>
            <a:normAutofit/>
          </a:bodyPr>
          <a:lstStyle/>
          <a:p>
            <a:r>
              <a:rPr lang="en-US" sz="2400" dirty="0">
                <a:hlinkClick r:id="rId2"/>
              </a:rPr>
              <a:t>www.Rotary.org</a:t>
            </a:r>
            <a:r>
              <a:rPr lang="en-US" sz="2400" dirty="0"/>
              <a:t> is all things Rotary!</a:t>
            </a:r>
          </a:p>
          <a:p>
            <a:pPr lvl="1"/>
            <a:r>
              <a:rPr lang="en-US" sz="2000" dirty="0">
                <a:hlinkClick r:id="rId3"/>
              </a:rPr>
              <a:t>https://my.rotary.org/en/learning-reference</a:t>
            </a:r>
            <a:r>
              <a:rPr lang="en-US" sz="2000" dirty="0"/>
              <a:t> </a:t>
            </a:r>
          </a:p>
          <a:p>
            <a:r>
              <a:rPr lang="en-US" sz="2400" dirty="0">
                <a:hlinkClick r:id="rId4"/>
              </a:rPr>
              <a:t>www.zone2627.com</a:t>
            </a:r>
            <a:r>
              <a:rPr lang="en-US" sz="2400" dirty="0"/>
              <a:t> is our Zone (the West Coast) and there is a wealth of information on Membership, our Brand, and the Foundation</a:t>
            </a:r>
          </a:p>
          <a:p>
            <a:r>
              <a:rPr lang="en-US" sz="2400" dirty="0">
                <a:hlinkClick r:id="rId5"/>
              </a:rPr>
              <a:t>www.rotarydistrict5030.org</a:t>
            </a:r>
            <a:r>
              <a:rPr lang="en-US" sz="2400" dirty="0"/>
              <a:t> is our own district website. Here you find more specific information relevant to our district, including a calendar of events</a:t>
            </a:r>
          </a:p>
          <a:p>
            <a:r>
              <a:rPr lang="en-US" sz="2400" dirty="0"/>
              <a:t>The District YouTube channel has trainings, stories and project highlights </a:t>
            </a:r>
            <a:r>
              <a:rPr lang="en-US" sz="2400" dirty="0">
                <a:hlinkClick r:id="rId6"/>
              </a:rPr>
              <a:t>https://www.youtube.com/channel/UCIyEfD5PzwDK0fEX6U691Ow</a:t>
            </a:r>
            <a:r>
              <a:rPr lang="en-US" sz="2400" dirty="0"/>
              <a:t> </a:t>
            </a:r>
          </a:p>
          <a:p>
            <a:endParaRPr lang="en-US" dirty="0"/>
          </a:p>
        </p:txBody>
      </p:sp>
    </p:spTree>
    <p:extLst>
      <p:ext uri="{BB962C8B-B14F-4D97-AF65-F5344CB8AC3E}">
        <p14:creationId xmlns:p14="http://schemas.microsoft.com/office/powerpoint/2010/main" val="190748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The Beginning</a:t>
            </a:r>
          </a:p>
        </p:txBody>
      </p:sp>
      <p:sp>
        <p:nvSpPr>
          <p:cNvPr id="3" name="Content Placeholder 2"/>
          <p:cNvSpPr>
            <a:spLocks noGrp="1"/>
          </p:cNvSpPr>
          <p:nvPr>
            <p:ph idx="1"/>
          </p:nvPr>
        </p:nvSpPr>
        <p:spPr/>
        <p:txBody>
          <a:bodyPr>
            <a:normAutofit/>
          </a:bodyPr>
          <a:lstStyle/>
          <a:p>
            <a:r>
              <a:rPr lang="en-US" dirty="0"/>
              <a:t>You’re finished! This is by no means a complete look at Rotary, </a:t>
            </a:r>
            <a:r>
              <a:rPr lang="en-US"/>
              <a:t>our district, </a:t>
            </a:r>
            <a:r>
              <a:rPr lang="en-US" dirty="0"/>
              <a:t>or your club, but it’s a start.</a:t>
            </a:r>
          </a:p>
          <a:p>
            <a:r>
              <a:rPr lang="en-US" dirty="0"/>
              <a:t>Never hesitate to ask questions.</a:t>
            </a:r>
          </a:p>
          <a:p>
            <a:r>
              <a:rPr lang="en-US" dirty="0"/>
              <a:t>Remember, the more you put in, the more you get out!</a:t>
            </a:r>
          </a:p>
          <a:p>
            <a:r>
              <a:rPr lang="en-US" dirty="0"/>
              <a:t>Rotary comes down to two things… Relationships and Experiences!</a:t>
            </a:r>
          </a:p>
          <a:p>
            <a:r>
              <a:rPr lang="en-US" dirty="0"/>
              <a:t>Jump in and have fun!!</a:t>
            </a:r>
          </a:p>
        </p:txBody>
      </p:sp>
    </p:spTree>
    <p:extLst>
      <p:ext uri="{BB962C8B-B14F-4D97-AF65-F5344CB8AC3E}">
        <p14:creationId xmlns:p14="http://schemas.microsoft.com/office/powerpoint/2010/main" val="3284896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102" name="Picture 6" descr="Home Page | District 7070">
            <a:extLst>
              <a:ext uri="{FF2B5EF4-FFF2-40B4-BE49-F238E27FC236}">
                <a16:creationId xmlns:a16="http://schemas.microsoft.com/office/drawing/2014/main" id="{89F4411D-CB75-48EF-9166-14B568C6AE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70" r="9432" b="-1"/>
          <a:stretch/>
        </p:blipFill>
        <p:spPr bwMode="auto">
          <a:xfrm>
            <a:off x="437243" y="536923"/>
            <a:ext cx="8196490" cy="5880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0435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D33437A6-C2CB-42DD-8485-68A4FE8D04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61783" y="1805662"/>
            <a:ext cx="2842491" cy="3123616"/>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3504" y="877824"/>
            <a:ext cx="3970782" cy="3072384"/>
          </a:xfrm>
        </p:spPr>
        <p:txBody>
          <a:bodyPr vert="horz" lIns="91440" tIns="45720" rIns="91440" bIns="45720" rtlCol="0" anchor="b">
            <a:normAutofit/>
          </a:bodyPr>
          <a:lstStyle/>
          <a:p>
            <a:pPr algn="l"/>
            <a:r>
              <a:rPr lang="en-US" sz="4700" kern="1200">
                <a:solidFill>
                  <a:schemeClr val="tx1"/>
                </a:solidFill>
                <a:latin typeface="+mj-lt"/>
                <a:ea typeface="+mj-ea"/>
                <a:cs typeface="+mj-cs"/>
              </a:rPr>
              <a:t>Section One:</a:t>
            </a:r>
            <a:br>
              <a:rPr lang="en-US" sz="4700" kern="1200">
                <a:solidFill>
                  <a:schemeClr val="tx1"/>
                </a:solidFill>
                <a:latin typeface="+mj-lt"/>
                <a:ea typeface="+mj-ea"/>
                <a:cs typeface="+mj-cs"/>
              </a:rPr>
            </a:br>
            <a:r>
              <a:rPr lang="en-US" sz="4700" kern="1200">
                <a:solidFill>
                  <a:schemeClr val="tx1"/>
                </a:solidFill>
                <a:latin typeface="+mj-lt"/>
                <a:ea typeface="+mj-ea"/>
                <a:cs typeface="+mj-cs"/>
              </a:rPr>
              <a:t>Rotary 101</a:t>
            </a:r>
          </a:p>
        </p:txBody>
      </p:sp>
    </p:spTree>
    <p:extLst>
      <p:ext uri="{BB962C8B-B14F-4D97-AF65-F5344CB8AC3E}">
        <p14:creationId xmlns:p14="http://schemas.microsoft.com/office/powerpoint/2010/main" val="20990293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Rotary History</a:t>
            </a:r>
          </a:p>
        </p:txBody>
      </p:sp>
      <p:sp>
        <p:nvSpPr>
          <p:cNvPr id="3" name="Content Placeholder 2"/>
          <p:cNvSpPr>
            <a:spLocks noGrp="1"/>
          </p:cNvSpPr>
          <p:nvPr>
            <p:ph idx="1"/>
          </p:nvPr>
        </p:nvSpPr>
        <p:spPr/>
        <p:txBody>
          <a:bodyPr>
            <a:normAutofit/>
          </a:bodyPr>
          <a:lstStyle/>
          <a:p>
            <a:r>
              <a:rPr lang="en-US" dirty="0"/>
              <a:t>Founded February 23, 1905 by Paul Harris in Chicago, Illinois</a:t>
            </a:r>
          </a:p>
          <a:p>
            <a:r>
              <a:rPr lang="en-US" dirty="0"/>
              <a:t>Created by men focused on good business ethics (uncommon in Chicago at the time)</a:t>
            </a:r>
          </a:p>
          <a:p>
            <a:r>
              <a:rPr lang="en-US" dirty="0"/>
              <a:t>It was a business networking group that emphasized fellowship</a:t>
            </a:r>
          </a:p>
          <a:p>
            <a:r>
              <a:rPr lang="en-US" dirty="0"/>
              <a:t>Everyone was called by their first name</a:t>
            </a:r>
          </a:p>
          <a:p>
            <a:r>
              <a:rPr lang="en-US" dirty="0"/>
              <a:t>It was a men’s club until 1987 when women were finally allowed to join Rotary.  </a:t>
            </a:r>
          </a:p>
        </p:txBody>
      </p:sp>
    </p:spTree>
    <p:extLst>
      <p:ext uri="{BB962C8B-B14F-4D97-AF65-F5344CB8AC3E}">
        <p14:creationId xmlns:p14="http://schemas.microsoft.com/office/powerpoint/2010/main" val="241630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Way Test</a:t>
            </a:r>
          </a:p>
        </p:txBody>
      </p:sp>
      <p:sp>
        <p:nvSpPr>
          <p:cNvPr id="3" name="Content Placeholder 2"/>
          <p:cNvSpPr>
            <a:spLocks noGrp="1"/>
          </p:cNvSpPr>
          <p:nvPr>
            <p:ph idx="1"/>
          </p:nvPr>
        </p:nvSpPr>
        <p:spPr>
          <a:xfrm>
            <a:off x="421781" y="1498066"/>
            <a:ext cx="7542208" cy="4905926"/>
          </a:xfrm>
        </p:spPr>
        <p:txBody>
          <a:bodyPr>
            <a:normAutofit fontScale="92500" lnSpcReduction="20000"/>
          </a:bodyPr>
          <a:lstStyle/>
          <a:p>
            <a:pPr marL="0" indent="0">
              <a:buNone/>
            </a:pPr>
            <a:r>
              <a:rPr lang="en-US" dirty="0"/>
              <a:t>The Four Way Test was created in 1932 by Rotarian Herbert J. Taylor (who later served as Rotary International President) when he was asked to take charge of a company that was facing bankruptcy. </a:t>
            </a:r>
          </a:p>
          <a:p>
            <a:pPr marL="0" indent="0">
              <a:buNone/>
            </a:pPr>
            <a:r>
              <a:rPr lang="en-US" dirty="0">
                <a:solidFill>
                  <a:schemeClr val="accent5">
                    <a:lumMod val="75000"/>
                  </a:schemeClr>
                </a:solidFill>
              </a:rPr>
              <a:t>Of the things we think, say and do.</a:t>
            </a:r>
          </a:p>
          <a:p>
            <a:r>
              <a:rPr lang="en-US" dirty="0">
                <a:solidFill>
                  <a:schemeClr val="accent5">
                    <a:lumMod val="75000"/>
                  </a:schemeClr>
                </a:solidFill>
              </a:rPr>
              <a:t>Is it the truth?</a:t>
            </a:r>
          </a:p>
          <a:p>
            <a:r>
              <a:rPr lang="en-US" dirty="0">
                <a:solidFill>
                  <a:schemeClr val="accent5">
                    <a:lumMod val="75000"/>
                  </a:schemeClr>
                </a:solidFill>
              </a:rPr>
              <a:t>Is it fair to all concerned?</a:t>
            </a:r>
          </a:p>
          <a:p>
            <a:r>
              <a:rPr lang="en-US" dirty="0">
                <a:solidFill>
                  <a:schemeClr val="accent5">
                    <a:lumMod val="75000"/>
                  </a:schemeClr>
                </a:solidFill>
              </a:rPr>
              <a:t>Will it build goodwill and better friendships?</a:t>
            </a:r>
          </a:p>
          <a:p>
            <a:r>
              <a:rPr lang="en-US" dirty="0">
                <a:solidFill>
                  <a:schemeClr val="accent5">
                    <a:lumMod val="75000"/>
                  </a:schemeClr>
                </a:solidFill>
              </a:rPr>
              <a:t>Will it be beneficial to all concerned?</a:t>
            </a:r>
          </a:p>
          <a:p>
            <a:pPr marL="0" indent="0">
              <a:buNone/>
            </a:pPr>
            <a:r>
              <a:rPr lang="en-US" dirty="0"/>
              <a:t>It was adopted by Rotary in 1943 and is one of the most widely used quotes on business ethics.</a:t>
            </a:r>
          </a:p>
          <a:p>
            <a:pPr marL="0" indent="0">
              <a:buNone/>
            </a:pPr>
            <a:endParaRPr lang="en-US" dirty="0"/>
          </a:p>
          <a:p>
            <a:endParaRPr lang="en-US" dirty="0"/>
          </a:p>
        </p:txBody>
      </p:sp>
    </p:spTree>
    <p:extLst>
      <p:ext uri="{BB962C8B-B14F-4D97-AF65-F5344CB8AC3E}">
        <p14:creationId xmlns:p14="http://schemas.microsoft.com/office/powerpoint/2010/main" val="413045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Rotary Pin</a:t>
            </a:r>
          </a:p>
        </p:txBody>
      </p:sp>
      <p:sp>
        <p:nvSpPr>
          <p:cNvPr id="3" name="Content Placeholder 2"/>
          <p:cNvSpPr>
            <a:spLocks noGrp="1"/>
          </p:cNvSpPr>
          <p:nvPr>
            <p:ph idx="1"/>
          </p:nvPr>
        </p:nvSpPr>
        <p:spPr>
          <a:xfrm>
            <a:off x="421781" y="1680944"/>
            <a:ext cx="7886700" cy="2816628"/>
          </a:xfrm>
        </p:spPr>
        <p:txBody>
          <a:bodyPr>
            <a:normAutofit fontScale="92500"/>
          </a:bodyPr>
          <a:lstStyle/>
          <a:p>
            <a:pPr marL="0" indent="0">
              <a:buNone/>
            </a:pPr>
            <a:r>
              <a:rPr lang="en-US" dirty="0"/>
              <a:t>The Rotary pin tells the world that you are a Rotarian; wear it with pride! It symbolizes good business ethics and a commitment to service.  You will receive a Rotary pin and a University Sunrise Rotary hat when you join our club.</a:t>
            </a:r>
          </a:p>
          <a:p>
            <a:pPr marL="0" indent="0">
              <a:buNone/>
            </a:pPr>
            <a:r>
              <a:rPr lang="en-US" dirty="0"/>
              <a:t>Anywhere you travel, if you see a Rotary pin you have a friend. It unlocks many doors.</a:t>
            </a:r>
          </a:p>
        </p:txBody>
      </p:sp>
      <p:pic>
        <p:nvPicPr>
          <p:cNvPr id="1026" name="Picture 2" descr="Rotary Lapel Pins - RUSSELL-HAMPTON CO. - Rotary Club Suppl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781" y="4427905"/>
            <a:ext cx="2194964" cy="219496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97282" y="4591278"/>
            <a:ext cx="5975475" cy="2031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 Rotary pin is a cogged wheel with a keyhole, symbolizing motion or action; and Rotarians are </a:t>
            </a:r>
            <a:r>
              <a:rPr lang="en-US" i="1" dirty="0"/>
              <a:t>people of action</a:t>
            </a:r>
            <a:r>
              <a:rPr lang="en-US" dirty="0"/>
              <a:t>!</a:t>
            </a:r>
          </a:p>
        </p:txBody>
      </p:sp>
    </p:spTree>
    <p:extLst>
      <p:ext uri="{BB962C8B-B14F-4D97-AF65-F5344CB8AC3E}">
        <p14:creationId xmlns:p14="http://schemas.microsoft.com/office/powerpoint/2010/main" val="36826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Rotary’s Motto</a:t>
            </a:r>
          </a:p>
        </p:txBody>
      </p:sp>
      <p:sp>
        <p:nvSpPr>
          <p:cNvPr id="3" name="Content Placeholder 2"/>
          <p:cNvSpPr>
            <a:spLocks noGrp="1"/>
          </p:cNvSpPr>
          <p:nvPr>
            <p:ph idx="1"/>
          </p:nvPr>
        </p:nvSpPr>
        <p:spPr>
          <a:xfrm>
            <a:off x="421781" y="2206256"/>
            <a:ext cx="7886700" cy="3879814"/>
          </a:xfrm>
        </p:spPr>
        <p:txBody>
          <a:bodyPr/>
          <a:lstStyle/>
          <a:p>
            <a:pPr marL="0" indent="0" algn="ctr">
              <a:buNone/>
            </a:pPr>
            <a:r>
              <a:rPr lang="en-US" sz="3600" dirty="0"/>
              <a:t>“Service Above Self”</a:t>
            </a:r>
          </a:p>
          <a:p>
            <a:pPr marL="0" indent="0">
              <a:buNone/>
            </a:pPr>
            <a:endParaRPr lang="en-US" dirty="0"/>
          </a:p>
          <a:p>
            <a:pPr marL="0" indent="0">
              <a:buNone/>
            </a:pPr>
            <a:r>
              <a:rPr lang="en-US" dirty="0"/>
              <a:t>This motto was introduced to Rotarians in a speech at the 1911 Rotary Convention. In 1989 it was adopted as the official motto of Rotary International.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7877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Service Project</a:t>
            </a:r>
          </a:p>
        </p:txBody>
      </p:sp>
      <p:sp>
        <p:nvSpPr>
          <p:cNvPr id="3" name="Content Placeholder 2"/>
          <p:cNvSpPr>
            <a:spLocks noGrp="1"/>
          </p:cNvSpPr>
          <p:nvPr>
            <p:ph idx="1"/>
          </p:nvPr>
        </p:nvSpPr>
        <p:spPr/>
        <p:txBody>
          <a:bodyPr/>
          <a:lstStyle/>
          <a:p>
            <a:pPr marL="0" indent="0">
              <a:buNone/>
            </a:pPr>
            <a:r>
              <a:rPr lang="en-US" dirty="0"/>
              <a:t>Rotary’s first service project in 1907 was not entirely altruistic. </a:t>
            </a:r>
          </a:p>
          <a:p>
            <a:pPr marL="0" indent="0">
              <a:buNone/>
            </a:pPr>
            <a:r>
              <a:rPr lang="en-US" dirty="0"/>
              <a:t>Women in Chicago would come downtown to shop, but they didn’t stay long because they had to go home to use the bathroom. </a:t>
            </a:r>
          </a:p>
          <a:p>
            <a:pPr marL="0" indent="0">
              <a:buNone/>
            </a:pPr>
            <a:r>
              <a:rPr lang="en-US" dirty="0"/>
              <a:t>The Rotary Club of Chicago installed public toilets in downtown so the women could shop longer! </a:t>
            </a:r>
          </a:p>
        </p:txBody>
      </p:sp>
    </p:spTree>
    <p:extLst>
      <p:ext uri="{BB962C8B-B14F-4D97-AF65-F5344CB8AC3E}">
        <p14:creationId xmlns:p14="http://schemas.microsoft.com/office/powerpoint/2010/main" val="1638281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2054</Words>
  <Application>Microsoft Office PowerPoint</Application>
  <PresentationFormat>On-screen Show (4:3)</PresentationFormat>
  <Paragraphs>166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Century Gothic</vt:lpstr>
      <vt:lpstr>Lucida Handwriting</vt:lpstr>
      <vt:lpstr>Office Theme</vt:lpstr>
      <vt:lpstr>University Sunrise Rotary Club   New Member Guide</vt:lpstr>
      <vt:lpstr>Welcome!</vt:lpstr>
      <vt:lpstr>Vision Statement</vt:lpstr>
      <vt:lpstr>Section One: Rotary 101</vt:lpstr>
      <vt:lpstr>Early Rotary History</vt:lpstr>
      <vt:lpstr>The Four Way Test</vt:lpstr>
      <vt:lpstr>The Rotary Pin</vt:lpstr>
      <vt:lpstr>Rotary’s Motto</vt:lpstr>
      <vt:lpstr>The First Service Project</vt:lpstr>
      <vt:lpstr>The Rotary Foundation</vt:lpstr>
      <vt:lpstr>The Mission of The Rotary Foundation</vt:lpstr>
      <vt:lpstr>PowerPoint Presentation</vt:lpstr>
      <vt:lpstr>Section Two: Rotary International</vt:lpstr>
      <vt:lpstr>The Rotary Org Chart</vt:lpstr>
      <vt:lpstr>Rotary International’s Seven Areas of Focus</vt:lpstr>
      <vt:lpstr>More Rotary Foundation</vt:lpstr>
      <vt:lpstr>Paul Harris Fellow</vt:lpstr>
      <vt:lpstr>PowerPoint Presentation</vt:lpstr>
      <vt:lpstr>Section Three: Your Rotary Experience</vt:lpstr>
      <vt:lpstr>Get Involved</vt:lpstr>
      <vt:lpstr>University Sunrise Committees and Sub-Committees</vt:lpstr>
      <vt:lpstr>University Sunrise Officers</vt:lpstr>
      <vt:lpstr>University Sunrise Foundation</vt:lpstr>
      <vt:lpstr>Attendance and Dues</vt:lpstr>
      <vt:lpstr>University Sunrise Projects</vt:lpstr>
      <vt:lpstr>PowerPoint Presentation</vt:lpstr>
      <vt:lpstr>University Sunrise Projects</vt:lpstr>
      <vt:lpstr>PowerPoint Presentation</vt:lpstr>
      <vt:lpstr>Getting Social</vt:lpstr>
      <vt:lpstr>PowerPoint Presentation</vt:lpstr>
      <vt:lpstr>  Keeping connected</vt:lpstr>
      <vt:lpstr>District 5030 Projects</vt:lpstr>
      <vt:lpstr>Involving Your Family</vt:lpstr>
      <vt:lpstr>Rotary Means Business</vt:lpstr>
      <vt:lpstr>District 5030 Social Media</vt:lpstr>
      <vt:lpstr>Our District Newsletter</vt:lpstr>
      <vt:lpstr>Additional Resources</vt:lpstr>
      <vt:lpstr>The End of The Beginning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5030  New Member Guide</dc:title>
  <dc:creator>Wendi Fischer</dc:creator>
  <cp:lastModifiedBy>Pamela Mushen</cp:lastModifiedBy>
  <cp:revision>24</cp:revision>
  <dcterms:created xsi:type="dcterms:W3CDTF">2020-09-12T22:00:06Z</dcterms:created>
  <dcterms:modified xsi:type="dcterms:W3CDTF">2022-06-02T19:10:23Z</dcterms:modified>
</cp:coreProperties>
</file>