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410" r:id="rId5"/>
    <p:sldId id="388" r:id="rId6"/>
    <p:sldId id="371" r:id="rId7"/>
    <p:sldId id="425" r:id="rId8"/>
    <p:sldId id="372" r:id="rId9"/>
    <p:sldId id="414" r:id="rId10"/>
    <p:sldId id="412" r:id="rId11"/>
    <p:sldId id="415" r:id="rId12"/>
    <p:sldId id="427" r:id="rId13"/>
    <p:sldId id="428" r:id="rId14"/>
    <p:sldId id="426" r:id="rId15"/>
    <p:sldId id="430" r:id="rId16"/>
    <p:sldId id="429" r:id="rId17"/>
    <p:sldId id="416" r:id="rId18"/>
    <p:sldId id="418" r:id="rId19"/>
    <p:sldId id="421" r:id="rId20"/>
    <p:sldId id="417" r:id="rId21"/>
    <p:sldId id="391" r:id="rId22"/>
    <p:sldId id="420" r:id="rId23"/>
    <p:sldId id="419" r:id="rId24"/>
    <p:sldId id="422" r:id="rId25"/>
    <p:sldId id="423" r:id="rId26"/>
    <p:sldId id="424" r:id="rId27"/>
    <p:sldId id="407"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598" autoAdjust="0"/>
  </p:normalViewPr>
  <p:slideViewPr>
    <p:cSldViewPr snapToGrid="0">
      <p:cViewPr varScale="1">
        <p:scale>
          <a:sx n="61" d="100"/>
          <a:sy n="61" d="100"/>
        </p:scale>
        <p:origin x="1923" y="27"/>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a:t>Click icon to add picture</a:t>
            </a:r>
            <a:endParaRPr lang="en-US" dirty="0"/>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371600">
              <a:lnSpc>
                <a:spcPct val="280000"/>
              </a:lnSpc>
              <a:spcBef>
                <a:spcPts val="1800"/>
              </a:spcBef>
              <a:defRPr>
                <a:solidFill>
                  <a:schemeClr val="bg2"/>
                </a:solidFill>
              </a:defRPr>
            </a:lvl1pPr>
          </a:lstStyle>
          <a:p>
            <a:r>
              <a:rPr lang="en-US" sz="4400">
                <a:solidFill>
                  <a:srgbClr val="FFFFFF"/>
                </a:solidFill>
              </a:rPr>
              <a:t>Click to edit Master title style</a:t>
            </a:r>
            <a:endParaRPr lang="en-US" sz="4400" dirty="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a:lstStyle>
            <a:lvl1pPr marL="0" indent="0">
              <a:buNone/>
              <a:defRPr baseline="0"/>
            </a:lvl1pPr>
          </a:lstStyle>
          <a:p>
            <a:pPr lv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a:noAutofit/>
          </a:bodyPr>
          <a:lstStyle/>
          <a:p>
            <a:r>
              <a:rPr lang="en-US"/>
              <a:t>Click icon to add picture</a:t>
            </a:r>
            <a:endParaRPr lang="en-US" dirty="0"/>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a:noAutofit/>
          </a:bodyPr>
          <a:lstStyle/>
          <a:p>
            <a:r>
              <a:rPr lang="en-US"/>
              <a:t>Click icon to add picture</a:t>
            </a:r>
            <a:endParaRPr lang="en-US" dirty="0"/>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a:normAutofit/>
          </a:bodyPr>
          <a:lstStyle>
            <a:lvl1pPr>
              <a:buNone/>
              <a:defRPr>
                <a:solidFill>
                  <a:schemeClr val="bg2"/>
                </a:solidFill>
              </a:defRPr>
            </a:lvl1pPr>
          </a:lstStyle>
          <a:p>
            <a:pPr lv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anchor="b">
            <a:noAutofit/>
          </a:bodyPr>
          <a:lstStyle/>
          <a:p>
            <a:r>
              <a:rPr lang="en-US" sz="4400">
                <a:solidFill>
                  <a:srgbClr val="FFFFFF"/>
                </a:solidFill>
              </a:rPr>
              <a:t>Click to edit Master title style</a:t>
            </a:r>
            <a:endParaRPr lang="en-US" sz="4400" dirty="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a:normAutofit/>
          </a:bodyPr>
          <a:lstStyle/>
          <a:p>
            <a:r>
              <a:rPr lang="en-US" sz="1400">
                <a:solidFill>
                  <a:srgbClr val="FFFFFF"/>
                </a:solidFill>
              </a:rPr>
              <a:t>Click to edit Master subtitle style</a:t>
            </a:r>
            <a:endParaRPr lang="en-US" sz="1400" dirty="0">
              <a:solidFill>
                <a:srgbClr val="FFFFFF"/>
              </a:solidFill>
            </a:endParaRP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dirty="0"/>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a:t>Click icon to add picture</a:t>
            </a:r>
            <a:endParaRPr lang="en-US" dirty="0"/>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a:t>Click icon to add picture</a:t>
            </a:r>
            <a:endParaRPr lang="en-US" dirty="0"/>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1205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54864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a:t>Click icon to add picture</a:t>
            </a:r>
            <a:endParaRPr lang="en-US" dirty="0"/>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a:t>Click icon to add picture</a:t>
            </a:r>
            <a:endParaRPr lang="en-US" dirty="0"/>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a:t>Click icon to add picture</a:t>
            </a:r>
            <a:endParaRPr lang="en-US" dirty="0"/>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a:normAutofit/>
          </a:bodyPr>
          <a:lstStyle>
            <a:lvl1pPr>
              <a:defRPr>
                <a:solidFill>
                  <a:schemeClr val="bg2"/>
                </a:solidFill>
              </a:defRPr>
            </a:lvl1pPr>
          </a:lstStyle>
          <a:p>
            <a:pPr algn="l"/>
            <a:r>
              <a:rPr lang="en-US">
                <a:solidFill>
                  <a:srgbClr val="FFFFFF"/>
                </a:solidFill>
              </a:rPr>
              <a:t>Click to edit Master title style</a:t>
            </a:r>
            <a:endParaRPr lang="en-US" dirty="0">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anchor="ctr">
            <a:noAutofit/>
          </a:bodyPr>
          <a:lstStyle>
            <a:lvl1pPr algn="ctr">
              <a:defRPr/>
            </a:lvl1pPr>
          </a:lstStyle>
          <a:p>
            <a:r>
              <a:rPr lang="en-US"/>
              <a:t>Click icon to add picture</a:t>
            </a:r>
            <a:endParaRPr lang="en-US" dirty="0"/>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anchor="t"/>
          <a:lstStyle>
            <a:lvl1pPr marL="914400" indent="0">
              <a:lnSpc>
                <a:spcPct val="400000"/>
              </a:lnSpc>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a:lstStyle>
            <a:lvl1pPr algn="l">
              <a:defRPr>
                <a:solidFill>
                  <a:schemeClr val="accent2"/>
                </a:solidFill>
              </a:defRPr>
            </a:lvl1pPr>
          </a:lstStyle>
          <a:p>
            <a:r>
              <a:rPr lang="en-US" dirty="0"/>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2"/>
                </a:solidFill>
              </a:defRPr>
            </a:lvl1pPr>
          </a:lstStyle>
          <a:p>
            <a:r>
              <a:rPr lang="en-US" dirty="0"/>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anchor="b"/>
          <a:lstStyle>
            <a:lvl1pPr>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a:lstStyle>
            <a:lvl1pPr>
              <a:buNone/>
              <a:defRPr>
                <a:solidFill>
                  <a:schemeClr val="bg2"/>
                </a:solidFill>
              </a:defRPr>
            </a:lvl1pPr>
          </a:lstStyle>
          <a:p>
            <a:r>
              <a:rPr lang="en-US">
                <a:solidFill>
                  <a:srgbClr val="FFFFFF"/>
                </a:solidFill>
              </a:rPr>
              <a:t>Click to edit Master subtitle style</a:t>
            </a:r>
            <a:endParaRPr lang="en-US" dirty="0">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a:lstStyle>
            <a:lvl1pPr>
              <a:defRPr>
                <a:solidFill>
                  <a:schemeClr val="bg2"/>
                </a:solidFill>
              </a:defRPr>
            </a:lvl1pPr>
          </a:lstStyle>
          <a:p>
            <a:r>
              <a:rPr lang="en-US" dirty="0"/>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anchor="ctr">
            <a:noAutofit/>
          </a:bodyPr>
          <a:lstStyle/>
          <a:p>
            <a:r>
              <a:rPr lang="en-US"/>
              <a:t>Click icon to add picture</a:t>
            </a:r>
            <a:endParaRPr lang="en-US" dirty="0"/>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a:lstStyle>
            <a:lvl1pPr marL="914400">
              <a:lnSpc>
                <a:spcPct val="100000"/>
              </a:lnSpc>
              <a:defRPr>
                <a:solidFill>
                  <a:schemeClr val="bg2"/>
                </a:solidFill>
              </a:defRPr>
            </a:lvl1pPr>
          </a:lstStyle>
          <a:p>
            <a:r>
              <a:rPr lang="en-US">
                <a:solidFill>
                  <a:srgbClr val="FFFFFF"/>
                </a:solidFill>
              </a:rPr>
              <a:t>Click to edit Master title style</a:t>
            </a:r>
            <a:endParaRPr lang="en-US" dirty="0">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a:lstStyle/>
          <a:p>
            <a:r>
              <a:rPr lang="en-US"/>
              <a:t>Click icon to add picture</a:t>
            </a:r>
            <a:endParaRPr lang="en-US" dirty="0"/>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anchor="b" anchorCtr="0"/>
          <a:lstStyle>
            <a:lvl1pPr>
              <a:buNone/>
              <a:defRPr sz="2000" b="1">
                <a:solidFill>
                  <a:schemeClr val="bg2"/>
                </a:solidFill>
              </a:defRPr>
            </a:lvl1pPr>
          </a:lstStyle>
          <a:p>
            <a:pPr lvl="0"/>
            <a:r>
              <a:rPr lang="en-US" dirty="0"/>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a:lstStyle/>
          <a:p>
            <a:r>
              <a:rPr lang="en-US"/>
              <a:t>Click icon to add picture</a:t>
            </a:r>
            <a:endParaRPr lang="en-US" dirty="0"/>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anchor="b" anchorCtr="0"/>
          <a:lstStyle>
            <a:lvl1pPr>
              <a:buNone/>
              <a:defRPr sz="2000" b="1">
                <a:solidFill>
                  <a:schemeClr val="bg2"/>
                </a:solidFill>
              </a:defRPr>
            </a:lvl1pPr>
          </a:lstStyle>
          <a:p>
            <a:pPr lvl="0"/>
            <a:r>
              <a:rPr lang="en-US" dirty="0"/>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a:lstStyle/>
          <a:p>
            <a:r>
              <a:rPr lang="en-US"/>
              <a:t>Click icon to add picture</a:t>
            </a:r>
            <a:endParaRPr lang="en-US" dirty="0"/>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anchor="b" anchorCtr="0"/>
          <a:lstStyle>
            <a:lvl1pPr>
              <a:buNone/>
              <a:defRPr sz="2000" b="1">
                <a:solidFill>
                  <a:schemeClr val="bg2"/>
                </a:solidFill>
              </a:defRPr>
            </a:lvl1pPr>
          </a:lstStyle>
          <a:p>
            <a:pPr lvl="0"/>
            <a:r>
              <a:rPr lang="en-US" dirty="0"/>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a:lstStyle/>
          <a:p>
            <a:r>
              <a:rPr lang="en-US"/>
              <a:t>Click icon to add picture</a:t>
            </a:r>
            <a:endParaRPr lang="en-US" dirty="0"/>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anchor="b" anchorCtr="0"/>
          <a:lstStyle>
            <a:lvl1pPr>
              <a:buNone/>
              <a:defRPr sz="2000" b="1">
                <a:solidFill>
                  <a:schemeClr val="bg2"/>
                </a:solidFill>
              </a:defRPr>
            </a:lvl1pPr>
          </a:lstStyle>
          <a:p>
            <a:pPr lvl="0"/>
            <a:r>
              <a:rPr lang="en-US" dirty="0"/>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dirty="0"/>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dirty="0"/>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dirty="0"/>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r>
              <a:rPr lang="en-US" sz="1000" dirty="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r>
              <a:rPr lang="en-US" dirty="0"/>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hf hdr="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0"/>
            <a:ext cx="11273115" cy="6858000"/>
          </a:xfr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609521" y="4330696"/>
            <a:ext cx="11582479" cy="2527304"/>
          </a:xfrm>
        </p:spPr>
        <p:txBody>
          <a:bodyPr/>
          <a:lstStyle/>
          <a:p>
            <a:r>
              <a:rPr lang="en-US" sz="3200" dirty="0"/>
              <a:t>University Sunrise Rotary Service Foundation</a:t>
            </a:r>
          </a:p>
        </p:txBody>
      </p:sp>
      <p:sp>
        <p:nvSpPr>
          <p:cNvPr id="10" name="Subtitle 9">
            <a:extLst>
              <a:ext uri="{FF2B5EF4-FFF2-40B4-BE49-F238E27FC236}">
                <a16:creationId xmlns:a16="http://schemas.microsoft.com/office/drawing/2014/main" id="{623FB30D-4353-4FDD-9FA6-2C7A5AF30338}"/>
              </a:ext>
            </a:extLst>
          </p:cNvPr>
          <p:cNvSpPr>
            <a:spLocks noGrp="1"/>
          </p:cNvSpPr>
          <p:nvPr>
            <p:ph type="body" sz="quarter" idx="14"/>
          </p:nvPr>
        </p:nvSpPr>
        <p:spPr>
          <a:xfrm>
            <a:off x="2000614" y="5920740"/>
            <a:ext cx="5476512" cy="723900"/>
          </a:xfrm>
        </p:spPr>
        <p:txBody>
          <a:bodyPr/>
          <a:lstStyle/>
          <a:p>
            <a:r>
              <a:rPr lang="en-US" sz="2400" dirty="0"/>
              <a:t>Report to Membership, January 4, 2024 </a:t>
            </a:r>
          </a:p>
        </p:txBody>
      </p:sp>
    </p:spTree>
    <p:extLst>
      <p:ext uri="{BB962C8B-B14F-4D97-AF65-F5344CB8AC3E}">
        <p14:creationId xmlns:p14="http://schemas.microsoft.com/office/powerpoint/2010/main" val="10328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2022-23 Income Statement, p. 1.</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10</a:t>
            </a:fld>
            <a:endParaRPr lang="en-US" dirty="0"/>
          </a:p>
        </p:txBody>
      </p:sp>
      <p:pic>
        <p:nvPicPr>
          <p:cNvPr id="6" name="Content Placeholder 5">
            <a:extLst>
              <a:ext uri="{FF2B5EF4-FFF2-40B4-BE49-F238E27FC236}">
                <a16:creationId xmlns:a16="http://schemas.microsoft.com/office/drawing/2014/main" id="{C9D1D89E-0967-88CC-3A83-0D67B39C1DA2}"/>
              </a:ext>
            </a:extLst>
          </p:cNvPr>
          <p:cNvPicPr>
            <a:picLocks noGrp="1" noChangeAspect="1"/>
          </p:cNvPicPr>
          <p:nvPr>
            <p:ph idx="1"/>
          </p:nvPr>
        </p:nvPicPr>
        <p:blipFill>
          <a:blip r:embed="rId5"/>
          <a:stretch>
            <a:fillRect/>
          </a:stretch>
        </p:blipFill>
        <p:spPr>
          <a:xfrm>
            <a:off x="2761836" y="2224596"/>
            <a:ext cx="9432315" cy="3347774"/>
          </a:xfrm>
        </p:spPr>
      </p:pic>
    </p:spTree>
    <p:extLst>
      <p:ext uri="{BB962C8B-B14F-4D97-AF65-F5344CB8AC3E}">
        <p14:creationId xmlns:p14="http://schemas.microsoft.com/office/powerpoint/2010/main" val="2709467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2022-23 Income Statement, p. 2.</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pic>
        <p:nvPicPr>
          <p:cNvPr id="4" name="Content Placeholder 3">
            <a:extLst>
              <a:ext uri="{FF2B5EF4-FFF2-40B4-BE49-F238E27FC236}">
                <a16:creationId xmlns:a16="http://schemas.microsoft.com/office/drawing/2014/main" id="{7EDD8F6B-66DB-9C6C-CE95-98045BE246CF}"/>
              </a:ext>
            </a:extLst>
          </p:cNvPr>
          <p:cNvPicPr>
            <a:picLocks noGrp="1" noChangeAspect="1"/>
          </p:cNvPicPr>
          <p:nvPr>
            <p:ph idx="1"/>
          </p:nvPr>
        </p:nvPicPr>
        <p:blipFill>
          <a:blip r:embed="rId5"/>
          <a:stretch>
            <a:fillRect/>
          </a:stretch>
        </p:blipFill>
        <p:spPr>
          <a:xfrm>
            <a:off x="2962739" y="2243016"/>
            <a:ext cx="7158183" cy="4541962"/>
          </a:xfrm>
        </p:spPr>
      </p:pic>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11</a:t>
            </a:fld>
            <a:endParaRPr lang="en-US" dirty="0"/>
          </a:p>
        </p:txBody>
      </p:sp>
    </p:spTree>
    <p:extLst>
      <p:ext uri="{BB962C8B-B14F-4D97-AF65-F5344CB8AC3E}">
        <p14:creationId xmlns:p14="http://schemas.microsoft.com/office/powerpoint/2010/main" val="77804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YTD Income Statement, p. 1.</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12</a:t>
            </a:fld>
            <a:endParaRPr lang="en-US" dirty="0"/>
          </a:p>
        </p:txBody>
      </p:sp>
      <p:pic>
        <p:nvPicPr>
          <p:cNvPr id="6" name="Content Placeholder 5">
            <a:extLst>
              <a:ext uri="{FF2B5EF4-FFF2-40B4-BE49-F238E27FC236}">
                <a16:creationId xmlns:a16="http://schemas.microsoft.com/office/drawing/2014/main" id="{951C03A2-D457-CA9F-9E1D-E7260807CC70}"/>
              </a:ext>
            </a:extLst>
          </p:cNvPr>
          <p:cNvPicPr>
            <a:picLocks noGrp="1" noChangeAspect="1"/>
          </p:cNvPicPr>
          <p:nvPr>
            <p:ph idx="1"/>
          </p:nvPr>
        </p:nvPicPr>
        <p:blipFill>
          <a:blip r:embed="rId5"/>
          <a:stretch>
            <a:fillRect/>
          </a:stretch>
        </p:blipFill>
        <p:spPr>
          <a:xfrm>
            <a:off x="2863754" y="2219578"/>
            <a:ext cx="9318262" cy="3313713"/>
          </a:xfrm>
        </p:spPr>
      </p:pic>
    </p:spTree>
    <p:extLst>
      <p:ext uri="{BB962C8B-B14F-4D97-AF65-F5344CB8AC3E}">
        <p14:creationId xmlns:p14="http://schemas.microsoft.com/office/powerpoint/2010/main" val="231600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YTD Income Statement, p. 2.</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13</a:t>
            </a:fld>
            <a:endParaRPr lang="en-US" dirty="0"/>
          </a:p>
        </p:txBody>
      </p:sp>
      <p:pic>
        <p:nvPicPr>
          <p:cNvPr id="5" name="Content Placeholder 4">
            <a:extLst>
              <a:ext uri="{FF2B5EF4-FFF2-40B4-BE49-F238E27FC236}">
                <a16:creationId xmlns:a16="http://schemas.microsoft.com/office/drawing/2014/main" id="{AA93D295-3D5C-49BD-A774-22270F8F254C}"/>
              </a:ext>
            </a:extLst>
          </p:cNvPr>
          <p:cNvPicPr>
            <a:picLocks noGrp="1" noChangeAspect="1"/>
          </p:cNvPicPr>
          <p:nvPr>
            <p:ph idx="1"/>
          </p:nvPr>
        </p:nvPicPr>
        <p:blipFill>
          <a:blip r:embed="rId5"/>
          <a:stretch>
            <a:fillRect/>
          </a:stretch>
        </p:blipFill>
        <p:spPr>
          <a:xfrm>
            <a:off x="3146695" y="2391507"/>
            <a:ext cx="7450966" cy="4837768"/>
          </a:xfrm>
        </p:spPr>
      </p:pic>
    </p:spTree>
    <p:extLst>
      <p:ext uri="{BB962C8B-B14F-4D97-AF65-F5344CB8AC3E}">
        <p14:creationId xmlns:p14="http://schemas.microsoft.com/office/powerpoint/2010/main" val="3978794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Topic Three:  Investment Philosophy</a:t>
            </a:r>
            <a:br>
              <a:rPr lang="en-US" dirty="0"/>
            </a:br>
            <a:endParaRPr lang="en-US" dirty="0"/>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anchor="ctr">
            <a:normAutofit/>
          </a:bodyPr>
          <a:lstStyle/>
          <a:p>
            <a:pPr>
              <a:lnSpc>
                <a:spcPct val="150000"/>
              </a:lnSpc>
            </a:pPr>
            <a:r>
              <a:rPr lang="en-US" sz="2800" dirty="0"/>
              <a:t>Tom Ranken,  Chair</a:t>
            </a:r>
          </a:p>
        </p:txBody>
      </p:sp>
    </p:spTree>
    <p:extLst>
      <p:ext uri="{BB962C8B-B14F-4D97-AF65-F5344CB8AC3E}">
        <p14:creationId xmlns:p14="http://schemas.microsoft.com/office/powerpoint/2010/main" val="341302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Investment Philosophy</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normAutofit/>
          </a:bodyPr>
          <a:lstStyle/>
          <a:p>
            <a:pPr marL="457200" indent="-457200">
              <a:buFont typeface="Arial" panose="020B0604020202020204" pitchFamily="34" charset="0"/>
              <a:buChar char="•"/>
            </a:pPr>
            <a:r>
              <a:rPr lang="en-US" sz="2800" dirty="0"/>
              <a:t>Moderate Risk Investments</a:t>
            </a:r>
          </a:p>
          <a:p>
            <a:pPr marL="457200" indent="-457200">
              <a:buFont typeface="Arial" panose="020B0604020202020204" pitchFamily="34" charset="0"/>
              <a:buChar char="•"/>
            </a:pPr>
            <a:r>
              <a:rPr lang="en-US" sz="2800" dirty="0"/>
              <a:t>Giving Criteria:</a:t>
            </a:r>
          </a:p>
          <a:p>
            <a:pPr marL="1143000" lvl="1" indent="-457200"/>
            <a:r>
              <a:rPr lang="en-US" sz="2400" dirty="0"/>
              <a:t>Support efforts of the members of the University Sunrise Rotary Club</a:t>
            </a:r>
          </a:p>
          <a:p>
            <a:pPr marL="1143000" lvl="1" indent="-457200"/>
            <a:r>
              <a:rPr lang="en-US" sz="2400" dirty="0"/>
              <a:t>Collaborate with Partner Clubs</a:t>
            </a:r>
          </a:p>
          <a:p>
            <a:pPr marL="1143000" lvl="1" indent="-457200"/>
            <a:r>
              <a:rPr lang="en-US" sz="2400" dirty="0"/>
              <a:t>North Seattle Children</a:t>
            </a:r>
          </a:p>
          <a:p>
            <a:endParaRPr lang="en-US"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15</a:t>
            </a:fld>
            <a:endParaRPr lang="en-US" dirty="0"/>
          </a:p>
        </p:txBody>
      </p:sp>
    </p:spTree>
    <p:extLst>
      <p:ext uri="{BB962C8B-B14F-4D97-AF65-F5344CB8AC3E}">
        <p14:creationId xmlns:p14="http://schemas.microsoft.com/office/powerpoint/2010/main" val="839012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Investment Philosophy</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35769" y="2407138"/>
            <a:ext cx="7476460" cy="4243753"/>
          </a:xfrm>
        </p:spPr>
        <p:txBody>
          <a:bodyPr>
            <a:normAutofit fontScale="40000" lnSpcReduction="20000"/>
          </a:bodyPr>
          <a:lstStyle/>
          <a:p>
            <a:pPr marL="457200" indent="-457200">
              <a:buFont typeface="Arial" panose="020B0604020202020204" pitchFamily="34" charset="0"/>
              <a:buChar char="•"/>
            </a:pPr>
            <a:r>
              <a:rPr lang="en-US" sz="7000" dirty="0"/>
              <a:t>Publicity:  Priority for grants will be given to partners that are able to acknowledge and/or publicize efforts </a:t>
            </a:r>
            <a:r>
              <a:rPr lang="en-US" sz="7000" dirty="0" err="1"/>
              <a:t>fo</a:t>
            </a:r>
            <a:r>
              <a:rPr lang="en-US" sz="7000" dirty="0"/>
              <a:t> the USRD and USRSF.</a:t>
            </a:r>
          </a:p>
          <a:p>
            <a:pPr marL="457200" indent="-457200">
              <a:buFont typeface="Arial" panose="020B0604020202020204" pitchFamily="34" charset="0"/>
              <a:buChar char="•"/>
            </a:pPr>
            <a:r>
              <a:rPr lang="en-US" sz="7000" dirty="0"/>
              <a:t>Spend or grow?</a:t>
            </a:r>
          </a:p>
          <a:p>
            <a:pPr marL="1143000" lvl="1" indent="-457200"/>
            <a:r>
              <a:rPr lang="en-US" sz="6000" dirty="0"/>
              <a:t>Giver’s discretion</a:t>
            </a:r>
          </a:p>
          <a:p>
            <a:pPr marL="1143000" lvl="1" indent="-457200"/>
            <a:r>
              <a:rPr lang="en-US" sz="6000" dirty="0"/>
              <a:t>General Policy:  </a:t>
            </a:r>
          </a:p>
          <a:p>
            <a:pPr marL="1600200" lvl="2" indent="-457200"/>
            <a:r>
              <a:rPr lang="en-US" sz="6000" dirty="0"/>
              <a:t>80% to be spent in the current year</a:t>
            </a:r>
          </a:p>
          <a:p>
            <a:pPr marL="1600200" lvl="2" indent="-457200"/>
            <a:r>
              <a:rPr lang="en-US" sz="6000" dirty="0"/>
              <a:t>20% to build the Foundation endowment</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16</a:t>
            </a:fld>
            <a:endParaRPr lang="en-US" dirty="0"/>
          </a:p>
        </p:txBody>
      </p:sp>
    </p:spTree>
    <p:extLst>
      <p:ext uri="{BB962C8B-B14F-4D97-AF65-F5344CB8AC3E}">
        <p14:creationId xmlns:p14="http://schemas.microsoft.com/office/powerpoint/2010/main" val="229071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Topic Four:  </a:t>
            </a:r>
            <a:r>
              <a:rPr lang="en-US" sz="4000" dirty="0"/>
              <a:t>Grants</a:t>
            </a:r>
            <a:endParaRPr lang="en-US" dirty="0"/>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a:normAutofit/>
          </a:bodyPr>
          <a:lstStyle/>
          <a:p>
            <a:r>
              <a:rPr lang="en-US" sz="2800" dirty="0"/>
              <a:t>Stuart Webber, Treasurer</a:t>
            </a:r>
          </a:p>
        </p:txBody>
      </p:sp>
    </p:spTree>
    <p:extLst>
      <p:ext uri="{BB962C8B-B14F-4D97-AF65-F5344CB8AC3E}">
        <p14:creationId xmlns:p14="http://schemas.microsoft.com/office/powerpoint/2010/main" val="6672824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B972-6BD6-47D1-9E78-CE35D79FC904}"/>
              </a:ext>
            </a:extLst>
          </p:cNvPr>
          <p:cNvSpPr>
            <a:spLocks noGrp="1"/>
          </p:cNvSpPr>
          <p:nvPr>
            <p:ph type="title"/>
          </p:nvPr>
        </p:nvSpPr>
        <p:spPr>
          <a:xfrm>
            <a:off x="905256" y="448056"/>
            <a:ext cx="9914859" cy="630467"/>
          </a:xfrm>
        </p:spPr>
        <p:txBody>
          <a:bodyPr>
            <a:normAutofit fontScale="90000"/>
          </a:bodyPr>
          <a:lstStyle/>
          <a:p>
            <a:r>
              <a:rPr lang="en-US" dirty="0"/>
              <a:t>Grants</a:t>
            </a:r>
          </a:p>
        </p:txBody>
      </p:sp>
      <p:graphicFrame>
        <p:nvGraphicFramePr>
          <p:cNvPr id="4" name="Table 4">
            <a:extLst>
              <a:ext uri="{FF2B5EF4-FFF2-40B4-BE49-F238E27FC236}">
                <a16:creationId xmlns:a16="http://schemas.microsoft.com/office/drawing/2014/main" id="{115C55EB-D35E-42BE-8A0C-ED4493EFBDD6}"/>
              </a:ext>
            </a:extLst>
          </p:cNvPr>
          <p:cNvGraphicFramePr>
            <a:graphicFrameLocks noGrp="1"/>
          </p:cNvGraphicFramePr>
          <p:nvPr>
            <p:ph idx="1"/>
            <p:extLst>
              <p:ext uri="{D42A27DB-BD31-4B8C-83A1-F6EECF244321}">
                <p14:modId xmlns:p14="http://schemas.microsoft.com/office/powerpoint/2010/main" val="3293706882"/>
              </p:ext>
            </p:extLst>
          </p:nvPr>
        </p:nvGraphicFramePr>
        <p:xfrm>
          <a:off x="1520092" y="1356580"/>
          <a:ext cx="9167446" cy="4963160"/>
        </p:xfrm>
        <a:graphic>
          <a:graphicData uri="http://schemas.openxmlformats.org/drawingml/2006/table">
            <a:tbl>
              <a:tblPr firstRow="1" bandRow="1">
                <a:tableStyleId>{72833802-FEF1-4C79-8D5D-14CF1EAF98D9}</a:tableStyleId>
              </a:tblPr>
              <a:tblGrid>
                <a:gridCol w="1983106">
                  <a:extLst>
                    <a:ext uri="{9D8B030D-6E8A-4147-A177-3AD203B41FA5}">
                      <a16:colId xmlns:a16="http://schemas.microsoft.com/office/drawing/2014/main" val="1055510699"/>
                    </a:ext>
                  </a:extLst>
                </a:gridCol>
                <a:gridCol w="1983106">
                  <a:extLst>
                    <a:ext uri="{9D8B030D-6E8A-4147-A177-3AD203B41FA5}">
                      <a16:colId xmlns:a16="http://schemas.microsoft.com/office/drawing/2014/main" val="1937429678"/>
                    </a:ext>
                  </a:extLst>
                </a:gridCol>
                <a:gridCol w="1983106">
                  <a:extLst>
                    <a:ext uri="{9D8B030D-6E8A-4147-A177-3AD203B41FA5}">
                      <a16:colId xmlns:a16="http://schemas.microsoft.com/office/drawing/2014/main" val="2449211887"/>
                    </a:ext>
                  </a:extLst>
                </a:gridCol>
                <a:gridCol w="3218128">
                  <a:extLst>
                    <a:ext uri="{9D8B030D-6E8A-4147-A177-3AD203B41FA5}">
                      <a16:colId xmlns:a16="http://schemas.microsoft.com/office/drawing/2014/main" val="765354683"/>
                    </a:ext>
                  </a:extLst>
                </a:gridCol>
              </a:tblGrid>
              <a:tr h="370840">
                <a:tc>
                  <a:txBody>
                    <a:bodyPr/>
                    <a:lstStyle/>
                    <a:p>
                      <a:pPr algn="ctr"/>
                      <a:endParaRPr lang="en-US" dirty="0"/>
                    </a:p>
                  </a:txBody>
                  <a:tcPr anchor="ctr"/>
                </a:tc>
                <a:tc>
                  <a:txBody>
                    <a:bodyPr/>
                    <a:lstStyle/>
                    <a:p>
                      <a:pPr algn="ctr"/>
                      <a:r>
                        <a:rPr lang="en-US" dirty="0"/>
                        <a:t>Amount</a:t>
                      </a:r>
                    </a:p>
                  </a:txBody>
                  <a:tcPr anchor="ctr"/>
                </a:tc>
                <a:tc>
                  <a:txBody>
                    <a:bodyPr/>
                    <a:lstStyle/>
                    <a:p>
                      <a:pPr algn="ctr"/>
                      <a:r>
                        <a:rPr lang="en-US" dirty="0"/>
                        <a:t>Leader</a:t>
                      </a:r>
                    </a:p>
                  </a:txBody>
                  <a:tcPr anchor="ctr"/>
                </a:tc>
                <a:tc>
                  <a:txBody>
                    <a:bodyPr/>
                    <a:lstStyle/>
                    <a:p>
                      <a:pPr algn="ctr"/>
                      <a:r>
                        <a:rPr lang="en-US" dirty="0"/>
                        <a:t>Leverage</a:t>
                      </a:r>
                    </a:p>
                  </a:txBody>
                  <a:tcPr anchor="ctr"/>
                </a:tc>
                <a:extLst>
                  <a:ext uri="{0D108BD9-81ED-4DB2-BD59-A6C34878D82A}">
                    <a16:rowId xmlns:a16="http://schemas.microsoft.com/office/drawing/2014/main" val="1904133184"/>
                  </a:ext>
                </a:extLst>
              </a:tr>
              <a:tr h="370840">
                <a:tc>
                  <a:txBody>
                    <a:bodyPr/>
                    <a:lstStyle/>
                    <a:p>
                      <a:pPr algn="ctr"/>
                      <a:r>
                        <a:rPr lang="en-US" dirty="0"/>
                        <a:t>Teen Feed</a:t>
                      </a:r>
                    </a:p>
                  </a:txBody>
                  <a:tcPr anchor="ctr"/>
                </a:tc>
                <a:tc>
                  <a:txBody>
                    <a:bodyPr/>
                    <a:lstStyle/>
                    <a:p>
                      <a:pPr algn="ctr"/>
                      <a:r>
                        <a:rPr lang="en-US" dirty="0"/>
                        <a:t>$350</a:t>
                      </a:r>
                    </a:p>
                  </a:txBody>
                  <a:tcPr anchor="ctr"/>
                </a:tc>
                <a:tc>
                  <a:txBody>
                    <a:bodyPr/>
                    <a:lstStyle/>
                    <a:p>
                      <a:pPr algn="ctr"/>
                      <a:r>
                        <a:rPr lang="en-US" dirty="0"/>
                        <a:t>Dave Mushen</a:t>
                      </a:r>
                    </a:p>
                  </a:txBody>
                  <a:tcPr anchor="ctr"/>
                </a:tc>
                <a:tc>
                  <a:txBody>
                    <a:bodyPr/>
                    <a:lstStyle/>
                    <a:p>
                      <a:pPr algn="ctr"/>
                      <a:r>
                        <a:rPr lang="en-US" dirty="0"/>
                        <a:t>$1,500</a:t>
                      </a:r>
                    </a:p>
                  </a:txBody>
                  <a:tcPr anchor="ctr"/>
                </a:tc>
                <a:extLst>
                  <a:ext uri="{0D108BD9-81ED-4DB2-BD59-A6C34878D82A}">
                    <a16:rowId xmlns:a16="http://schemas.microsoft.com/office/drawing/2014/main" val="1377588269"/>
                  </a:ext>
                </a:extLst>
              </a:tr>
              <a:tr h="370840">
                <a:tc>
                  <a:txBody>
                    <a:bodyPr/>
                    <a:lstStyle/>
                    <a:p>
                      <a:pPr algn="ctr"/>
                      <a:r>
                        <a:rPr lang="en-US" dirty="0" err="1"/>
                        <a:t>WeHeartSeattle</a:t>
                      </a:r>
                      <a:endParaRPr lang="en-US" dirty="0"/>
                    </a:p>
                  </a:txBody>
                  <a:tcPr anchor="ctr"/>
                </a:tc>
                <a:tc>
                  <a:txBody>
                    <a:bodyPr/>
                    <a:lstStyle/>
                    <a:p>
                      <a:pPr algn="ctr"/>
                      <a:r>
                        <a:rPr lang="en-US" dirty="0"/>
                        <a:t>$3,000</a:t>
                      </a:r>
                    </a:p>
                  </a:txBody>
                  <a:tcPr anchor="ctr"/>
                </a:tc>
                <a:tc>
                  <a:txBody>
                    <a:bodyPr/>
                    <a:lstStyle/>
                    <a:p>
                      <a:pPr algn="ctr"/>
                      <a:r>
                        <a:rPr lang="en-US" dirty="0"/>
                        <a:t>Andrea Suarez</a:t>
                      </a:r>
                    </a:p>
                  </a:txBody>
                  <a:tcPr anchor="ctr"/>
                </a:tc>
                <a:tc>
                  <a:txBody>
                    <a:bodyPr/>
                    <a:lstStyle/>
                    <a:p>
                      <a:pPr algn="ctr"/>
                      <a:r>
                        <a:rPr lang="en-US" dirty="0"/>
                        <a:t>$9,000</a:t>
                      </a:r>
                    </a:p>
                  </a:txBody>
                  <a:tcPr anchor="ctr"/>
                </a:tc>
                <a:extLst>
                  <a:ext uri="{0D108BD9-81ED-4DB2-BD59-A6C34878D82A}">
                    <a16:rowId xmlns:a16="http://schemas.microsoft.com/office/drawing/2014/main" val="1961842348"/>
                  </a:ext>
                </a:extLst>
              </a:tr>
              <a:tr h="370840">
                <a:tc>
                  <a:txBody>
                    <a:bodyPr/>
                    <a:lstStyle/>
                    <a:p>
                      <a:pPr algn="ctr"/>
                      <a:r>
                        <a:rPr lang="en-US" dirty="0"/>
                        <a:t>University Food Bank</a:t>
                      </a:r>
                    </a:p>
                  </a:txBody>
                  <a:tcPr anchor="ctr"/>
                </a:tc>
                <a:tc>
                  <a:txBody>
                    <a:bodyPr/>
                    <a:lstStyle/>
                    <a:p>
                      <a:pPr algn="ctr"/>
                      <a:r>
                        <a:rPr lang="en-US" dirty="0"/>
                        <a:t>$1,000</a:t>
                      </a:r>
                    </a:p>
                  </a:txBody>
                  <a:tcPr anchor="ctr"/>
                </a:tc>
                <a:tc>
                  <a:txBody>
                    <a:bodyPr/>
                    <a:lstStyle/>
                    <a:p>
                      <a:pPr algn="ctr"/>
                      <a:r>
                        <a:rPr lang="en-US" dirty="0"/>
                        <a:t>Nancy Bolin</a:t>
                      </a:r>
                    </a:p>
                  </a:txBody>
                  <a:tcPr anchor="ctr"/>
                </a:tc>
                <a:tc>
                  <a:txBody>
                    <a:bodyPr/>
                    <a:lstStyle/>
                    <a:p>
                      <a:pPr algn="ctr"/>
                      <a:r>
                        <a:rPr lang="en-US" dirty="0"/>
                        <a:t>NA</a:t>
                      </a:r>
                    </a:p>
                  </a:txBody>
                  <a:tcPr anchor="ctr"/>
                </a:tc>
                <a:extLst>
                  <a:ext uri="{0D108BD9-81ED-4DB2-BD59-A6C34878D82A}">
                    <a16:rowId xmlns:a16="http://schemas.microsoft.com/office/drawing/2014/main" val="1258199512"/>
                  </a:ext>
                </a:extLst>
              </a:tr>
              <a:tr h="370840">
                <a:tc>
                  <a:txBody>
                    <a:bodyPr/>
                    <a:lstStyle/>
                    <a:p>
                      <a:pPr algn="ctr"/>
                      <a:r>
                        <a:rPr lang="en-US" dirty="0"/>
                        <a:t>Maui Relief Fund</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a:t>
                      </a:r>
                    </a:p>
                    <a:p>
                      <a:pPr algn="ctr"/>
                      <a:endParaRPr lang="en-US" dirty="0"/>
                    </a:p>
                  </a:txBody>
                  <a:tcPr anchor="ctr"/>
                </a:tc>
                <a:tc>
                  <a:txBody>
                    <a:bodyPr/>
                    <a:lstStyle/>
                    <a:p>
                      <a:pPr algn="ctr"/>
                      <a:r>
                        <a:rPr lang="en-US" dirty="0"/>
                        <a:t>Ron Espiritu</a:t>
                      </a:r>
                    </a:p>
                  </a:txBody>
                  <a:tcPr anchor="ctr"/>
                </a:tc>
                <a:tc>
                  <a:txBody>
                    <a:bodyPr/>
                    <a:lstStyle/>
                    <a:p>
                      <a:pPr algn="ctr"/>
                      <a:r>
                        <a:rPr lang="en-US" dirty="0"/>
                        <a:t>Significant</a:t>
                      </a:r>
                    </a:p>
                  </a:txBody>
                  <a:tcPr anchor="ctr"/>
                </a:tc>
                <a:extLst>
                  <a:ext uri="{0D108BD9-81ED-4DB2-BD59-A6C34878D82A}">
                    <a16:rowId xmlns:a16="http://schemas.microsoft.com/office/drawing/2014/main" val="2230813387"/>
                  </a:ext>
                </a:extLst>
              </a:tr>
              <a:tr h="370840">
                <a:tc>
                  <a:txBody>
                    <a:bodyPr/>
                    <a:lstStyle/>
                    <a:p>
                      <a:pPr algn="ctr"/>
                      <a:r>
                        <a:rPr lang="en-US" dirty="0"/>
                        <a:t>Community Health Centre, Uganda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$2,000</a:t>
                      </a:r>
                    </a:p>
                    <a:p>
                      <a:pPr algn="ctr"/>
                      <a:endParaRPr lang="en-US" dirty="0"/>
                    </a:p>
                  </a:txBody>
                  <a:tcPr anchor="ctr"/>
                </a:tc>
                <a:tc>
                  <a:txBody>
                    <a:bodyPr/>
                    <a:lstStyle/>
                    <a:p>
                      <a:pPr algn="ctr"/>
                      <a:r>
                        <a:rPr lang="en-US" dirty="0"/>
                        <a:t>University District Rotary</a:t>
                      </a:r>
                    </a:p>
                  </a:txBody>
                  <a:tcPr anchor="ctr"/>
                </a:tc>
                <a:tc>
                  <a:txBody>
                    <a:bodyPr/>
                    <a:lstStyle/>
                    <a:p>
                      <a:pPr algn="ctr"/>
                      <a:r>
                        <a:rPr lang="en-US" dirty="0"/>
                        <a:t>Significant</a:t>
                      </a:r>
                    </a:p>
                  </a:txBody>
                  <a:tcPr anchor="ctr"/>
                </a:tc>
                <a:extLst>
                  <a:ext uri="{0D108BD9-81ED-4DB2-BD59-A6C34878D82A}">
                    <a16:rowId xmlns:a16="http://schemas.microsoft.com/office/drawing/2014/main" val="967727422"/>
                  </a:ext>
                </a:extLst>
              </a:tr>
              <a:tr h="370840">
                <a:tc>
                  <a:txBody>
                    <a:bodyPr/>
                    <a:lstStyle/>
                    <a:p>
                      <a:pPr algn="ctr"/>
                      <a:r>
                        <a:rPr lang="en-US" dirty="0"/>
                        <a:t>Block Party</a:t>
                      </a:r>
                    </a:p>
                  </a:txBody>
                  <a:tcPr anchor="ctr"/>
                </a:tc>
                <a:tc>
                  <a:txBody>
                    <a:bodyPr/>
                    <a:lstStyle/>
                    <a:p>
                      <a:pPr algn="ctr"/>
                      <a:r>
                        <a:rPr lang="en-US" dirty="0"/>
                        <a:t>$3,742</a:t>
                      </a:r>
                    </a:p>
                  </a:txBody>
                  <a:tcPr anchor="ctr"/>
                </a:tc>
                <a:tc>
                  <a:txBody>
                    <a:bodyPr/>
                    <a:lstStyle/>
                    <a:p>
                      <a:pPr algn="ctr"/>
                      <a:r>
                        <a:rPr lang="en-US" dirty="0"/>
                        <a:t>USRC</a:t>
                      </a:r>
                    </a:p>
                  </a:txBody>
                  <a:tcPr anchor="ctr"/>
                </a:tc>
                <a:tc>
                  <a:txBody>
                    <a:bodyPr/>
                    <a:lstStyle/>
                    <a:p>
                      <a:pPr algn="ctr"/>
                      <a:r>
                        <a:rPr lang="en-US" dirty="0"/>
                        <a:t>NA</a:t>
                      </a:r>
                    </a:p>
                  </a:txBody>
                  <a:tcPr anchor="ctr"/>
                </a:tc>
                <a:extLst>
                  <a:ext uri="{0D108BD9-81ED-4DB2-BD59-A6C34878D82A}">
                    <a16:rowId xmlns:a16="http://schemas.microsoft.com/office/drawing/2014/main" val="1873152143"/>
                  </a:ext>
                </a:extLst>
              </a:tr>
              <a:tr h="370840">
                <a:tc>
                  <a:txBody>
                    <a:bodyPr/>
                    <a:lstStyle/>
                    <a:p>
                      <a:pPr algn="ctr"/>
                      <a:r>
                        <a:rPr lang="en-US" dirty="0"/>
                        <a:t>School Renovation, Cameroon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a:t>
                      </a:r>
                    </a:p>
                    <a:p>
                      <a:pPr algn="ctr"/>
                      <a:endParaRPr lang="en-US" dirty="0"/>
                    </a:p>
                  </a:txBody>
                  <a:tcPr anchor="ctr"/>
                </a:tc>
                <a:tc>
                  <a:txBody>
                    <a:bodyPr/>
                    <a:lstStyle/>
                    <a:p>
                      <a:pPr algn="ctr"/>
                      <a:r>
                        <a:rPr lang="en-US" dirty="0"/>
                        <a:t>Jim Horrigan</a:t>
                      </a:r>
                    </a:p>
                  </a:txBody>
                  <a:tcPr anchor="ctr"/>
                </a:tc>
                <a:tc>
                  <a:txBody>
                    <a:bodyPr/>
                    <a:lstStyle/>
                    <a:p>
                      <a:pPr algn="ctr"/>
                      <a:r>
                        <a:rPr lang="en-US" dirty="0"/>
                        <a:t>Significant</a:t>
                      </a:r>
                    </a:p>
                  </a:txBody>
                  <a:tcPr anchor="ctr"/>
                </a:tc>
                <a:extLst>
                  <a:ext uri="{0D108BD9-81ED-4DB2-BD59-A6C34878D82A}">
                    <a16:rowId xmlns:a16="http://schemas.microsoft.com/office/drawing/2014/main" val="403998489"/>
                  </a:ext>
                </a:extLst>
              </a:tr>
              <a:tr h="370840">
                <a:tc>
                  <a:txBody>
                    <a:bodyPr/>
                    <a:lstStyle/>
                    <a:p>
                      <a:pPr algn="ctr"/>
                      <a:r>
                        <a:rPr lang="en-US" b="1" dirty="0"/>
                        <a:t>Total</a:t>
                      </a:r>
                    </a:p>
                  </a:txBody>
                  <a:tcPr anchor="ctr"/>
                </a:tc>
                <a:tc>
                  <a:txBody>
                    <a:bodyPr/>
                    <a:lstStyle/>
                    <a:p>
                      <a:pPr algn="ctr"/>
                      <a:r>
                        <a:rPr lang="en-US" b="1" dirty="0"/>
                        <a:t>$12,092</a:t>
                      </a:r>
                    </a:p>
                  </a:txBody>
                  <a:tcPr anchor="ctr"/>
                </a:tc>
                <a:tc>
                  <a:txBody>
                    <a:bodyPr/>
                    <a:lstStyle/>
                    <a:p>
                      <a:pPr algn="ctr"/>
                      <a:endParaRPr lang="en-US" b="1" dirty="0"/>
                    </a:p>
                  </a:txBody>
                  <a:tcPr anchor="ctr"/>
                </a:tc>
                <a:tc>
                  <a:txBody>
                    <a:bodyPr/>
                    <a:lstStyle/>
                    <a:p>
                      <a:pPr algn="ctr"/>
                      <a:r>
                        <a:rPr lang="en-US" b="1" dirty="0"/>
                        <a:t>Greater than $21,092</a:t>
                      </a:r>
                    </a:p>
                  </a:txBody>
                  <a:tcPr anchor="ctr"/>
                </a:tc>
                <a:extLst>
                  <a:ext uri="{0D108BD9-81ED-4DB2-BD59-A6C34878D82A}">
                    <a16:rowId xmlns:a16="http://schemas.microsoft.com/office/drawing/2014/main" val="3065814347"/>
                  </a:ext>
                </a:extLst>
              </a:tr>
            </a:tbl>
          </a:graphicData>
        </a:graphic>
      </p:graphicFrame>
      <p:sp>
        <p:nvSpPr>
          <p:cNvPr id="7" name="Slide Number Placeholder 6">
            <a:extLst>
              <a:ext uri="{FF2B5EF4-FFF2-40B4-BE49-F238E27FC236}">
                <a16:creationId xmlns:a16="http://schemas.microsoft.com/office/drawing/2014/main" id="{D6457D41-65CB-4795-A8FB-A35DF5075A78}"/>
              </a:ext>
            </a:extLst>
          </p:cNvPr>
          <p:cNvSpPr>
            <a:spLocks noGrp="1"/>
          </p:cNvSpPr>
          <p:nvPr>
            <p:ph type="sldNum" sz="quarter" idx="12"/>
          </p:nvPr>
        </p:nvSpPr>
        <p:spPr>
          <a:xfrm>
            <a:off x="11391152" y="6434524"/>
            <a:ext cx="693261" cy="365125"/>
          </a:xfrm>
        </p:spPr>
        <p:txBody>
          <a:bodyPr/>
          <a:lstStyle/>
          <a:p>
            <a:fld id="{08AB70BE-1769-45B8-85A6-0C837432C7E6}" type="slidenum">
              <a:rPr lang="en-US" smtClean="0"/>
              <a:pPr/>
              <a:t>18</a:t>
            </a:fld>
            <a:endParaRPr lang="en-US" dirty="0"/>
          </a:p>
        </p:txBody>
      </p:sp>
    </p:spTree>
    <p:extLst>
      <p:ext uri="{BB962C8B-B14F-4D97-AF65-F5344CB8AC3E}">
        <p14:creationId xmlns:p14="http://schemas.microsoft.com/office/powerpoint/2010/main" val="127947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Topic Five:  The Future</a:t>
            </a:r>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a:normAutofit/>
          </a:bodyPr>
          <a:lstStyle/>
          <a:p>
            <a:r>
              <a:rPr lang="en-US" sz="2800" dirty="0"/>
              <a:t>Tom Ranken, Chair</a:t>
            </a:r>
          </a:p>
        </p:txBody>
      </p:sp>
    </p:spTree>
    <p:extLst>
      <p:ext uri="{BB962C8B-B14F-4D97-AF65-F5344CB8AC3E}">
        <p14:creationId xmlns:p14="http://schemas.microsoft.com/office/powerpoint/2010/main" val="262474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This is Our Club’s Foundation</a:t>
            </a:r>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a:normAutofit/>
          </a:bodyPr>
          <a:lstStyle/>
          <a:p>
            <a:pPr marL="1257300" indent="-342900">
              <a:lnSpc>
                <a:spcPct val="150000"/>
              </a:lnSpc>
              <a:buFont typeface="Arial" panose="020B0604020202020204" pitchFamily="34" charset="0"/>
              <a:buChar char="•"/>
            </a:pPr>
            <a:r>
              <a:rPr lang="en-US" sz="2800" dirty="0"/>
              <a:t>Independent of the Club</a:t>
            </a:r>
          </a:p>
          <a:p>
            <a:pPr marL="1257300" indent="-342900">
              <a:lnSpc>
                <a:spcPct val="150000"/>
              </a:lnSpc>
              <a:buFont typeface="Arial" panose="020B0604020202020204" pitchFamily="34" charset="0"/>
              <a:buChar char="•"/>
            </a:pPr>
            <a:r>
              <a:rPr lang="en-US" sz="2800" dirty="0"/>
              <a:t>Independent of the Rotary International Foundation</a:t>
            </a:r>
          </a:p>
          <a:p>
            <a:pPr marL="1257300" indent="-342900">
              <a:lnSpc>
                <a:spcPct val="150000"/>
              </a:lnSpc>
              <a:buFont typeface="Arial" panose="020B0604020202020204" pitchFamily="34" charset="0"/>
              <a:buChar char="•"/>
            </a:pPr>
            <a:r>
              <a:rPr lang="en-US" sz="2800" dirty="0"/>
              <a:t>Every Club member is also a member of the Service Foundation</a:t>
            </a:r>
          </a:p>
        </p:txBody>
      </p:sp>
    </p:spTree>
    <p:extLst>
      <p:ext uri="{BB962C8B-B14F-4D97-AF65-F5344CB8AC3E}">
        <p14:creationId xmlns:p14="http://schemas.microsoft.com/office/powerpoint/2010/main" val="3266076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Board Campaign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35769" y="2520639"/>
            <a:ext cx="7476460" cy="3910386"/>
          </a:xfrm>
        </p:spPr>
        <p:txBody>
          <a:bodyPr>
            <a:normAutofit/>
          </a:bodyPr>
          <a:lstStyle/>
          <a:p>
            <a:pPr marL="457200" indent="-457200">
              <a:buFont typeface="Arial" panose="020B0604020202020204" pitchFamily="34" charset="0"/>
              <a:buChar char="•"/>
            </a:pPr>
            <a:r>
              <a:rPr lang="en-US" sz="3300" dirty="0"/>
              <a:t>Initial Commitments</a:t>
            </a:r>
          </a:p>
          <a:p>
            <a:pPr marL="1143000" lvl="1" indent="-457200"/>
            <a:r>
              <a:rPr lang="en-US" sz="2800" dirty="0"/>
              <a:t>David Storm</a:t>
            </a:r>
          </a:p>
          <a:p>
            <a:pPr marL="1143000" lvl="1" indent="-457200"/>
            <a:r>
              <a:rPr lang="en-US" sz="2800" dirty="0"/>
              <a:t>New Pledges:  $196,000 (Ferris, Madden, </a:t>
            </a:r>
            <a:r>
              <a:rPr lang="en-US" sz="2800" dirty="0" err="1"/>
              <a:t>Mushens</a:t>
            </a:r>
            <a:r>
              <a:rPr lang="en-US" sz="2800" dirty="0"/>
              <a:t>, Ranken, Webber)</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20</a:t>
            </a:fld>
            <a:endParaRPr lang="en-US" dirty="0"/>
          </a:p>
        </p:txBody>
      </p:sp>
    </p:spTree>
    <p:extLst>
      <p:ext uri="{BB962C8B-B14F-4D97-AF65-F5344CB8AC3E}">
        <p14:creationId xmlns:p14="http://schemas.microsoft.com/office/powerpoint/2010/main" val="344938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Member Campaign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35769" y="2520639"/>
            <a:ext cx="7476460" cy="3910386"/>
          </a:xfrm>
        </p:spPr>
        <p:txBody>
          <a:bodyPr>
            <a:normAutofit/>
          </a:bodyPr>
          <a:lstStyle/>
          <a:p>
            <a:pPr marL="457200" indent="-457200">
              <a:buFont typeface="Arial" panose="020B0604020202020204" pitchFamily="34" charset="0"/>
              <a:buChar char="•"/>
            </a:pPr>
            <a:r>
              <a:rPr lang="en-US" sz="3600" dirty="0"/>
              <a:t>How can University Sunrise Rotary Club members participate?</a:t>
            </a:r>
          </a:p>
          <a:p>
            <a:pPr marL="1143000" lvl="1" indent="-457200"/>
            <a:r>
              <a:rPr lang="en-US" sz="2400" dirty="0"/>
              <a:t>President’s Dinner</a:t>
            </a:r>
          </a:p>
          <a:p>
            <a:pPr marL="1143000" lvl="1" indent="-457200"/>
            <a:r>
              <a:rPr lang="en-US" sz="2400" dirty="0"/>
              <a:t>Annual or Monthly Gifts</a:t>
            </a:r>
          </a:p>
          <a:p>
            <a:pPr marL="1143000" lvl="1" indent="-457200"/>
            <a:r>
              <a:rPr lang="en-US" sz="2400" dirty="0"/>
              <a:t>Wills</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21</a:t>
            </a:fld>
            <a:endParaRPr lang="en-US" dirty="0"/>
          </a:p>
        </p:txBody>
      </p:sp>
    </p:spTree>
    <p:extLst>
      <p:ext uri="{BB962C8B-B14F-4D97-AF65-F5344CB8AC3E}">
        <p14:creationId xmlns:p14="http://schemas.microsoft.com/office/powerpoint/2010/main" val="2753823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Participate!!</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35769" y="2520639"/>
            <a:ext cx="7476460" cy="3910386"/>
          </a:xfrm>
        </p:spPr>
        <p:txBody>
          <a:bodyPr>
            <a:normAutofit/>
          </a:bodyPr>
          <a:lstStyle/>
          <a:p>
            <a:pPr marL="457200" indent="-457200">
              <a:buFont typeface="Arial" panose="020B0604020202020204" pitchFamily="34" charset="0"/>
              <a:buChar char="•"/>
            </a:pPr>
            <a:r>
              <a:rPr lang="en-US" sz="2800" dirty="0"/>
              <a:t>Request Support for things you care about!</a:t>
            </a:r>
          </a:p>
          <a:p>
            <a:pPr marL="457200" indent="-457200">
              <a:buFont typeface="Arial" panose="020B0604020202020204" pitchFamily="34" charset="0"/>
              <a:buChar char="•"/>
            </a:pPr>
            <a:r>
              <a:rPr lang="en-US" sz="2800" dirty="0"/>
              <a:t>Board Participation</a:t>
            </a:r>
          </a:p>
          <a:p>
            <a:pPr marL="457200" indent="-457200">
              <a:buFont typeface="Arial" panose="020B0604020202020204" pitchFamily="34" charset="0"/>
              <a:buChar char="•"/>
            </a:pPr>
            <a:r>
              <a:rPr lang="en-US" sz="2800" dirty="0"/>
              <a:t>Screening Committee Participation</a:t>
            </a:r>
          </a:p>
          <a:p>
            <a:pPr marL="457200" indent="-457200">
              <a:buFont typeface="Arial" panose="020B0604020202020204" pitchFamily="34" charset="0"/>
              <a:buChar char="•"/>
            </a:pPr>
            <a:r>
              <a:rPr lang="en-US" sz="2800" dirty="0"/>
              <a:t>Give!!</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22</a:t>
            </a:fld>
            <a:endParaRPr lang="en-US" dirty="0"/>
          </a:p>
        </p:txBody>
      </p:sp>
    </p:spTree>
    <p:extLst>
      <p:ext uri="{BB962C8B-B14F-4D97-AF65-F5344CB8AC3E}">
        <p14:creationId xmlns:p14="http://schemas.microsoft.com/office/powerpoint/2010/main" val="2030976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Discussion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35769" y="2520639"/>
            <a:ext cx="7476460" cy="3910386"/>
          </a:xfrm>
        </p:spPr>
        <p:txBody>
          <a:bodyPr>
            <a:normAutofit/>
          </a:bodyPr>
          <a:lstStyle/>
          <a:p>
            <a:pPr marL="457200" indent="-457200">
              <a:buFont typeface="Arial" panose="020B0604020202020204" pitchFamily="34" charset="0"/>
              <a:buChar char="•"/>
            </a:pPr>
            <a:r>
              <a:rPr lang="en-US" sz="2800" dirty="0"/>
              <a:t>How should givers be recognized?</a:t>
            </a:r>
          </a:p>
          <a:p>
            <a:pPr marL="457200" indent="-457200">
              <a:buFont typeface="Arial" panose="020B0604020202020204" pitchFamily="34" charset="0"/>
              <a:buChar char="•"/>
            </a:pPr>
            <a:r>
              <a:rPr lang="en-US" sz="2800" dirty="0"/>
              <a:t>Are the giving priorities right?</a:t>
            </a:r>
          </a:p>
          <a:p>
            <a:pPr marL="457200" indent="-457200">
              <a:buFont typeface="Arial" panose="020B0604020202020204" pitchFamily="34" charset="0"/>
              <a:buChar char="•"/>
            </a:pPr>
            <a:r>
              <a:rPr lang="en-US" sz="2800" dirty="0"/>
              <a:t>Are the splits between current expenditures and building and endowment right?</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23</a:t>
            </a:fld>
            <a:endParaRPr lang="en-US" dirty="0"/>
          </a:p>
        </p:txBody>
      </p:sp>
    </p:spTree>
    <p:extLst>
      <p:ext uri="{BB962C8B-B14F-4D97-AF65-F5344CB8AC3E}">
        <p14:creationId xmlns:p14="http://schemas.microsoft.com/office/powerpoint/2010/main" val="3590483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24B7-710C-4A57-8CFD-02AED0241E6D}"/>
              </a:ext>
            </a:extLst>
          </p:cNvPr>
          <p:cNvSpPr>
            <a:spLocks noGrp="1"/>
          </p:cNvSpPr>
          <p:nvPr>
            <p:ph type="title"/>
          </p:nvPr>
        </p:nvSpPr>
        <p:spPr>
          <a:xfrm>
            <a:off x="5963479" y="596393"/>
            <a:ext cx="5618922" cy="1542507"/>
          </a:xfrm>
        </p:spPr>
        <p:txBody>
          <a:bodyPr/>
          <a:lstStyle/>
          <a:p>
            <a:r>
              <a:rPr lang="en-US" dirty="0"/>
              <a:t>Thank You</a:t>
            </a:r>
          </a:p>
        </p:txBody>
      </p:sp>
      <p:pic>
        <p:nvPicPr>
          <p:cNvPr id="6" name="Picture Placeholder 5" descr="The Northern Lights ">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0" y="-1"/>
            <a:ext cx="5181600" cy="6857999"/>
          </a:xfrm>
        </p:spPr>
      </p:pic>
      <p:sp>
        <p:nvSpPr>
          <p:cNvPr id="3" name="Content Placeholder 2">
            <a:extLst>
              <a:ext uri="{FF2B5EF4-FFF2-40B4-BE49-F238E27FC236}">
                <a16:creationId xmlns:a16="http://schemas.microsoft.com/office/drawing/2014/main" id="{C95A8907-8F83-4D28-A679-FA8F63B9A1BA}"/>
              </a:ext>
            </a:extLst>
          </p:cNvPr>
          <p:cNvSpPr>
            <a:spLocks noGrp="1"/>
          </p:cNvSpPr>
          <p:nvPr>
            <p:ph idx="1"/>
          </p:nvPr>
        </p:nvSpPr>
        <p:spPr>
          <a:xfrm>
            <a:off x="6096000" y="1724686"/>
            <a:ext cx="5618922" cy="4033299"/>
          </a:xfrm>
        </p:spPr>
        <p:txBody>
          <a:bodyPr>
            <a:normAutofit fontScale="92500" lnSpcReduction="10000"/>
          </a:bodyPr>
          <a:lstStyle/>
          <a:p>
            <a:r>
              <a:rPr lang="en-US" sz="2800" dirty="0"/>
              <a:t>The University Sunrise Service Foundation:</a:t>
            </a:r>
          </a:p>
          <a:p>
            <a:pPr marL="342900" indent="-342900">
              <a:lnSpc>
                <a:spcPct val="150000"/>
              </a:lnSpc>
              <a:buClr>
                <a:schemeClr val="bg2"/>
              </a:buClr>
              <a:buFont typeface="Arial" panose="020B0604020202020204" pitchFamily="34" charset="0"/>
              <a:buChar char="•"/>
            </a:pPr>
            <a:r>
              <a:rPr lang="en-US" sz="2400" dirty="0"/>
              <a:t>Hal Beals</a:t>
            </a:r>
          </a:p>
          <a:p>
            <a:pPr marL="342900" indent="-342900">
              <a:lnSpc>
                <a:spcPct val="150000"/>
              </a:lnSpc>
              <a:buClr>
                <a:schemeClr val="bg2"/>
              </a:buClr>
              <a:buFont typeface="Arial" panose="020B0604020202020204" pitchFamily="34" charset="0"/>
              <a:buChar char="•"/>
            </a:pPr>
            <a:r>
              <a:rPr lang="en-US" sz="2400" dirty="0"/>
              <a:t>Nancy Bolin</a:t>
            </a:r>
          </a:p>
          <a:p>
            <a:pPr marL="342900" indent="-342900">
              <a:lnSpc>
                <a:spcPct val="150000"/>
              </a:lnSpc>
              <a:buClr>
                <a:schemeClr val="bg2"/>
              </a:buClr>
              <a:buFont typeface="Arial" panose="020B0604020202020204" pitchFamily="34" charset="0"/>
              <a:buChar char="•"/>
            </a:pPr>
            <a:r>
              <a:rPr lang="en-US" sz="2400" dirty="0"/>
              <a:t>Mike Madden</a:t>
            </a:r>
          </a:p>
          <a:p>
            <a:pPr marL="342900" indent="-342900">
              <a:lnSpc>
                <a:spcPct val="150000"/>
              </a:lnSpc>
              <a:buClr>
                <a:schemeClr val="bg2"/>
              </a:buClr>
              <a:buFont typeface="Arial" panose="020B0604020202020204" pitchFamily="34" charset="0"/>
              <a:buChar char="•"/>
            </a:pPr>
            <a:r>
              <a:rPr lang="en-US" sz="2400" dirty="0"/>
              <a:t>Paul Meehan</a:t>
            </a:r>
          </a:p>
          <a:p>
            <a:pPr marL="342900" indent="-342900">
              <a:lnSpc>
                <a:spcPct val="150000"/>
              </a:lnSpc>
              <a:buClr>
                <a:schemeClr val="bg2"/>
              </a:buClr>
              <a:buFont typeface="Arial" panose="020B0604020202020204" pitchFamily="34" charset="0"/>
              <a:buChar char="•"/>
            </a:pPr>
            <a:r>
              <a:rPr lang="en-US" sz="2400" dirty="0"/>
              <a:t>Dave Mushen</a:t>
            </a:r>
          </a:p>
        </p:txBody>
      </p:sp>
      <p:sp>
        <p:nvSpPr>
          <p:cNvPr id="9" name="Slide Number Placeholder 8">
            <a:extLst>
              <a:ext uri="{FF2B5EF4-FFF2-40B4-BE49-F238E27FC236}">
                <a16:creationId xmlns:a16="http://schemas.microsoft.com/office/drawing/2014/main" id="{D9293E6D-52CE-414C-A9A9-7A3C0CE08934}"/>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24</a:t>
            </a:fld>
            <a:endParaRPr lang="en-US" dirty="0"/>
          </a:p>
        </p:txBody>
      </p:sp>
      <p:sp>
        <p:nvSpPr>
          <p:cNvPr id="5" name="TextBox 4">
            <a:extLst>
              <a:ext uri="{FF2B5EF4-FFF2-40B4-BE49-F238E27FC236}">
                <a16:creationId xmlns:a16="http://schemas.microsoft.com/office/drawing/2014/main" id="{AB156B04-F6EA-9CAB-5D9D-495391E59DA0}"/>
              </a:ext>
            </a:extLst>
          </p:cNvPr>
          <p:cNvSpPr txBox="1"/>
          <p:nvPr/>
        </p:nvSpPr>
        <p:spPr>
          <a:xfrm>
            <a:off x="8491755" y="2708031"/>
            <a:ext cx="3810000" cy="2631490"/>
          </a:xfrm>
          <a:prstGeom prst="rect">
            <a:avLst/>
          </a:prstGeom>
          <a:noFill/>
        </p:spPr>
        <p:txBody>
          <a:bodyPr wrap="square" rtlCol="0">
            <a:spAutoFit/>
          </a:bodyPr>
          <a:lstStyle/>
          <a:p>
            <a:pPr marL="342900" indent="-342900">
              <a:lnSpc>
                <a:spcPct val="150000"/>
              </a:lnSpc>
              <a:spcBef>
                <a:spcPts val="600"/>
              </a:spcBef>
              <a:buFont typeface="Arial" panose="020B0604020202020204" pitchFamily="34" charset="0"/>
              <a:buChar char="•"/>
            </a:pPr>
            <a:r>
              <a:rPr lang="en-US" sz="2200" dirty="0">
                <a:solidFill>
                  <a:schemeClr val="bg2"/>
                </a:solidFill>
              </a:rPr>
              <a:t>Jeff Mushen</a:t>
            </a:r>
          </a:p>
          <a:p>
            <a:pPr marL="342900" indent="-342900">
              <a:lnSpc>
                <a:spcPct val="150000"/>
              </a:lnSpc>
              <a:spcBef>
                <a:spcPts val="600"/>
              </a:spcBef>
              <a:buFont typeface="Arial" panose="020B0604020202020204" pitchFamily="34" charset="0"/>
              <a:buChar char="•"/>
            </a:pPr>
            <a:r>
              <a:rPr lang="en-US" sz="2200" dirty="0">
                <a:solidFill>
                  <a:schemeClr val="bg2"/>
                </a:solidFill>
              </a:rPr>
              <a:t>Pam Mushen</a:t>
            </a:r>
          </a:p>
          <a:p>
            <a:pPr marL="342900" indent="-342900">
              <a:lnSpc>
                <a:spcPct val="150000"/>
              </a:lnSpc>
              <a:spcBef>
                <a:spcPts val="600"/>
              </a:spcBef>
              <a:buFont typeface="Arial" panose="020B0604020202020204" pitchFamily="34" charset="0"/>
              <a:buChar char="•"/>
            </a:pPr>
            <a:r>
              <a:rPr lang="en-US" sz="2200" dirty="0">
                <a:solidFill>
                  <a:schemeClr val="bg2"/>
                </a:solidFill>
              </a:rPr>
              <a:t>Tom Ranken</a:t>
            </a:r>
          </a:p>
          <a:p>
            <a:pPr marL="342900" indent="-342900">
              <a:lnSpc>
                <a:spcPct val="150000"/>
              </a:lnSpc>
              <a:spcBef>
                <a:spcPts val="600"/>
              </a:spcBef>
              <a:buFont typeface="Arial" panose="020B0604020202020204" pitchFamily="34" charset="0"/>
              <a:buChar char="•"/>
            </a:pPr>
            <a:r>
              <a:rPr lang="en-US" sz="2200" dirty="0">
                <a:solidFill>
                  <a:schemeClr val="bg2"/>
                </a:solidFill>
              </a:rPr>
              <a:t>Stuart Webber</a:t>
            </a:r>
          </a:p>
          <a:p>
            <a:endParaRPr lang="en-US" dirty="0"/>
          </a:p>
        </p:txBody>
      </p:sp>
    </p:spTree>
    <p:extLst>
      <p:ext uri="{BB962C8B-B14F-4D97-AF65-F5344CB8AC3E}">
        <p14:creationId xmlns:p14="http://schemas.microsoft.com/office/powerpoint/2010/main" val="199489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5390983" cy="1963318"/>
          </a:xfrm>
        </p:spPr>
        <p:txBody>
          <a:bodyPr/>
          <a:lstStyle/>
          <a:p>
            <a:r>
              <a:rPr lang="en-US" dirty="0"/>
              <a:t>Agenda</a:t>
            </a:r>
          </a:p>
        </p:txBody>
      </p:sp>
      <p:sp>
        <p:nvSpPr>
          <p:cNvPr id="6" name="Content Placeholder 5">
            <a:extLst>
              <a:ext uri="{FF2B5EF4-FFF2-40B4-BE49-F238E27FC236}">
                <a16:creationId xmlns:a16="http://schemas.microsoft.com/office/drawing/2014/main" id="{FEF7041F-5C33-40F8-A459-751AEB102408}"/>
              </a:ext>
            </a:extLst>
          </p:cNvPr>
          <p:cNvSpPr>
            <a:spLocks noGrp="1"/>
          </p:cNvSpPr>
          <p:nvPr>
            <p:ph idx="1"/>
          </p:nvPr>
        </p:nvSpPr>
        <p:spPr>
          <a:xfrm>
            <a:off x="914401" y="2870496"/>
            <a:ext cx="5181600" cy="3306467"/>
          </a:xfrm>
        </p:spPr>
        <p:txBody>
          <a:bodyPr>
            <a:noAutofit/>
          </a:bodyPr>
          <a:lstStyle/>
          <a:p>
            <a:pPr marL="457200" indent="-457200">
              <a:buFont typeface="+mj-lt"/>
              <a:buAutoNum type="arabicPeriod"/>
            </a:pPr>
            <a:r>
              <a:rPr lang="en-US" sz="2800" dirty="0"/>
              <a:t>Club Approval</a:t>
            </a:r>
          </a:p>
          <a:p>
            <a:pPr marL="457200" indent="-457200">
              <a:buFont typeface="+mj-lt"/>
              <a:buAutoNum type="arabicPeriod"/>
            </a:pPr>
            <a:r>
              <a:rPr lang="en-US" sz="2800" dirty="0"/>
              <a:t>Financial Position</a:t>
            </a:r>
          </a:p>
          <a:p>
            <a:pPr marL="457200" indent="-457200">
              <a:buFont typeface="+mj-lt"/>
              <a:buAutoNum type="arabicPeriod"/>
            </a:pPr>
            <a:r>
              <a:rPr lang="en-US" sz="2800" dirty="0"/>
              <a:t>Investment Philosophy</a:t>
            </a:r>
          </a:p>
          <a:p>
            <a:pPr marL="457200" indent="-457200">
              <a:buFont typeface="+mj-lt"/>
              <a:buAutoNum type="arabicPeriod"/>
            </a:pPr>
            <a:r>
              <a:rPr lang="en-US" sz="2800" dirty="0"/>
              <a:t>Grants</a:t>
            </a:r>
          </a:p>
          <a:p>
            <a:pPr marL="457200" indent="-457200">
              <a:buFont typeface="+mj-lt"/>
              <a:buAutoNum type="arabicPeriod"/>
            </a:pPr>
            <a:r>
              <a:rPr lang="en-US" sz="2800" dirty="0"/>
              <a:t>The Future</a:t>
            </a:r>
          </a:p>
          <a:p>
            <a:pPr marL="457200" indent="-457200">
              <a:buFont typeface="+mj-lt"/>
              <a:buAutoNum type="arabicPeriod"/>
            </a:pPr>
            <a:r>
              <a:rPr lang="en-US" sz="2800" dirty="0"/>
              <a:t>Discussion</a:t>
            </a:r>
          </a:p>
        </p:txBody>
      </p:sp>
      <p:pic>
        <p:nvPicPr>
          <p:cNvPr id="12" name="Picture Placeholder 11" descr="A galaxy in space">
            <a:extLst>
              <a:ext uri="{FF2B5EF4-FFF2-40B4-BE49-F238E27FC236}">
                <a16:creationId xmlns:a16="http://schemas.microsoft.com/office/drawing/2014/main" id="{74CBA211-37A0-4CC8-ACD3-522C5BE67732}"/>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514166" y="-1798"/>
            <a:ext cx="2846566" cy="2872294"/>
          </a:xfrm>
        </p:spPr>
      </p:pic>
      <p:pic>
        <p:nvPicPr>
          <p:cNvPr id="14" name="Picture Placeholder 13" descr="A spiral galaxy in space">
            <a:extLst>
              <a:ext uri="{FF2B5EF4-FFF2-40B4-BE49-F238E27FC236}">
                <a16:creationId xmlns:a16="http://schemas.microsoft.com/office/drawing/2014/main" id="{1EAE460E-5FC8-45EA-B10F-E699814E8EA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9360733" y="-1798"/>
            <a:ext cx="2826990" cy="2854594"/>
          </a:xfrm>
        </p:spPr>
      </p:pic>
      <p:pic>
        <p:nvPicPr>
          <p:cNvPr id="18" name="Picture Placeholder 17" descr="Star in the evening sky">
            <a:extLst>
              <a:ext uri="{FF2B5EF4-FFF2-40B4-BE49-F238E27FC236}">
                <a16:creationId xmlns:a16="http://schemas.microsoft.com/office/drawing/2014/main" id="{D9F63E76-B657-482E-810D-3321F4B962AA}"/>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a:stretch/>
        </p:blipFill>
        <p:spPr>
          <a:xfrm>
            <a:off x="6514169" y="2856391"/>
            <a:ext cx="2846565" cy="4001609"/>
          </a:xfrm>
        </p:spPr>
      </p:pic>
      <p:pic>
        <p:nvPicPr>
          <p:cNvPr id="16" name="Picture Placeholder 15" descr="The Northern Lights ">
            <a:extLst>
              <a:ext uri="{FF2B5EF4-FFF2-40B4-BE49-F238E27FC236}">
                <a16:creationId xmlns:a16="http://schemas.microsoft.com/office/drawing/2014/main" id="{0B4EBE43-9BF3-4053-9882-9A8FE1110EEF}"/>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9356456" y="2828943"/>
            <a:ext cx="2835544" cy="4038805"/>
          </a:xfrm>
        </p:spPr>
      </p:pic>
      <p:sp>
        <p:nvSpPr>
          <p:cNvPr id="21" name="Slide Number Placeholder 20">
            <a:extLst>
              <a:ext uri="{FF2B5EF4-FFF2-40B4-BE49-F238E27FC236}">
                <a16:creationId xmlns:a16="http://schemas.microsoft.com/office/drawing/2014/main" id="{04AC6251-86B6-46D0-9E3A-E833E8CCD8DE}"/>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3</a:t>
            </a:fld>
            <a:endParaRPr lang="en-US" dirty="0"/>
          </a:p>
        </p:txBody>
      </p:sp>
    </p:spTree>
    <p:extLst>
      <p:ext uri="{BB962C8B-B14F-4D97-AF65-F5344CB8AC3E}">
        <p14:creationId xmlns:p14="http://schemas.microsoft.com/office/powerpoint/2010/main" val="1544838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Topic One:  Club Approval</a:t>
            </a:r>
            <a:br>
              <a:rPr lang="en-US" dirty="0"/>
            </a:br>
            <a:endParaRPr lang="en-US" dirty="0"/>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anchor="ctr">
            <a:normAutofit/>
          </a:bodyPr>
          <a:lstStyle/>
          <a:p>
            <a:pPr>
              <a:lnSpc>
                <a:spcPct val="150000"/>
              </a:lnSpc>
            </a:pPr>
            <a:r>
              <a:rPr lang="en-US" sz="2800" dirty="0"/>
              <a:t>Tom Ranken, Chair</a:t>
            </a:r>
          </a:p>
        </p:txBody>
      </p:sp>
    </p:spTree>
    <p:extLst>
      <p:ext uri="{BB962C8B-B14F-4D97-AF65-F5344CB8AC3E}">
        <p14:creationId xmlns:p14="http://schemas.microsoft.com/office/powerpoint/2010/main" val="128197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Approval of Board Members (Action Item)</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normAutofit lnSpcReduction="10000"/>
          </a:bodyPr>
          <a:lstStyle/>
          <a:p>
            <a:r>
              <a:rPr lang="en-US" sz="2800" dirty="0"/>
              <a:t>Board Members:</a:t>
            </a:r>
          </a:p>
          <a:p>
            <a:pPr marL="342900" indent="-342900">
              <a:buFont typeface="Arial" panose="020B0604020202020204" pitchFamily="34" charset="0"/>
              <a:buChar char="•"/>
            </a:pPr>
            <a:r>
              <a:rPr lang="en-US" sz="2400" dirty="0"/>
              <a:t>Tom Ranken, Chair (2021)</a:t>
            </a:r>
          </a:p>
          <a:p>
            <a:pPr marL="342900" indent="-342900">
              <a:buFont typeface="Arial" panose="020B0604020202020204" pitchFamily="34" charset="0"/>
              <a:buChar char="•"/>
            </a:pPr>
            <a:r>
              <a:rPr lang="en-US" sz="2400" dirty="0"/>
              <a:t>Lincoln Ferris (2023)</a:t>
            </a:r>
          </a:p>
          <a:p>
            <a:pPr marL="342900" indent="-342900">
              <a:buFont typeface="Arial" panose="020B0604020202020204" pitchFamily="34" charset="0"/>
              <a:buChar char="•"/>
            </a:pPr>
            <a:r>
              <a:rPr lang="en-US" sz="2400" dirty="0"/>
              <a:t>Dave Mushen (2023)</a:t>
            </a:r>
          </a:p>
          <a:p>
            <a:pPr marL="342900" indent="-342900">
              <a:buFont typeface="Arial" panose="020B0604020202020204" pitchFamily="34" charset="0"/>
              <a:buChar char="•"/>
            </a:pPr>
            <a:r>
              <a:rPr lang="en-US" sz="2400" dirty="0"/>
              <a:t>Pam Mushen (2022)</a:t>
            </a:r>
          </a:p>
          <a:p>
            <a:pPr marL="342900" indent="-342900">
              <a:buFont typeface="Arial" panose="020B0604020202020204" pitchFamily="34" charset="0"/>
              <a:buChar char="•"/>
            </a:pPr>
            <a:r>
              <a:rPr lang="en-US" sz="2400" dirty="0"/>
              <a:t>Stuart Webber (2023)</a:t>
            </a:r>
          </a:p>
          <a:p>
            <a:endParaRPr lang="en-US"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5</a:t>
            </a:fld>
            <a:endParaRPr lang="en-US" dirty="0"/>
          </a:p>
        </p:txBody>
      </p:sp>
    </p:spTree>
    <p:extLst>
      <p:ext uri="{BB962C8B-B14F-4D97-AF65-F5344CB8AC3E}">
        <p14:creationId xmlns:p14="http://schemas.microsoft.com/office/powerpoint/2010/main" val="162092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Proposed Bylaw Change (Action Item)</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6"/>
            <a:ext cx="7476460" cy="3856715"/>
          </a:xfrm>
        </p:spPr>
        <p:txBody>
          <a:bodyPr>
            <a:normAutofit fontScale="92500" lnSpcReduction="20000"/>
          </a:bodyPr>
          <a:lstStyle/>
          <a:p>
            <a:r>
              <a:rPr lang="en-US" sz="2800" dirty="0"/>
              <a:t>New Article XI: “In the case of the dissolution of the University Sunrise Rotary Club or the University Sunrise Rotary Club Service Foundation, all of the Foundation’s property, real and personal, after paying all just claims upon it, shall be conveyed to and vested in the Rotary International Foundation or its legal successor and the Board of Directors of the Foundation shall perform all actions necessary to effect such conveyance.”</a:t>
            </a:r>
          </a:p>
          <a:p>
            <a:endParaRPr lang="en-US"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6</a:t>
            </a:fld>
            <a:endParaRPr lang="en-US" dirty="0"/>
          </a:p>
        </p:txBody>
      </p:sp>
    </p:spTree>
    <p:extLst>
      <p:ext uri="{BB962C8B-B14F-4D97-AF65-F5344CB8AC3E}">
        <p14:creationId xmlns:p14="http://schemas.microsoft.com/office/powerpoint/2010/main" val="2495978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Screening Committee</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3352800" y="2794177"/>
            <a:ext cx="7476460" cy="3382786"/>
          </a:xfrm>
        </p:spPr>
        <p:txBody>
          <a:bodyPr/>
          <a:lstStyle/>
          <a:p>
            <a:r>
              <a:rPr lang="en-US" sz="2800" dirty="0"/>
              <a:t>Members:</a:t>
            </a:r>
          </a:p>
          <a:p>
            <a:pPr marL="342900" indent="-342900">
              <a:buFont typeface="Arial" panose="020B0604020202020204" pitchFamily="34" charset="0"/>
              <a:buChar char="•"/>
            </a:pPr>
            <a:r>
              <a:rPr lang="en-US" sz="2400" dirty="0"/>
              <a:t>Hal Beals</a:t>
            </a:r>
          </a:p>
          <a:p>
            <a:pPr marL="342900" indent="-342900">
              <a:buFont typeface="Arial" panose="020B0604020202020204" pitchFamily="34" charset="0"/>
              <a:buChar char="•"/>
            </a:pPr>
            <a:r>
              <a:rPr lang="en-US" sz="2400" dirty="0"/>
              <a:t>Nancy Bolin</a:t>
            </a:r>
          </a:p>
          <a:p>
            <a:pPr marL="342900" indent="-342900">
              <a:buFont typeface="Arial" panose="020B0604020202020204" pitchFamily="34" charset="0"/>
              <a:buChar char="•"/>
            </a:pPr>
            <a:r>
              <a:rPr lang="en-US" sz="2400" dirty="0"/>
              <a:t>Mike Madden</a:t>
            </a:r>
          </a:p>
          <a:p>
            <a:endParaRPr lang="en-US" dirty="0"/>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7</a:t>
            </a:fld>
            <a:endParaRPr lang="en-US" dirty="0"/>
          </a:p>
        </p:txBody>
      </p:sp>
    </p:spTree>
    <p:extLst>
      <p:ext uri="{BB962C8B-B14F-4D97-AF65-F5344CB8AC3E}">
        <p14:creationId xmlns:p14="http://schemas.microsoft.com/office/powerpoint/2010/main" val="1028277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01ED9-04DB-4CDE-9061-CBB220C8211E}"/>
              </a:ext>
            </a:extLst>
          </p:cNvPr>
          <p:cNvSpPr>
            <a:spLocks noGrp="1"/>
          </p:cNvSpPr>
          <p:nvPr>
            <p:ph type="ctrTitle"/>
          </p:nvPr>
        </p:nvSpPr>
        <p:spPr>
          <a:xfrm>
            <a:off x="914400" y="685798"/>
            <a:ext cx="4770783" cy="3217461"/>
          </a:xfrm>
        </p:spPr>
        <p:txBody>
          <a:bodyPr/>
          <a:lstStyle/>
          <a:p>
            <a:r>
              <a:rPr lang="en-US" dirty="0"/>
              <a:t>Topic Two:  Financial Position</a:t>
            </a:r>
            <a:br>
              <a:rPr lang="en-US" dirty="0"/>
            </a:br>
            <a:endParaRPr lang="en-US" dirty="0"/>
          </a:p>
        </p:txBody>
      </p:sp>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92246"/>
            <a:ext cx="11576868" cy="2465754"/>
          </a:xfrm>
        </p:spPr>
        <p:txBody>
          <a:bodyPr anchor="ctr">
            <a:normAutofit/>
          </a:bodyPr>
          <a:lstStyle/>
          <a:p>
            <a:pPr>
              <a:lnSpc>
                <a:spcPct val="150000"/>
              </a:lnSpc>
            </a:pPr>
            <a:r>
              <a:rPr lang="en-US" sz="2800" dirty="0"/>
              <a:t>Stuart Webber, Treasurer</a:t>
            </a:r>
          </a:p>
        </p:txBody>
      </p:sp>
    </p:spTree>
    <p:extLst>
      <p:ext uri="{BB962C8B-B14F-4D97-AF65-F5344CB8AC3E}">
        <p14:creationId xmlns:p14="http://schemas.microsoft.com/office/powerpoint/2010/main" val="2931509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a:lstStyle/>
          <a:p>
            <a:r>
              <a:rPr lang="en-US" dirty="0"/>
              <a:t>Balance Sheet, Nov. 2023</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a:lstStyle/>
          <a:p>
            <a:fld id="{08AB70BE-1769-45B8-85A6-0C837432C7E6}" type="slidenum">
              <a:rPr lang="en-US" smtClean="0"/>
              <a:pPr/>
              <a:t>9</a:t>
            </a:fld>
            <a:endParaRPr lang="en-US" dirty="0"/>
          </a:p>
        </p:txBody>
      </p:sp>
      <p:pic>
        <p:nvPicPr>
          <p:cNvPr id="9" name="Content Placeholder 8">
            <a:extLst>
              <a:ext uri="{FF2B5EF4-FFF2-40B4-BE49-F238E27FC236}">
                <a16:creationId xmlns:a16="http://schemas.microsoft.com/office/drawing/2014/main" id="{257A08D1-247E-2145-D76A-12B30ADAE0B5}"/>
              </a:ext>
            </a:extLst>
          </p:cNvPr>
          <p:cNvPicPr>
            <a:picLocks noGrp="1" noChangeAspect="1"/>
          </p:cNvPicPr>
          <p:nvPr>
            <p:ph idx="1"/>
          </p:nvPr>
        </p:nvPicPr>
        <p:blipFill>
          <a:blip r:embed="rId5"/>
          <a:stretch>
            <a:fillRect/>
          </a:stretch>
        </p:blipFill>
        <p:spPr>
          <a:xfrm>
            <a:off x="2846729" y="2076939"/>
            <a:ext cx="9345271" cy="3190630"/>
          </a:xfrm>
        </p:spPr>
      </p:pic>
    </p:spTree>
    <p:extLst>
      <p:ext uri="{BB962C8B-B14F-4D97-AF65-F5344CB8AC3E}">
        <p14:creationId xmlns:p14="http://schemas.microsoft.com/office/powerpoint/2010/main" val="3690714143"/>
      </p:ext>
    </p:extLst>
  </p:cSld>
  <p:clrMapOvr>
    <a:masterClrMapping/>
  </p:clrMapOvr>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AB8BBB-9A18-4050-923B-7FC6E36DA496}">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B61E4D0-D101-4A17-BA61-F29B2B6CFE7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{25F93005-EAA1-4522-90B2-A65C16DC8D27}tf89118109_win32</Template>
  <TotalTime>599</TotalTime>
  <Words>539</Words>
  <Application>Microsoft Office PowerPoint</Application>
  <PresentationFormat>Widescreen</PresentationFormat>
  <Paragraphs>136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Nova Light</vt:lpstr>
      <vt:lpstr>Calibri</vt:lpstr>
      <vt:lpstr>Elephant</vt:lpstr>
      <vt:lpstr>ModOverlayVTI</vt:lpstr>
      <vt:lpstr>University Sunrise Rotary Service Foundation</vt:lpstr>
      <vt:lpstr>This is Our Club’s Foundation</vt:lpstr>
      <vt:lpstr>Agenda</vt:lpstr>
      <vt:lpstr>Topic One:  Club Approval </vt:lpstr>
      <vt:lpstr>Approval of Board Members (Action Item)</vt:lpstr>
      <vt:lpstr>Proposed Bylaw Change (Action Item)</vt:lpstr>
      <vt:lpstr>Screening Committee</vt:lpstr>
      <vt:lpstr>Topic Two:  Financial Position </vt:lpstr>
      <vt:lpstr>Balance Sheet, Nov. 2023</vt:lpstr>
      <vt:lpstr>2022-23 Income Statement, p. 1.</vt:lpstr>
      <vt:lpstr>2022-23 Income Statement, p. 2.</vt:lpstr>
      <vt:lpstr>YTD Income Statement, p. 1.</vt:lpstr>
      <vt:lpstr>YTD Income Statement, p. 2.</vt:lpstr>
      <vt:lpstr>Topic Three:  Investment Philosophy </vt:lpstr>
      <vt:lpstr>Investment Philosophy</vt:lpstr>
      <vt:lpstr>Investment Philosophy</vt:lpstr>
      <vt:lpstr>Topic Four:  Grants</vt:lpstr>
      <vt:lpstr>Grants</vt:lpstr>
      <vt:lpstr>Topic Five:  The Future</vt:lpstr>
      <vt:lpstr>Board Campaign</vt:lpstr>
      <vt:lpstr>Member Campaign</vt:lpstr>
      <vt:lpstr>Participate!!</vt:lpstr>
      <vt:lpstr>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Sunrise Rotary Service Foundation</dc:title>
  <dc:creator>J. Thomas Ranken</dc:creator>
  <cp:lastModifiedBy>J. Thomas Ranken</cp:lastModifiedBy>
  <cp:revision>4</cp:revision>
  <dcterms:created xsi:type="dcterms:W3CDTF">2024-01-03T01:20:51Z</dcterms:created>
  <dcterms:modified xsi:type="dcterms:W3CDTF">2024-01-03T22:53:16Z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