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2" r:id="rId2"/>
  </p:sldMasterIdLst>
  <p:notesMasterIdLst>
    <p:notesMasterId r:id="rId19"/>
  </p:notesMasterIdLst>
  <p:sldIdLst>
    <p:sldId id="258" r:id="rId3"/>
    <p:sldId id="611" r:id="rId4"/>
    <p:sldId id="602" r:id="rId5"/>
    <p:sldId id="606" r:id="rId6"/>
    <p:sldId id="600" r:id="rId7"/>
    <p:sldId id="599" r:id="rId8"/>
    <p:sldId id="603" r:id="rId9"/>
    <p:sldId id="605" r:id="rId10"/>
    <p:sldId id="607" r:id="rId11"/>
    <p:sldId id="609" r:id="rId12"/>
    <p:sldId id="270" r:id="rId13"/>
    <p:sldId id="608" r:id="rId14"/>
    <p:sldId id="612" r:id="rId15"/>
    <p:sldId id="266" r:id="rId16"/>
    <p:sldId id="614" r:id="rId17"/>
    <p:sldId id="615" r:id="rId18"/>
  </p:sldIdLst>
  <p:sldSz cx="18288000" cy="10287000"/>
  <p:notesSz cx="6858000" cy="9144000"/>
  <p:embeddedFontLst>
    <p:embeddedFont>
      <p:font typeface="Akzidenz-Grotesk Std 1" panose="020B0604020202020204" charset="0"/>
      <p:regular r:id="rId20"/>
    </p:embeddedFont>
    <p:embeddedFont>
      <p:font typeface="Akzidenz-Grotesk Std 2" panose="020B0604020202020204" charset="0"/>
      <p:regular r:id="rId21"/>
    </p:embeddedFont>
    <p:embeddedFont>
      <p:font typeface="Akzidenz-Grotesk Std Light" panose="02000506040000020003" pitchFamily="50" charset="0"/>
      <p:regular r:id="rId22"/>
    </p:embeddedFont>
    <p:embeddedFont>
      <p:font typeface="Akzidenz-Grotesk Std Super" panose="02000503050000020004" pitchFamily="50" charset="0"/>
      <p:bold r:id="rId23"/>
    </p:embeddedFont>
    <p:embeddedFont>
      <p:font typeface="Arial Black" panose="020B0A04020102020204" pitchFamily="34" charset="0"/>
      <p:bold r:id="rId24"/>
    </p:embeddedFont>
    <p:embeddedFont>
      <p:font typeface="Inter Bold" panose="020B0604020202020204" charset="0"/>
      <p:regular r:id="rId25"/>
    </p:embeddedFont>
    <p:embeddedFont>
      <p:font typeface="Times" panose="02020603050405020304" pitchFamily="18"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6253" autoAdjust="0"/>
  </p:normalViewPr>
  <p:slideViewPr>
    <p:cSldViewPr>
      <p:cViewPr varScale="1">
        <p:scale>
          <a:sx n="43" d="100"/>
          <a:sy n="43" d="100"/>
        </p:scale>
        <p:origin x="74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font" Target="fonts/font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0E8B63-3575-43C9-A95F-5ADD0473404A}" type="datetimeFigureOut">
              <a:rPr lang="en-US" smtClean="0"/>
              <a:t>10/15/2024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1FADBA-81DC-491D-9A07-4E7774414D40}" type="slidenum">
              <a:rPr lang="en-US" smtClean="0"/>
              <a:t>‹#›</a:t>
            </a:fld>
            <a:endParaRPr lang="en-US"/>
          </a:p>
        </p:txBody>
      </p:sp>
    </p:spTree>
    <p:extLst>
      <p:ext uri="{BB962C8B-B14F-4D97-AF65-F5344CB8AC3E}">
        <p14:creationId xmlns:p14="http://schemas.microsoft.com/office/powerpoint/2010/main" val="2986815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be on track to meet the FY24 goal of 125,000 refugees resettled the US needs to resettle an average of 10,416 refugees per month, or just over twice as many as the monthly average for FY23. </a:t>
            </a:r>
          </a:p>
          <a:p>
            <a:r>
              <a:rPr lang="en-US" dirty="0"/>
              <a:t>Sept 2023—the highest monthly total of 8762</a:t>
            </a:r>
          </a:p>
          <a:p>
            <a:endParaRPr lang="en-US" dirty="0"/>
          </a:p>
        </p:txBody>
      </p:sp>
      <p:sp>
        <p:nvSpPr>
          <p:cNvPr id="4" name="Slide Number Placeholder 3"/>
          <p:cNvSpPr>
            <a:spLocks noGrp="1"/>
          </p:cNvSpPr>
          <p:nvPr>
            <p:ph type="sldNum" sz="quarter" idx="5"/>
          </p:nvPr>
        </p:nvSpPr>
        <p:spPr/>
        <p:txBody>
          <a:bodyPr/>
          <a:lstStyle/>
          <a:p>
            <a:fld id="{B71FADBA-81DC-491D-9A07-4E7774414D40}" type="slidenum">
              <a:rPr lang="en-US" smtClean="0"/>
              <a:t>6</a:t>
            </a:fld>
            <a:endParaRPr lang="en-US"/>
          </a:p>
        </p:txBody>
      </p:sp>
    </p:spTree>
    <p:extLst>
      <p:ext uri="{BB962C8B-B14F-4D97-AF65-F5344CB8AC3E}">
        <p14:creationId xmlns:p14="http://schemas.microsoft.com/office/powerpoint/2010/main" val="2584806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1FADBA-81DC-491D-9A07-4E7774414D40}" type="slidenum">
              <a:rPr lang="en-US" smtClean="0"/>
              <a:t>12</a:t>
            </a:fld>
            <a:endParaRPr lang="en-US"/>
          </a:p>
        </p:txBody>
      </p:sp>
    </p:spTree>
    <p:extLst>
      <p:ext uri="{BB962C8B-B14F-4D97-AF65-F5344CB8AC3E}">
        <p14:creationId xmlns:p14="http://schemas.microsoft.com/office/powerpoint/2010/main" val="2926279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 with Hero Titl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7C69346A-8968-4C15-93F2-FD4FD0DF9B52}"/>
              </a:ext>
            </a:extLst>
          </p:cNvPr>
          <p:cNvSpPr>
            <a:spLocks noGrp="1"/>
          </p:cNvSpPr>
          <p:nvPr>
            <p:ph type="body" sz="quarter" idx="11" hasCustomPrompt="1"/>
          </p:nvPr>
        </p:nvSpPr>
        <p:spPr>
          <a:xfrm>
            <a:off x="11315700" y="557162"/>
            <a:ext cx="6354462" cy="561780"/>
          </a:xfrm>
          <a:prstGeom prst="rect">
            <a:avLst/>
          </a:prstGeom>
        </p:spPr>
        <p:txBody>
          <a:bodyPr lIns="0" tIns="0" rIns="0" bIns="0"/>
          <a:lstStyle>
            <a:lvl1pPr>
              <a:defRPr sz="1800"/>
            </a:lvl1pPr>
          </a:lstStyle>
          <a:p>
            <a:pPr marL="0" marR="0" lvl="0" indent="0" algn="r" defTabSz="13716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4" charset="-128"/>
                <a:cs typeface="Arial" panose="020B0604020202020204" pitchFamily="34" charset="0"/>
              </a:rPr>
              <a:t>THIS SUBTITLE CAN BE REMOVED IF NEEDED</a:t>
            </a:r>
          </a:p>
        </p:txBody>
      </p:sp>
      <p:sp>
        <p:nvSpPr>
          <p:cNvPr id="2" name="Title 1"/>
          <p:cNvSpPr>
            <a:spLocks noGrp="1"/>
          </p:cNvSpPr>
          <p:nvPr>
            <p:ph type="title"/>
          </p:nvPr>
        </p:nvSpPr>
        <p:spPr>
          <a:xfrm>
            <a:off x="514319" y="1327094"/>
            <a:ext cx="16611600" cy="774303"/>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1188229" y="2333114"/>
            <a:ext cx="15937691" cy="6834947"/>
          </a:xfrm>
          <a:prstGeom prst="rect">
            <a:avLst/>
          </a:prstGeom>
        </p:spPr>
        <p:txBody>
          <a:bodyPr/>
          <a:lstStyle>
            <a:lvl3pPr>
              <a:defRPr sz="2550" cap="all" baseline="0"/>
            </a:lvl3pPr>
            <a:lvl4pPr>
              <a:defRPr sz="1800" cap="all" baseline="0"/>
            </a:lvl4pPr>
            <a:lvl5pPr>
              <a:defRPr sz="2700" cap="none" baseline="0"/>
            </a:lvl5pPr>
            <a:lvl6pPr>
              <a:defRPr sz="1800"/>
            </a:lvl6pPr>
            <a:lvl7pPr>
              <a:defRPr sz="1800" cap="all" baseline="0"/>
            </a:lvl7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9188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 With Section Title">
    <p:spTree>
      <p:nvGrpSpPr>
        <p:cNvPr id="1" name=""/>
        <p:cNvGrpSpPr/>
        <p:nvPr/>
      </p:nvGrpSpPr>
      <p:grpSpPr>
        <a:xfrm>
          <a:off x="0" y="0"/>
          <a:ext cx="0" cy="0"/>
          <a:chOff x="0" y="0"/>
          <a:chExt cx="0" cy="0"/>
        </a:xfrm>
      </p:grpSpPr>
      <p:sp>
        <p:nvSpPr>
          <p:cNvPr id="8" name="Text Placeholder 10">
            <a:extLst>
              <a:ext uri="{FF2B5EF4-FFF2-40B4-BE49-F238E27FC236}">
                <a16:creationId xmlns:a16="http://schemas.microsoft.com/office/drawing/2014/main" id="{808EDAF3-7694-4B79-AEA0-8C0C69BF485A}"/>
              </a:ext>
            </a:extLst>
          </p:cNvPr>
          <p:cNvSpPr>
            <a:spLocks noGrp="1"/>
          </p:cNvSpPr>
          <p:nvPr>
            <p:ph type="body" sz="quarter" idx="12" hasCustomPrompt="1"/>
          </p:nvPr>
        </p:nvSpPr>
        <p:spPr>
          <a:xfrm>
            <a:off x="12344400" y="557161"/>
            <a:ext cx="5325762" cy="631031"/>
          </a:xfrm>
          <a:prstGeom prst="rect">
            <a:avLst/>
          </a:prstGeom>
        </p:spPr>
        <p:txBody>
          <a:bodyPr lIns="0" tIns="0" rIns="0" bIns="0"/>
          <a:lstStyle/>
          <a:p>
            <a:pPr marL="0" marR="0" lvl="0" indent="0" algn="r" defTabSz="13716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4" charset="-128"/>
                <a:cs typeface="Arial" panose="020B0604020202020204" pitchFamily="34" charset="0"/>
              </a:rPr>
              <a:t>THIS SUBTITLE CAN BE REMOVED IF NEEDED</a:t>
            </a:r>
          </a:p>
        </p:txBody>
      </p:sp>
      <p:sp>
        <p:nvSpPr>
          <p:cNvPr id="9" name="Text Placeholder 10">
            <a:extLst>
              <a:ext uri="{FF2B5EF4-FFF2-40B4-BE49-F238E27FC236}">
                <a16:creationId xmlns:a16="http://schemas.microsoft.com/office/drawing/2014/main" id="{0204C459-B4BD-4269-916B-391618D572EE}"/>
              </a:ext>
            </a:extLst>
          </p:cNvPr>
          <p:cNvSpPr>
            <a:spLocks noGrp="1"/>
          </p:cNvSpPr>
          <p:nvPr>
            <p:ph type="body" sz="quarter" idx="13" hasCustomPrompt="1"/>
          </p:nvPr>
        </p:nvSpPr>
        <p:spPr>
          <a:xfrm>
            <a:off x="1466661" y="557159"/>
            <a:ext cx="5325762" cy="631031"/>
          </a:xfrm>
          <a:prstGeom prst="rect">
            <a:avLst/>
          </a:prstGeom>
        </p:spPr>
        <p:txBody>
          <a:bodyPr lIns="0" tIns="0" rIns="0" bIns="0"/>
          <a:lstStyle>
            <a:lvl1pPr>
              <a:defRPr>
                <a:latin typeface="+mj-lt"/>
                <a:cs typeface="Arial" panose="020B0604020202020204" pitchFamily="34" charset="0"/>
              </a:defRPr>
            </a:lvl1pPr>
          </a:lstStyle>
          <a:p>
            <a:pPr marL="0" marR="0" lvl="0" indent="0" algn="l" defTabSz="1371600" rtl="0" eaLnBrk="0" fontAlgn="base" latinLnBrk="0" hangingPunct="0">
              <a:lnSpc>
                <a:spcPct val="100000"/>
              </a:lnSpc>
              <a:spcBef>
                <a:spcPct val="0"/>
              </a:spcBef>
              <a:spcAft>
                <a:spcPct val="0"/>
              </a:spcAft>
              <a:buClrTx/>
              <a:buSzTx/>
              <a:buFontTx/>
              <a:buNone/>
              <a:tabLst/>
              <a:defRPr/>
            </a:pPr>
            <a:r>
              <a:rPr kumimoji="0" lang="en-US" sz="2550" b="1" i="0" u="none" strike="noStrike" kern="1200" cap="none" spc="0" normalizeH="0" baseline="0" noProof="0" dirty="0">
                <a:ln>
                  <a:noFill/>
                </a:ln>
                <a:solidFill>
                  <a:prstClr val="black"/>
                </a:solidFill>
                <a:effectLst/>
                <a:uLnTx/>
                <a:uFillTx/>
                <a:latin typeface="Arial Black" panose="020B0604020202020204" pitchFamily="34" charset="0"/>
                <a:ea typeface="ヒラギノ角ゴ Pro W3" pitchFamily="14" charset="-128"/>
                <a:cs typeface="Arial Black" panose="020B0604020202020204" pitchFamily="34" charset="0"/>
              </a:rPr>
              <a:t>SECTION</a:t>
            </a:r>
          </a:p>
          <a:p>
            <a:pPr marL="0" marR="0" lvl="0" indent="0" algn="l" defTabSz="1371600" rtl="0" eaLnBrk="0" fontAlgn="base" latinLnBrk="0" hangingPunct="0">
              <a:lnSpc>
                <a:spcPct val="100000"/>
              </a:lnSpc>
              <a:spcBef>
                <a:spcPct val="0"/>
              </a:spcBef>
              <a:spcAft>
                <a:spcPct val="0"/>
              </a:spcAft>
              <a:buClrTx/>
              <a:buSzTx/>
              <a:buFontTx/>
              <a:buNone/>
              <a:tabLst/>
              <a:defRPr/>
            </a:pPr>
            <a:r>
              <a:rPr kumimoji="0" lang="en-US" sz="255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4" charset="-128"/>
                <a:cs typeface="Arial" panose="020B0604020202020204" pitchFamily="34" charset="0"/>
              </a:rPr>
              <a:t>TITLE</a:t>
            </a:r>
          </a:p>
        </p:txBody>
      </p:sp>
      <p:sp>
        <p:nvSpPr>
          <p:cNvPr id="10" name="Content Placeholder 2">
            <a:extLst>
              <a:ext uri="{FF2B5EF4-FFF2-40B4-BE49-F238E27FC236}">
                <a16:creationId xmlns:a16="http://schemas.microsoft.com/office/drawing/2014/main" id="{DED01FB5-D82B-4C1F-800C-AFC170A1A288}"/>
              </a:ext>
            </a:extLst>
          </p:cNvPr>
          <p:cNvSpPr>
            <a:spLocks noGrp="1"/>
          </p:cNvSpPr>
          <p:nvPr>
            <p:ph idx="1"/>
          </p:nvPr>
        </p:nvSpPr>
        <p:spPr>
          <a:xfrm>
            <a:off x="1188229" y="1991501"/>
            <a:ext cx="15937691" cy="717656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6"/>
            <a:endParaRPr lang="en-US" dirty="0"/>
          </a:p>
        </p:txBody>
      </p:sp>
    </p:spTree>
    <p:extLst>
      <p:ext uri="{BB962C8B-B14F-4D97-AF65-F5344CB8AC3E}">
        <p14:creationId xmlns:p14="http://schemas.microsoft.com/office/powerpoint/2010/main" val="7255863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 With Imag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4A008C00-96A0-4CEB-9740-658511E84607}"/>
              </a:ext>
            </a:extLst>
          </p:cNvPr>
          <p:cNvSpPr>
            <a:spLocks noGrp="1"/>
          </p:cNvSpPr>
          <p:nvPr>
            <p:ph type="body" sz="quarter" idx="12" hasCustomPrompt="1"/>
          </p:nvPr>
        </p:nvSpPr>
        <p:spPr>
          <a:xfrm>
            <a:off x="1466661" y="557159"/>
            <a:ext cx="5325762" cy="631031"/>
          </a:xfrm>
          <a:prstGeom prst="rect">
            <a:avLst/>
          </a:prstGeom>
        </p:spPr>
        <p:txBody>
          <a:bodyPr lIns="0" tIns="0" rIns="0" bIns="0"/>
          <a:lstStyle>
            <a:lvl1pPr>
              <a:defRPr/>
            </a:lvl1pPr>
          </a:lstStyle>
          <a:p>
            <a:pPr marL="0" marR="0" lvl="0" indent="0" algn="l" defTabSz="1371600" rtl="0" eaLnBrk="0" fontAlgn="base" latinLnBrk="0" hangingPunct="0">
              <a:lnSpc>
                <a:spcPct val="100000"/>
              </a:lnSpc>
              <a:spcBef>
                <a:spcPct val="0"/>
              </a:spcBef>
              <a:spcAft>
                <a:spcPct val="0"/>
              </a:spcAft>
              <a:buClrTx/>
              <a:buSzTx/>
              <a:buFontTx/>
              <a:buNone/>
              <a:tabLst/>
              <a:defRPr/>
            </a:pPr>
            <a:r>
              <a:rPr kumimoji="0" lang="en-US" sz="2550" b="1" i="0" u="none" strike="noStrike" kern="1200" cap="none" spc="0" normalizeH="0" baseline="0" noProof="0" dirty="0">
                <a:ln>
                  <a:noFill/>
                </a:ln>
                <a:solidFill>
                  <a:prstClr val="black"/>
                </a:solidFill>
                <a:effectLst/>
                <a:uLnTx/>
                <a:uFillTx/>
                <a:latin typeface="Arial Black" panose="020B0604020202020204" pitchFamily="34" charset="0"/>
                <a:ea typeface="ヒラギノ角ゴ Pro W3" pitchFamily="14" charset="-128"/>
                <a:cs typeface="Arial Black" panose="020B0604020202020204" pitchFamily="34" charset="0"/>
              </a:rPr>
              <a:t>SECTION</a:t>
            </a:r>
          </a:p>
          <a:p>
            <a:pPr marL="0" marR="0" lvl="0" indent="0" algn="l" defTabSz="1371600" rtl="0" eaLnBrk="0" fontAlgn="base" latinLnBrk="0" hangingPunct="0">
              <a:lnSpc>
                <a:spcPct val="100000"/>
              </a:lnSpc>
              <a:spcBef>
                <a:spcPct val="0"/>
              </a:spcBef>
              <a:spcAft>
                <a:spcPct val="0"/>
              </a:spcAft>
              <a:buClrTx/>
              <a:buSzTx/>
              <a:buFontTx/>
              <a:buNone/>
              <a:tabLst/>
              <a:defRPr/>
            </a:pPr>
            <a:r>
              <a:rPr kumimoji="0" lang="en-US" sz="255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4" charset="-128"/>
                <a:cs typeface="Arial" panose="020B0604020202020204" pitchFamily="34" charset="0"/>
              </a:rPr>
              <a:t>TITLE</a:t>
            </a:r>
          </a:p>
        </p:txBody>
      </p:sp>
      <p:sp>
        <p:nvSpPr>
          <p:cNvPr id="4" name="Text Placeholder 3"/>
          <p:cNvSpPr>
            <a:spLocks noGrp="1"/>
          </p:cNvSpPr>
          <p:nvPr>
            <p:ph type="body" sz="half" idx="2" hasCustomPrompt="1"/>
          </p:nvPr>
        </p:nvSpPr>
        <p:spPr>
          <a:xfrm>
            <a:off x="1466661" y="1457324"/>
            <a:ext cx="5074815" cy="7367153"/>
          </a:xfrm>
          <a:prstGeom prst="rect">
            <a:avLst/>
          </a:prstGeom>
        </p:spPr>
        <p:txBody>
          <a:bodyPr anchor="ctr" anchorCtr="0"/>
          <a:lstStyle>
            <a:lvl1pPr marL="0" indent="0">
              <a:buNone/>
              <a:defRPr sz="4200" cap="all" baseline="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marL="0" marR="0" lvl="0" indent="0" algn="l" defTabSz="1371600" rtl="0" eaLnBrk="0" fontAlgn="base" latinLnBrk="0" hangingPunct="0">
              <a:lnSpc>
                <a:spcPct val="100000"/>
              </a:lnSpc>
              <a:spcBef>
                <a:spcPct val="0"/>
              </a:spcBef>
              <a:spcAft>
                <a:spcPct val="0"/>
              </a:spcAft>
              <a:buClrTx/>
              <a:buSzTx/>
              <a:buFontTx/>
              <a:buNone/>
              <a:tabLst/>
              <a:defRPr/>
            </a:pPr>
            <a:r>
              <a:rPr kumimoji="0" lang="en-US" sz="4200" b="1" i="0" u="none" strike="noStrike" kern="1200" cap="none" spc="0" normalizeH="0" baseline="0" noProof="0" dirty="0">
                <a:ln>
                  <a:noFill/>
                </a:ln>
                <a:solidFill>
                  <a:prstClr val="black"/>
                </a:solidFill>
                <a:effectLst/>
                <a:uLnTx/>
                <a:uFillTx/>
                <a:latin typeface="Arial Black" panose="020B0604020202020204" pitchFamily="34" charset="0"/>
                <a:ea typeface="ヒラギノ角ゴ Pro W3" pitchFamily="14" charset="-128"/>
                <a:cs typeface="Arial Black" panose="020B0604020202020204" pitchFamily="34" charset="0"/>
              </a:rPr>
              <a:t>CALL OUT TEXT</a:t>
            </a:r>
          </a:p>
        </p:txBody>
      </p:sp>
      <p:sp>
        <p:nvSpPr>
          <p:cNvPr id="3" name="Picture Placeholder 2"/>
          <p:cNvSpPr>
            <a:spLocks noGrp="1"/>
          </p:cNvSpPr>
          <p:nvPr>
            <p:ph type="pic" idx="1"/>
          </p:nvPr>
        </p:nvSpPr>
        <p:spPr>
          <a:xfrm>
            <a:off x="7865270" y="1457326"/>
            <a:ext cx="9215438" cy="7367153"/>
          </a:xfrm>
          <a:prstGeom prst="rect">
            <a:avLst/>
          </a:prstGeom>
        </p:spPr>
        <p:txBody>
          <a:bodyPr lIns="0" tIns="0" rIns="0" bIns="0"/>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pPr lvl="0"/>
            <a:endParaRPr lang="en-US" noProof="0" dirty="0"/>
          </a:p>
        </p:txBody>
      </p:sp>
      <p:sp>
        <p:nvSpPr>
          <p:cNvPr id="6" name="Text Placeholder 10">
            <a:extLst>
              <a:ext uri="{FF2B5EF4-FFF2-40B4-BE49-F238E27FC236}">
                <a16:creationId xmlns:a16="http://schemas.microsoft.com/office/drawing/2014/main" id="{825D9BAA-C0ED-4ED9-B1FB-B874168E266F}"/>
              </a:ext>
            </a:extLst>
          </p:cNvPr>
          <p:cNvSpPr>
            <a:spLocks noGrp="1"/>
          </p:cNvSpPr>
          <p:nvPr>
            <p:ph type="body" sz="quarter" idx="11" hasCustomPrompt="1"/>
          </p:nvPr>
        </p:nvSpPr>
        <p:spPr>
          <a:xfrm>
            <a:off x="12344400" y="557161"/>
            <a:ext cx="5325762" cy="631031"/>
          </a:xfrm>
          <a:prstGeom prst="rect">
            <a:avLst/>
          </a:prstGeom>
        </p:spPr>
        <p:txBody>
          <a:bodyPr lIns="0" tIns="0" rIns="0" bIns="0"/>
          <a:lstStyle/>
          <a:p>
            <a:pPr marL="0" marR="0" lvl="0" indent="0" algn="r" defTabSz="13716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4" charset="-128"/>
                <a:cs typeface="Arial" panose="020B0604020202020204" pitchFamily="34" charset="0"/>
              </a:rPr>
              <a:t>THIS SUBTITLE CAN BE REMOVED IF NEEDED</a:t>
            </a:r>
          </a:p>
        </p:txBody>
      </p:sp>
    </p:spTree>
    <p:extLst>
      <p:ext uri="{BB962C8B-B14F-4D97-AF65-F5344CB8AC3E}">
        <p14:creationId xmlns:p14="http://schemas.microsoft.com/office/powerpoint/2010/main" val="17385193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lack With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EB1C6B3-854E-4E1B-A6CE-1777BE1941B7}"/>
              </a:ext>
            </a:extLst>
          </p:cNvPr>
          <p:cNvSpPr/>
          <p:nvPr userDrawn="1"/>
        </p:nvSpPr>
        <p:spPr>
          <a:xfrm>
            <a:off x="0" y="0"/>
            <a:ext cx="6638544" cy="102969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7" name="Text Placeholder 4">
            <a:extLst>
              <a:ext uri="{FF2B5EF4-FFF2-40B4-BE49-F238E27FC236}">
                <a16:creationId xmlns:a16="http://schemas.microsoft.com/office/drawing/2014/main" id="{6D16A90F-6E01-46AC-86E9-E64CE7DC51D8}"/>
              </a:ext>
            </a:extLst>
          </p:cNvPr>
          <p:cNvSpPr>
            <a:spLocks noGrp="1"/>
          </p:cNvSpPr>
          <p:nvPr>
            <p:ph type="body" sz="quarter" idx="10" hasCustomPrompt="1"/>
          </p:nvPr>
        </p:nvSpPr>
        <p:spPr>
          <a:xfrm>
            <a:off x="15087599" y="9521009"/>
            <a:ext cx="2582564" cy="276999"/>
          </a:xfrm>
          <a:prstGeom prst="rect">
            <a:avLst/>
          </a:prstGeom>
        </p:spPr>
        <p:txBody>
          <a:bodyPr lIns="0" tIns="0" rIns="0" bIns="0"/>
          <a:lstStyle>
            <a:lvl1pPr>
              <a:defRPr b="1"/>
            </a:lvl1pPr>
          </a:lstStyle>
          <a:p>
            <a:pPr marL="0" marR="0" lvl="0" indent="0" algn="r" defTabSz="1371600" rtl="0" eaLnBrk="0" fontAlgn="base" latinLnBrk="0" hangingPunct="0">
              <a:lnSpc>
                <a:spcPct val="100000"/>
              </a:lnSpc>
              <a:spcBef>
                <a:spcPct val="0"/>
              </a:spcBef>
              <a:spcAft>
                <a:spcPct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4" charset="-128"/>
                <a:cs typeface="Arial" panose="020B0604020202020204" pitchFamily="34" charset="0"/>
              </a:rPr>
              <a:t>The IRC</a:t>
            </a:r>
            <a:endParaRPr kumimoji="0" lang="en-US" sz="1350"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4" charset="-128"/>
              <a:cs typeface="Arial" panose="020B0604020202020204" pitchFamily="34" charset="0"/>
            </a:endParaRPr>
          </a:p>
          <a:p>
            <a:pPr lvl="4"/>
            <a:endParaRPr lang="en-US" dirty="0"/>
          </a:p>
        </p:txBody>
      </p:sp>
      <p:sp>
        <p:nvSpPr>
          <p:cNvPr id="9" name="Text Placeholder 3">
            <a:extLst>
              <a:ext uri="{FF2B5EF4-FFF2-40B4-BE49-F238E27FC236}">
                <a16:creationId xmlns:a16="http://schemas.microsoft.com/office/drawing/2014/main" id="{DC7AA3F7-C19A-494D-81C0-C532F16C4075}"/>
              </a:ext>
            </a:extLst>
          </p:cNvPr>
          <p:cNvSpPr>
            <a:spLocks noGrp="1"/>
          </p:cNvSpPr>
          <p:nvPr>
            <p:ph type="body" sz="half" idx="2" hasCustomPrompt="1"/>
          </p:nvPr>
        </p:nvSpPr>
        <p:spPr>
          <a:xfrm>
            <a:off x="1466661" y="1457324"/>
            <a:ext cx="4134039" cy="7607870"/>
          </a:xfrm>
          <a:prstGeom prst="rect">
            <a:avLst/>
          </a:prstGeom>
        </p:spPr>
        <p:txBody>
          <a:bodyPr anchor="ctr" anchorCtr="0"/>
          <a:lstStyle>
            <a:lvl1pPr marL="0" indent="0">
              <a:buNone/>
              <a:defRPr sz="4200" cap="all" baseline="0">
                <a:latin typeface="Arial" panose="020B0604020202020204" pitchFamily="34" charset="0"/>
                <a:cs typeface="Arial" panose="020B0604020202020204" pitchFamily="34" charset="0"/>
              </a:defRPr>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marL="0" marR="0" lvl="0" indent="0" algn="l" defTabSz="1371600" rtl="0" eaLnBrk="0" fontAlgn="base" latinLnBrk="0" hangingPunct="0">
              <a:lnSpc>
                <a:spcPct val="100000"/>
              </a:lnSpc>
              <a:spcBef>
                <a:spcPct val="0"/>
              </a:spcBef>
              <a:spcAft>
                <a:spcPct val="0"/>
              </a:spcAft>
              <a:buClrTx/>
              <a:buSzTx/>
              <a:buFontTx/>
              <a:buNone/>
              <a:tabLst/>
              <a:defRPr/>
            </a:pPr>
            <a:r>
              <a:rPr kumimoji="0" lang="en-US" sz="4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Lorem ipsum dolor sit </a:t>
            </a:r>
            <a:r>
              <a:rPr kumimoji="0" lang="en-US" sz="42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amet</a:t>
            </a:r>
            <a:r>
              <a:rPr kumimoji="0" lang="en-US" sz="4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42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consectetur</a:t>
            </a:r>
            <a:r>
              <a:rPr kumimoji="0" lang="en-US" sz="4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42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adipiscing</a:t>
            </a:r>
            <a:r>
              <a:rPr kumimoji="0" lang="en-US" sz="4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42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elit</a:t>
            </a:r>
            <a:r>
              <a:rPr kumimoji="0" lang="en-US" sz="4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Cras </a:t>
            </a:r>
            <a:r>
              <a:rPr kumimoji="0" lang="en-US" sz="42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laoreet</a:t>
            </a:r>
            <a:r>
              <a:rPr kumimoji="0" lang="en-US" sz="4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42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lobortis</a:t>
            </a:r>
            <a:r>
              <a:rPr kumimoji="0" lang="en-US" sz="4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42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elit</a:t>
            </a:r>
            <a:r>
              <a:rPr kumimoji="0" lang="en-US" sz="4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endParaRPr kumimoji="0" lang="en-US" sz="4200" b="1" i="0" u="none" strike="noStrike" kern="1200" cap="none" spc="0" normalizeH="0" baseline="0" noProof="0" dirty="0">
              <a:ln>
                <a:noFill/>
              </a:ln>
              <a:solidFill>
                <a:prstClr val="black"/>
              </a:solidFill>
              <a:effectLst/>
              <a:uLnTx/>
              <a:uFillTx/>
              <a:latin typeface="Arial Black" panose="020B0604020202020204" pitchFamily="34" charset="0"/>
              <a:ea typeface="ヒラギノ角ゴ Pro W3" pitchFamily="14" charset="-128"/>
              <a:cs typeface="Arial Black" panose="020B0604020202020204" pitchFamily="34" charset="0"/>
            </a:endParaRPr>
          </a:p>
        </p:txBody>
      </p:sp>
      <p:sp>
        <p:nvSpPr>
          <p:cNvPr id="17" name="Content Placeholder 2">
            <a:extLst>
              <a:ext uri="{FF2B5EF4-FFF2-40B4-BE49-F238E27FC236}">
                <a16:creationId xmlns:a16="http://schemas.microsoft.com/office/drawing/2014/main" id="{12D0DD42-BBCA-4720-ABF4-977B6DB69447}"/>
              </a:ext>
            </a:extLst>
          </p:cNvPr>
          <p:cNvSpPr>
            <a:spLocks noGrp="1"/>
          </p:cNvSpPr>
          <p:nvPr>
            <p:ph idx="1"/>
          </p:nvPr>
        </p:nvSpPr>
        <p:spPr>
          <a:xfrm>
            <a:off x="7626057" y="1339778"/>
            <a:ext cx="10044105" cy="7725416"/>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0">
            <a:extLst>
              <a:ext uri="{FF2B5EF4-FFF2-40B4-BE49-F238E27FC236}">
                <a16:creationId xmlns:a16="http://schemas.microsoft.com/office/drawing/2014/main" id="{E24CA910-3416-48D0-8D9D-072BE22DB569}"/>
              </a:ext>
            </a:extLst>
          </p:cNvPr>
          <p:cNvSpPr>
            <a:spLocks noGrp="1"/>
          </p:cNvSpPr>
          <p:nvPr>
            <p:ph type="body" sz="quarter" idx="11" hasCustomPrompt="1"/>
          </p:nvPr>
        </p:nvSpPr>
        <p:spPr>
          <a:xfrm>
            <a:off x="12344400" y="557161"/>
            <a:ext cx="5325762" cy="631031"/>
          </a:xfrm>
          <a:prstGeom prst="rect">
            <a:avLst/>
          </a:prstGeom>
        </p:spPr>
        <p:txBody>
          <a:bodyPr lIns="0" tIns="0" rIns="0" bIns="0"/>
          <a:lstStyle/>
          <a:p>
            <a:pPr marL="0" marR="0" lvl="0" indent="0" algn="r" defTabSz="13716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4" charset="-128"/>
                <a:cs typeface="Arial" panose="020B0604020202020204" pitchFamily="34" charset="0"/>
              </a:rPr>
              <a:t>THIS SUBTITLE CAN BE REMOVED IF NEEDED</a:t>
            </a:r>
          </a:p>
        </p:txBody>
      </p:sp>
      <p:pic>
        <p:nvPicPr>
          <p:cNvPr id="13" name="Picture 12" descr="Logo, icon&#10;&#10;Description automatically generated">
            <a:extLst>
              <a:ext uri="{FF2B5EF4-FFF2-40B4-BE49-F238E27FC236}">
                <a16:creationId xmlns:a16="http://schemas.microsoft.com/office/drawing/2014/main" id="{D674BE0B-E45E-4C53-88C0-CF3D642B1C53}"/>
              </a:ext>
            </a:extLst>
          </p:cNvPr>
          <p:cNvPicPr>
            <a:picLocks noChangeAspect="1"/>
          </p:cNvPicPr>
          <p:nvPr userDrawn="1"/>
        </p:nvPicPr>
        <p:blipFill>
          <a:blip r:embed="rId2"/>
          <a:stretch>
            <a:fillRect/>
          </a:stretch>
        </p:blipFill>
        <p:spPr>
          <a:xfrm>
            <a:off x="613074" y="605945"/>
            <a:ext cx="575156" cy="575156"/>
          </a:xfrm>
          <a:prstGeom prst="rect">
            <a:avLst/>
          </a:prstGeom>
        </p:spPr>
      </p:pic>
      <p:sp>
        <p:nvSpPr>
          <p:cNvPr id="15" name="Text Placeholder 14">
            <a:extLst>
              <a:ext uri="{FF2B5EF4-FFF2-40B4-BE49-F238E27FC236}">
                <a16:creationId xmlns:a16="http://schemas.microsoft.com/office/drawing/2014/main" id="{133C3E35-1E73-4F83-8A87-767ADA761CA7}"/>
              </a:ext>
            </a:extLst>
          </p:cNvPr>
          <p:cNvSpPr>
            <a:spLocks noGrp="1"/>
          </p:cNvSpPr>
          <p:nvPr>
            <p:ph type="body" sz="quarter" idx="13" hasCustomPrompt="1"/>
          </p:nvPr>
        </p:nvSpPr>
        <p:spPr>
          <a:xfrm>
            <a:off x="1466661" y="557159"/>
            <a:ext cx="3112476" cy="900165"/>
          </a:xfrm>
          <a:prstGeom prst="rect">
            <a:avLst/>
          </a:prstGeom>
        </p:spPr>
        <p:txBody>
          <a:bodyPr lIns="0" tIns="0" rIns="0" bIns="0"/>
          <a:lstStyle>
            <a:lvl1pPr>
              <a:defRPr sz="2550">
                <a:latin typeface="Arial Black" panose="020B0A04020102020204" pitchFamily="34" charset="0"/>
              </a:defRPr>
            </a:lvl1p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550" b="1" i="0" u="none" strike="noStrike" kern="1200" cap="none" spc="0" normalizeH="0" baseline="0" noProof="0" dirty="0">
                <a:ln>
                  <a:noFill/>
                </a:ln>
                <a:solidFill>
                  <a:prstClr val="white"/>
                </a:solidFill>
                <a:effectLst/>
                <a:uLnTx/>
                <a:uFillTx/>
                <a:latin typeface="Arial Black" panose="020B0604020202020204" pitchFamily="34" charset="0"/>
                <a:ea typeface="+mn-ea"/>
                <a:cs typeface="Arial Black" panose="020B0604020202020204" pitchFamily="34" charset="0"/>
              </a:rPr>
              <a:t>SECTION</a:t>
            </a:r>
          </a:p>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5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TITLE</a:t>
            </a:r>
          </a:p>
        </p:txBody>
      </p:sp>
    </p:spTree>
    <p:extLst>
      <p:ext uri="{BB962C8B-B14F-4D97-AF65-F5344CB8AC3E}">
        <p14:creationId xmlns:p14="http://schemas.microsoft.com/office/powerpoint/2010/main" val="336517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ck With Im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3683A65-BC52-40F8-A608-E4001E7986C7}"/>
              </a:ext>
            </a:extLst>
          </p:cNvPr>
          <p:cNvSpPr/>
          <p:nvPr userDrawn="1"/>
        </p:nvSpPr>
        <p:spPr>
          <a:xfrm>
            <a:off x="0" y="0"/>
            <a:ext cx="6638544" cy="102969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5" name="Text Placeholder 3">
            <a:extLst>
              <a:ext uri="{FF2B5EF4-FFF2-40B4-BE49-F238E27FC236}">
                <a16:creationId xmlns:a16="http://schemas.microsoft.com/office/drawing/2014/main" id="{84669BE8-FDCE-4984-ABDF-30B0E854E3BB}"/>
              </a:ext>
            </a:extLst>
          </p:cNvPr>
          <p:cNvSpPr>
            <a:spLocks noGrp="1"/>
          </p:cNvSpPr>
          <p:nvPr>
            <p:ph type="body" sz="half" idx="2" hasCustomPrompt="1"/>
          </p:nvPr>
        </p:nvSpPr>
        <p:spPr>
          <a:xfrm>
            <a:off x="1466661" y="1457324"/>
            <a:ext cx="4134039" cy="7607870"/>
          </a:xfrm>
          <a:prstGeom prst="rect">
            <a:avLst/>
          </a:prstGeom>
        </p:spPr>
        <p:txBody>
          <a:bodyPr anchor="ctr" anchorCtr="0"/>
          <a:lstStyle>
            <a:lvl1pPr marL="0" indent="0">
              <a:buNone/>
              <a:defRPr sz="4200" cap="all" baseline="0">
                <a:latin typeface="Arial" panose="020B0604020202020204" pitchFamily="34" charset="0"/>
                <a:cs typeface="Arial" panose="020B0604020202020204" pitchFamily="34" charset="0"/>
              </a:defRPr>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marL="0" marR="0" lvl="0" indent="0" algn="l" defTabSz="1371600" rtl="0" eaLnBrk="0" fontAlgn="base" latinLnBrk="0" hangingPunct="0">
              <a:lnSpc>
                <a:spcPct val="100000"/>
              </a:lnSpc>
              <a:spcBef>
                <a:spcPct val="0"/>
              </a:spcBef>
              <a:spcAft>
                <a:spcPct val="0"/>
              </a:spcAft>
              <a:buClrTx/>
              <a:buSzTx/>
              <a:buFontTx/>
              <a:buNone/>
              <a:tabLst/>
              <a:defRPr/>
            </a:pPr>
            <a:r>
              <a:rPr kumimoji="0" lang="en-US" sz="4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Lorem ipsum dolor sit </a:t>
            </a:r>
            <a:r>
              <a:rPr kumimoji="0" lang="en-US" sz="42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amet</a:t>
            </a:r>
            <a:r>
              <a:rPr kumimoji="0" lang="en-US" sz="4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42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consectetur</a:t>
            </a:r>
            <a:r>
              <a:rPr kumimoji="0" lang="en-US" sz="4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42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adipiscing</a:t>
            </a:r>
            <a:r>
              <a:rPr kumimoji="0" lang="en-US" sz="4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42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elit</a:t>
            </a:r>
            <a:r>
              <a:rPr kumimoji="0" lang="en-US" sz="4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Cras </a:t>
            </a:r>
            <a:r>
              <a:rPr kumimoji="0" lang="en-US" sz="42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laoreet</a:t>
            </a:r>
            <a:r>
              <a:rPr kumimoji="0" lang="en-US" sz="4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42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lobortis</a:t>
            </a:r>
            <a:r>
              <a:rPr kumimoji="0" lang="en-US" sz="4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42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elit</a:t>
            </a:r>
            <a:r>
              <a:rPr kumimoji="0" lang="en-US" sz="4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endParaRPr kumimoji="0" lang="en-US" sz="4200" b="1" i="0" u="none" strike="noStrike" kern="1200" cap="none" spc="0" normalizeH="0" baseline="0" noProof="0" dirty="0">
              <a:ln>
                <a:noFill/>
              </a:ln>
              <a:solidFill>
                <a:prstClr val="black"/>
              </a:solidFill>
              <a:effectLst/>
              <a:uLnTx/>
              <a:uFillTx/>
              <a:latin typeface="Arial Black" panose="020B0604020202020204" pitchFamily="34" charset="0"/>
              <a:ea typeface="ヒラギノ角ゴ Pro W3" pitchFamily="14" charset="-128"/>
              <a:cs typeface="Arial Black" panose="020B0604020202020204" pitchFamily="34" charset="0"/>
            </a:endParaRPr>
          </a:p>
        </p:txBody>
      </p:sp>
      <p:sp>
        <p:nvSpPr>
          <p:cNvPr id="7" name="Text Placeholder 10">
            <a:extLst>
              <a:ext uri="{FF2B5EF4-FFF2-40B4-BE49-F238E27FC236}">
                <a16:creationId xmlns:a16="http://schemas.microsoft.com/office/drawing/2014/main" id="{1A34CCD2-7DE3-4F62-97E0-465996558D02}"/>
              </a:ext>
            </a:extLst>
          </p:cNvPr>
          <p:cNvSpPr>
            <a:spLocks noGrp="1"/>
          </p:cNvSpPr>
          <p:nvPr>
            <p:ph type="body" sz="quarter" idx="11" hasCustomPrompt="1"/>
          </p:nvPr>
        </p:nvSpPr>
        <p:spPr>
          <a:xfrm>
            <a:off x="12344400" y="557161"/>
            <a:ext cx="5325762" cy="631031"/>
          </a:xfrm>
          <a:prstGeom prst="rect">
            <a:avLst/>
          </a:prstGeom>
        </p:spPr>
        <p:txBody>
          <a:bodyPr lIns="0" tIns="0" rIns="0" bIns="0"/>
          <a:lstStyle/>
          <a:p>
            <a:pPr marL="0" marR="0" lvl="0" indent="0" algn="r" defTabSz="13716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4" charset="-128"/>
                <a:cs typeface="Arial" panose="020B0604020202020204" pitchFamily="34" charset="0"/>
              </a:rPr>
              <a:t>THIS SUBTITLE CAN BE REMOVED IF NEEDED</a:t>
            </a:r>
          </a:p>
        </p:txBody>
      </p:sp>
      <p:pic>
        <p:nvPicPr>
          <p:cNvPr id="8" name="Picture 7" descr="Logo, icon&#10;&#10;Description automatically generated">
            <a:extLst>
              <a:ext uri="{FF2B5EF4-FFF2-40B4-BE49-F238E27FC236}">
                <a16:creationId xmlns:a16="http://schemas.microsoft.com/office/drawing/2014/main" id="{41668FAC-60DA-419F-8D0B-0B0BE1385F6F}"/>
              </a:ext>
            </a:extLst>
          </p:cNvPr>
          <p:cNvPicPr>
            <a:picLocks noChangeAspect="1"/>
          </p:cNvPicPr>
          <p:nvPr userDrawn="1"/>
        </p:nvPicPr>
        <p:blipFill>
          <a:blip r:embed="rId2"/>
          <a:stretch>
            <a:fillRect/>
          </a:stretch>
        </p:blipFill>
        <p:spPr>
          <a:xfrm>
            <a:off x="613074" y="605945"/>
            <a:ext cx="575156" cy="575156"/>
          </a:xfrm>
          <a:prstGeom prst="rect">
            <a:avLst/>
          </a:prstGeom>
        </p:spPr>
      </p:pic>
      <p:sp>
        <p:nvSpPr>
          <p:cNvPr id="9" name="Text Placeholder 14">
            <a:extLst>
              <a:ext uri="{FF2B5EF4-FFF2-40B4-BE49-F238E27FC236}">
                <a16:creationId xmlns:a16="http://schemas.microsoft.com/office/drawing/2014/main" id="{998BBDDD-B69A-4F3C-A51D-9F50FF4B100E}"/>
              </a:ext>
            </a:extLst>
          </p:cNvPr>
          <p:cNvSpPr>
            <a:spLocks noGrp="1"/>
          </p:cNvSpPr>
          <p:nvPr>
            <p:ph type="body" sz="quarter" idx="13" hasCustomPrompt="1"/>
          </p:nvPr>
        </p:nvSpPr>
        <p:spPr>
          <a:xfrm>
            <a:off x="1466661" y="557159"/>
            <a:ext cx="3112476" cy="900165"/>
          </a:xfrm>
          <a:prstGeom prst="rect">
            <a:avLst/>
          </a:prstGeom>
        </p:spPr>
        <p:txBody>
          <a:bodyPr lIns="0" tIns="0" rIns="0" bIns="0"/>
          <a:lstStyle>
            <a:lvl1pPr>
              <a:defRPr sz="2550">
                <a:latin typeface="Arial Black" panose="020B0A04020102020204" pitchFamily="34" charset="0"/>
              </a:defRPr>
            </a:lvl1p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550" b="1" i="0" u="none" strike="noStrike" kern="1200" cap="none" spc="0" normalizeH="0" baseline="0" noProof="0" dirty="0">
                <a:ln>
                  <a:noFill/>
                </a:ln>
                <a:solidFill>
                  <a:prstClr val="white"/>
                </a:solidFill>
                <a:effectLst/>
                <a:uLnTx/>
                <a:uFillTx/>
                <a:latin typeface="Arial Black" panose="020B0604020202020204" pitchFamily="34" charset="0"/>
                <a:ea typeface="+mn-ea"/>
                <a:cs typeface="Arial Black" panose="020B0604020202020204" pitchFamily="34" charset="0"/>
              </a:rPr>
              <a:t>SECTION</a:t>
            </a:r>
          </a:p>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5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TITLE</a:t>
            </a:r>
          </a:p>
        </p:txBody>
      </p:sp>
      <p:sp>
        <p:nvSpPr>
          <p:cNvPr id="11" name="Picture Placeholder 2">
            <a:extLst>
              <a:ext uri="{FF2B5EF4-FFF2-40B4-BE49-F238E27FC236}">
                <a16:creationId xmlns:a16="http://schemas.microsoft.com/office/drawing/2014/main" id="{FDCEF2DB-64B2-4DCE-8FDF-E4ED0B7C363B}"/>
              </a:ext>
            </a:extLst>
          </p:cNvPr>
          <p:cNvSpPr>
            <a:spLocks noGrp="1"/>
          </p:cNvSpPr>
          <p:nvPr>
            <p:ph type="pic" idx="1"/>
          </p:nvPr>
        </p:nvSpPr>
        <p:spPr>
          <a:xfrm>
            <a:off x="7865270" y="1457326"/>
            <a:ext cx="9215438" cy="7367153"/>
          </a:xfrm>
          <a:prstGeom prst="rect">
            <a:avLst/>
          </a:prstGeom>
        </p:spPr>
        <p:txBody>
          <a:bodyPr lIns="0" tIns="0" rIns="0" bIns="0"/>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pPr lvl="0"/>
            <a:endParaRPr lang="en-US" noProof="0" dirty="0"/>
          </a:p>
        </p:txBody>
      </p:sp>
    </p:spTree>
    <p:extLst>
      <p:ext uri="{BB962C8B-B14F-4D97-AF65-F5344CB8AC3E}">
        <p14:creationId xmlns:p14="http://schemas.microsoft.com/office/powerpoint/2010/main" val="40758819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Yellow With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EB1C6B3-854E-4E1B-A6CE-1777BE1941B7}"/>
              </a:ext>
            </a:extLst>
          </p:cNvPr>
          <p:cNvSpPr/>
          <p:nvPr userDrawn="1"/>
        </p:nvSpPr>
        <p:spPr>
          <a:xfrm>
            <a:off x="0" y="0"/>
            <a:ext cx="6638544" cy="1029693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9" name="Text Placeholder 3">
            <a:extLst>
              <a:ext uri="{FF2B5EF4-FFF2-40B4-BE49-F238E27FC236}">
                <a16:creationId xmlns:a16="http://schemas.microsoft.com/office/drawing/2014/main" id="{DC7AA3F7-C19A-494D-81C0-C532F16C4075}"/>
              </a:ext>
            </a:extLst>
          </p:cNvPr>
          <p:cNvSpPr>
            <a:spLocks noGrp="1"/>
          </p:cNvSpPr>
          <p:nvPr>
            <p:ph type="body" sz="half" idx="2" hasCustomPrompt="1"/>
          </p:nvPr>
        </p:nvSpPr>
        <p:spPr>
          <a:xfrm>
            <a:off x="1466661" y="1457324"/>
            <a:ext cx="4134039" cy="7607870"/>
          </a:xfrm>
          <a:prstGeom prst="rect">
            <a:avLst/>
          </a:prstGeom>
        </p:spPr>
        <p:txBody>
          <a:bodyPr anchor="ctr" anchorCtr="0"/>
          <a:lstStyle>
            <a:lvl1pPr marL="0" indent="0">
              <a:buNone/>
              <a:defRPr sz="4200" cap="all" baseline="0">
                <a:latin typeface="Arial" panose="020B0604020202020204" pitchFamily="34" charset="0"/>
                <a:cs typeface="Arial" panose="020B0604020202020204" pitchFamily="34" charset="0"/>
              </a:defRPr>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marL="0" marR="0" lvl="0" indent="0" algn="l" defTabSz="1371600" rtl="0" eaLnBrk="0" fontAlgn="base" latinLnBrk="0" hangingPunct="0">
              <a:lnSpc>
                <a:spcPct val="100000"/>
              </a:lnSpc>
              <a:spcBef>
                <a:spcPct val="0"/>
              </a:spcBef>
              <a:spcAft>
                <a:spcPct val="0"/>
              </a:spcAft>
              <a:buClrTx/>
              <a:buSzTx/>
              <a:buFontTx/>
              <a:buNone/>
              <a:tabLst/>
              <a:defRPr/>
            </a:pPr>
            <a:r>
              <a:rPr kumimoji="0" lang="en-US" sz="4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Lorem ipsum dolor sit </a:t>
            </a:r>
            <a:r>
              <a:rPr kumimoji="0" lang="en-US" sz="42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amet</a:t>
            </a:r>
            <a:r>
              <a:rPr kumimoji="0" lang="en-US" sz="4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42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consectetur</a:t>
            </a:r>
            <a:r>
              <a:rPr kumimoji="0" lang="en-US" sz="4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42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adipiscing</a:t>
            </a:r>
            <a:r>
              <a:rPr kumimoji="0" lang="en-US" sz="4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42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elit</a:t>
            </a:r>
            <a:r>
              <a:rPr kumimoji="0" lang="en-US" sz="4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Cras </a:t>
            </a:r>
            <a:r>
              <a:rPr kumimoji="0" lang="en-US" sz="42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laoreet</a:t>
            </a:r>
            <a:r>
              <a:rPr kumimoji="0" lang="en-US" sz="4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42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lobortis</a:t>
            </a:r>
            <a:r>
              <a:rPr kumimoji="0" lang="en-US" sz="4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42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elit</a:t>
            </a:r>
            <a:r>
              <a:rPr kumimoji="0" lang="en-US" sz="4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endParaRPr kumimoji="0" lang="en-US" sz="4200" b="1" i="0" u="none" strike="noStrike" kern="1200" cap="none" spc="0" normalizeH="0" baseline="0" noProof="0" dirty="0">
              <a:ln>
                <a:noFill/>
              </a:ln>
              <a:solidFill>
                <a:prstClr val="black"/>
              </a:solidFill>
              <a:effectLst/>
              <a:uLnTx/>
              <a:uFillTx/>
              <a:latin typeface="Arial Black" panose="020B0604020202020204" pitchFamily="34" charset="0"/>
              <a:ea typeface="ヒラギノ角ゴ Pro W3" pitchFamily="14" charset="-128"/>
              <a:cs typeface="Arial Black" panose="020B0604020202020204" pitchFamily="34" charset="0"/>
            </a:endParaRPr>
          </a:p>
        </p:txBody>
      </p:sp>
      <p:sp>
        <p:nvSpPr>
          <p:cNvPr id="17" name="Content Placeholder 2">
            <a:extLst>
              <a:ext uri="{FF2B5EF4-FFF2-40B4-BE49-F238E27FC236}">
                <a16:creationId xmlns:a16="http://schemas.microsoft.com/office/drawing/2014/main" id="{12D0DD42-BBCA-4720-ABF4-977B6DB69447}"/>
              </a:ext>
            </a:extLst>
          </p:cNvPr>
          <p:cNvSpPr>
            <a:spLocks noGrp="1"/>
          </p:cNvSpPr>
          <p:nvPr>
            <p:ph idx="1"/>
          </p:nvPr>
        </p:nvSpPr>
        <p:spPr>
          <a:xfrm>
            <a:off x="7626057" y="1339778"/>
            <a:ext cx="10044105" cy="7725416"/>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0">
            <a:extLst>
              <a:ext uri="{FF2B5EF4-FFF2-40B4-BE49-F238E27FC236}">
                <a16:creationId xmlns:a16="http://schemas.microsoft.com/office/drawing/2014/main" id="{E24CA910-3416-48D0-8D9D-072BE22DB569}"/>
              </a:ext>
            </a:extLst>
          </p:cNvPr>
          <p:cNvSpPr>
            <a:spLocks noGrp="1"/>
          </p:cNvSpPr>
          <p:nvPr>
            <p:ph type="body" sz="quarter" idx="11" hasCustomPrompt="1"/>
          </p:nvPr>
        </p:nvSpPr>
        <p:spPr>
          <a:xfrm>
            <a:off x="12344400" y="557161"/>
            <a:ext cx="5325762" cy="631031"/>
          </a:xfrm>
          <a:prstGeom prst="rect">
            <a:avLst/>
          </a:prstGeom>
        </p:spPr>
        <p:txBody>
          <a:bodyPr lIns="0" tIns="0" rIns="0" bIns="0"/>
          <a:lstStyle/>
          <a:p>
            <a:pPr marL="0" marR="0" lvl="0" indent="0" algn="r" defTabSz="13716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4" charset="-128"/>
                <a:cs typeface="Arial" panose="020B0604020202020204" pitchFamily="34" charset="0"/>
              </a:rPr>
              <a:t>THIS SUBTITLE CAN BE REMOVED IF NEEDED</a:t>
            </a:r>
          </a:p>
        </p:txBody>
      </p:sp>
      <p:pic>
        <p:nvPicPr>
          <p:cNvPr id="13" name="Picture 12" descr="Logo, icon&#10;&#10;Description automatically generated">
            <a:extLst>
              <a:ext uri="{FF2B5EF4-FFF2-40B4-BE49-F238E27FC236}">
                <a16:creationId xmlns:a16="http://schemas.microsoft.com/office/drawing/2014/main" id="{D674BE0B-E45E-4C53-88C0-CF3D642B1C53}"/>
              </a:ext>
            </a:extLst>
          </p:cNvPr>
          <p:cNvPicPr>
            <a:picLocks noChangeAspect="1"/>
          </p:cNvPicPr>
          <p:nvPr userDrawn="1"/>
        </p:nvPicPr>
        <p:blipFill>
          <a:blip r:embed="rId2"/>
          <a:stretch>
            <a:fillRect/>
          </a:stretch>
        </p:blipFill>
        <p:spPr>
          <a:xfrm>
            <a:off x="613074" y="605945"/>
            <a:ext cx="575156" cy="575156"/>
          </a:xfrm>
          <a:prstGeom prst="rect">
            <a:avLst/>
          </a:prstGeom>
        </p:spPr>
      </p:pic>
      <p:sp>
        <p:nvSpPr>
          <p:cNvPr id="15" name="Text Placeholder 14">
            <a:extLst>
              <a:ext uri="{FF2B5EF4-FFF2-40B4-BE49-F238E27FC236}">
                <a16:creationId xmlns:a16="http://schemas.microsoft.com/office/drawing/2014/main" id="{133C3E35-1E73-4F83-8A87-767ADA761CA7}"/>
              </a:ext>
            </a:extLst>
          </p:cNvPr>
          <p:cNvSpPr>
            <a:spLocks noGrp="1"/>
          </p:cNvSpPr>
          <p:nvPr>
            <p:ph type="body" sz="quarter" idx="13" hasCustomPrompt="1"/>
          </p:nvPr>
        </p:nvSpPr>
        <p:spPr>
          <a:xfrm>
            <a:off x="1466661" y="557159"/>
            <a:ext cx="3112476" cy="900165"/>
          </a:xfrm>
          <a:prstGeom prst="rect">
            <a:avLst/>
          </a:prstGeom>
        </p:spPr>
        <p:txBody>
          <a:bodyPr lIns="0" tIns="0" rIns="0" bIns="0"/>
          <a:lstStyle>
            <a:lvl1pPr>
              <a:defRPr sz="2550">
                <a:latin typeface="Arial Black" panose="020B0A04020102020204" pitchFamily="34" charset="0"/>
              </a:defRPr>
            </a:lvl1p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550" b="1" i="0" u="none" strike="noStrike" kern="1200" cap="none" spc="0" normalizeH="0" baseline="0" noProof="0" dirty="0">
                <a:ln>
                  <a:noFill/>
                </a:ln>
                <a:solidFill>
                  <a:prstClr val="white"/>
                </a:solidFill>
                <a:effectLst/>
                <a:uLnTx/>
                <a:uFillTx/>
                <a:latin typeface="Arial Black" panose="020B0604020202020204" pitchFamily="34" charset="0"/>
                <a:ea typeface="+mn-ea"/>
                <a:cs typeface="Arial Black" panose="020B0604020202020204" pitchFamily="34" charset="0"/>
              </a:rPr>
              <a:t>SECTION</a:t>
            </a:r>
          </a:p>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5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TITLE</a:t>
            </a:r>
          </a:p>
        </p:txBody>
      </p:sp>
    </p:spTree>
    <p:extLst>
      <p:ext uri="{BB962C8B-B14F-4D97-AF65-F5344CB8AC3E}">
        <p14:creationId xmlns:p14="http://schemas.microsoft.com/office/powerpoint/2010/main" val="2564710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Yellow With Imag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EB1C6B3-854E-4E1B-A6CE-1777BE1941B7}"/>
              </a:ext>
            </a:extLst>
          </p:cNvPr>
          <p:cNvSpPr/>
          <p:nvPr userDrawn="1"/>
        </p:nvSpPr>
        <p:spPr>
          <a:xfrm>
            <a:off x="0" y="0"/>
            <a:ext cx="6638544" cy="1029693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9" name="Text Placeholder 3">
            <a:extLst>
              <a:ext uri="{FF2B5EF4-FFF2-40B4-BE49-F238E27FC236}">
                <a16:creationId xmlns:a16="http://schemas.microsoft.com/office/drawing/2014/main" id="{DC7AA3F7-C19A-494D-81C0-C532F16C4075}"/>
              </a:ext>
            </a:extLst>
          </p:cNvPr>
          <p:cNvSpPr>
            <a:spLocks noGrp="1"/>
          </p:cNvSpPr>
          <p:nvPr>
            <p:ph type="body" sz="half" idx="2" hasCustomPrompt="1"/>
          </p:nvPr>
        </p:nvSpPr>
        <p:spPr>
          <a:xfrm>
            <a:off x="1466661" y="1457324"/>
            <a:ext cx="4134039" cy="7607870"/>
          </a:xfrm>
          <a:prstGeom prst="rect">
            <a:avLst/>
          </a:prstGeom>
        </p:spPr>
        <p:txBody>
          <a:bodyPr anchor="ctr" anchorCtr="0"/>
          <a:lstStyle>
            <a:lvl1pPr marL="0" indent="0">
              <a:buNone/>
              <a:defRPr sz="4200" cap="all" baseline="0">
                <a:latin typeface="Arial" panose="020B0604020202020204" pitchFamily="34" charset="0"/>
                <a:cs typeface="Arial" panose="020B0604020202020204" pitchFamily="34" charset="0"/>
              </a:defRPr>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marL="0" marR="0" lvl="0" indent="0" algn="l" defTabSz="1371600" rtl="0" eaLnBrk="0" fontAlgn="base" latinLnBrk="0" hangingPunct="0">
              <a:lnSpc>
                <a:spcPct val="100000"/>
              </a:lnSpc>
              <a:spcBef>
                <a:spcPct val="0"/>
              </a:spcBef>
              <a:spcAft>
                <a:spcPct val="0"/>
              </a:spcAft>
              <a:buClrTx/>
              <a:buSzTx/>
              <a:buFontTx/>
              <a:buNone/>
              <a:tabLst/>
              <a:defRPr/>
            </a:pPr>
            <a:r>
              <a:rPr kumimoji="0" lang="en-US" sz="4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Lorem ipsum dolor sit </a:t>
            </a:r>
            <a:r>
              <a:rPr kumimoji="0" lang="en-US" sz="42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amet</a:t>
            </a:r>
            <a:r>
              <a:rPr kumimoji="0" lang="en-US" sz="4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42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consectetur</a:t>
            </a:r>
            <a:r>
              <a:rPr kumimoji="0" lang="en-US" sz="4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42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adipiscing</a:t>
            </a:r>
            <a:r>
              <a:rPr kumimoji="0" lang="en-US" sz="4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42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elit</a:t>
            </a:r>
            <a:r>
              <a:rPr kumimoji="0" lang="en-US" sz="4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Cras </a:t>
            </a:r>
            <a:r>
              <a:rPr kumimoji="0" lang="en-US" sz="42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laoreet</a:t>
            </a:r>
            <a:r>
              <a:rPr kumimoji="0" lang="en-US" sz="4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42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lobortis</a:t>
            </a:r>
            <a:r>
              <a:rPr kumimoji="0" lang="en-US" sz="4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42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elit</a:t>
            </a:r>
            <a:r>
              <a:rPr kumimoji="0" lang="en-US" sz="4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endParaRPr kumimoji="0" lang="en-US" sz="4200" b="1" i="0" u="none" strike="noStrike" kern="1200" cap="none" spc="0" normalizeH="0" baseline="0" noProof="0" dirty="0">
              <a:ln>
                <a:noFill/>
              </a:ln>
              <a:solidFill>
                <a:prstClr val="black"/>
              </a:solidFill>
              <a:effectLst/>
              <a:uLnTx/>
              <a:uFillTx/>
              <a:latin typeface="Arial Black" panose="020B0604020202020204" pitchFamily="34" charset="0"/>
              <a:ea typeface="ヒラギノ角ゴ Pro W3" pitchFamily="14" charset="-128"/>
              <a:cs typeface="Arial Black" panose="020B0604020202020204" pitchFamily="34" charset="0"/>
            </a:endParaRPr>
          </a:p>
        </p:txBody>
      </p:sp>
      <p:sp>
        <p:nvSpPr>
          <p:cNvPr id="10" name="Text Placeholder 10">
            <a:extLst>
              <a:ext uri="{FF2B5EF4-FFF2-40B4-BE49-F238E27FC236}">
                <a16:creationId xmlns:a16="http://schemas.microsoft.com/office/drawing/2014/main" id="{E24CA910-3416-48D0-8D9D-072BE22DB569}"/>
              </a:ext>
            </a:extLst>
          </p:cNvPr>
          <p:cNvSpPr>
            <a:spLocks noGrp="1"/>
          </p:cNvSpPr>
          <p:nvPr>
            <p:ph type="body" sz="quarter" idx="11" hasCustomPrompt="1"/>
          </p:nvPr>
        </p:nvSpPr>
        <p:spPr>
          <a:xfrm>
            <a:off x="12344400" y="557161"/>
            <a:ext cx="5325762" cy="631031"/>
          </a:xfrm>
          <a:prstGeom prst="rect">
            <a:avLst/>
          </a:prstGeom>
        </p:spPr>
        <p:txBody>
          <a:bodyPr lIns="0" tIns="0" rIns="0" bIns="0"/>
          <a:lstStyle/>
          <a:p>
            <a:pPr marL="0" marR="0" lvl="0" indent="0" algn="r" defTabSz="13716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4" charset="-128"/>
                <a:cs typeface="Arial" panose="020B0604020202020204" pitchFamily="34" charset="0"/>
              </a:rPr>
              <a:t>THIS SUBTITLE CAN BE REMOVED IF NEEDED</a:t>
            </a:r>
          </a:p>
        </p:txBody>
      </p:sp>
      <p:pic>
        <p:nvPicPr>
          <p:cNvPr id="13" name="Picture 12" descr="Logo, icon&#10;&#10;Description automatically generated">
            <a:extLst>
              <a:ext uri="{FF2B5EF4-FFF2-40B4-BE49-F238E27FC236}">
                <a16:creationId xmlns:a16="http://schemas.microsoft.com/office/drawing/2014/main" id="{D674BE0B-E45E-4C53-88C0-CF3D642B1C53}"/>
              </a:ext>
            </a:extLst>
          </p:cNvPr>
          <p:cNvPicPr>
            <a:picLocks noChangeAspect="1"/>
          </p:cNvPicPr>
          <p:nvPr userDrawn="1"/>
        </p:nvPicPr>
        <p:blipFill>
          <a:blip r:embed="rId2"/>
          <a:stretch>
            <a:fillRect/>
          </a:stretch>
        </p:blipFill>
        <p:spPr>
          <a:xfrm>
            <a:off x="613074" y="605945"/>
            <a:ext cx="575156" cy="575156"/>
          </a:xfrm>
          <a:prstGeom prst="rect">
            <a:avLst/>
          </a:prstGeom>
        </p:spPr>
      </p:pic>
      <p:sp>
        <p:nvSpPr>
          <p:cNvPr id="15" name="Text Placeholder 14">
            <a:extLst>
              <a:ext uri="{FF2B5EF4-FFF2-40B4-BE49-F238E27FC236}">
                <a16:creationId xmlns:a16="http://schemas.microsoft.com/office/drawing/2014/main" id="{133C3E35-1E73-4F83-8A87-767ADA761CA7}"/>
              </a:ext>
            </a:extLst>
          </p:cNvPr>
          <p:cNvSpPr>
            <a:spLocks noGrp="1"/>
          </p:cNvSpPr>
          <p:nvPr>
            <p:ph type="body" sz="quarter" idx="13" hasCustomPrompt="1"/>
          </p:nvPr>
        </p:nvSpPr>
        <p:spPr>
          <a:xfrm>
            <a:off x="1466661" y="557159"/>
            <a:ext cx="3112476" cy="900165"/>
          </a:xfrm>
          <a:prstGeom prst="rect">
            <a:avLst/>
          </a:prstGeom>
        </p:spPr>
        <p:txBody>
          <a:bodyPr lIns="0" tIns="0" rIns="0" bIns="0"/>
          <a:lstStyle>
            <a:lvl1pPr>
              <a:defRPr sz="2550">
                <a:latin typeface="Arial Black" panose="020B0A04020102020204" pitchFamily="34" charset="0"/>
              </a:defRPr>
            </a:lvl1p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550" b="1" i="0" u="none" strike="noStrike" kern="1200" cap="none" spc="0" normalizeH="0" baseline="0" noProof="0" dirty="0">
                <a:ln>
                  <a:noFill/>
                </a:ln>
                <a:solidFill>
                  <a:prstClr val="white"/>
                </a:solidFill>
                <a:effectLst/>
                <a:uLnTx/>
                <a:uFillTx/>
                <a:latin typeface="Arial Black" panose="020B0604020202020204" pitchFamily="34" charset="0"/>
                <a:ea typeface="+mn-ea"/>
                <a:cs typeface="Arial Black" panose="020B0604020202020204" pitchFamily="34" charset="0"/>
              </a:rPr>
              <a:t>SECTION</a:t>
            </a:r>
          </a:p>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5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TITLE</a:t>
            </a:r>
          </a:p>
        </p:txBody>
      </p:sp>
      <p:sp>
        <p:nvSpPr>
          <p:cNvPr id="12" name="Picture Placeholder 2">
            <a:extLst>
              <a:ext uri="{FF2B5EF4-FFF2-40B4-BE49-F238E27FC236}">
                <a16:creationId xmlns:a16="http://schemas.microsoft.com/office/drawing/2014/main" id="{2E9C7801-883A-4C56-85C9-3626C1BFD7CB}"/>
              </a:ext>
            </a:extLst>
          </p:cNvPr>
          <p:cNvSpPr>
            <a:spLocks noGrp="1"/>
          </p:cNvSpPr>
          <p:nvPr>
            <p:ph type="pic" idx="1"/>
          </p:nvPr>
        </p:nvSpPr>
        <p:spPr>
          <a:xfrm>
            <a:off x="7865270" y="1457326"/>
            <a:ext cx="9215438" cy="7367153"/>
          </a:xfrm>
          <a:prstGeom prst="rect">
            <a:avLst/>
          </a:prstGeom>
        </p:spPr>
        <p:txBody>
          <a:bodyPr lIns="0" tIns="0" rIns="0" bIns="0"/>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pPr lvl="0"/>
            <a:endParaRPr lang="en-US" noProof="0" dirty="0"/>
          </a:p>
        </p:txBody>
      </p:sp>
    </p:spTree>
    <p:extLst>
      <p:ext uri="{BB962C8B-B14F-4D97-AF65-F5344CB8AC3E}">
        <p14:creationId xmlns:p14="http://schemas.microsoft.com/office/powerpoint/2010/main" val="42561937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Yellow With Hero Imag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EB1C6B3-854E-4E1B-A6CE-1777BE1941B7}"/>
              </a:ext>
            </a:extLst>
          </p:cNvPr>
          <p:cNvSpPr/>
          <p:nvPr userDrawn="1"/>
        </p:nvSpPr>
        <p:spPr>
          <a:xfrm>
            <a:off x="0" y="0"/>
            <a:ext cx="6638544" cy="1029693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pic>
        <p:nvPicPr>
          <p:cNvPr id="13" name="Picture 12" descr="Logo, icon&#10;&#10;Description automatically generated">
            <a:extLst>
              <a:ext uri="{FF2B5EF4-FFF2-40B4-BE49-F238E27FC236}">
                <a16:creationId xmlns:a16="http://schemas.microsoft.com/office/drawing/2014/main" id="{D674BE0B-E45E-4C53-88C0-CF3D642B1C53}"/>
              </a:ext>
            </a:extLst>
          </p:cNvPr>
          <p:cNvPicPr>
            <a:picLocks noChangeAspect="1"/>
          </p:cNvPicPr>
          <p:nvPr userDrawn="1"/>
        </p:nvPicPr>
        <p:blipFill>
          <a:blip r:embed="rId2"/>
          <a:stretch>
            <a:fillRect/>
          </a:stretch>
        </p:blipFill>
        <p:spPr>
          <a:xfrm>
            <a:off x="613074" y="605945"/>
            <a:ext cx="575156" cy="575156"/>
          </a:xfrm>
          <a:prstGeom prst="rect">
            <a:avLst/>
          </a:prstGeom>
        </p:spPr>
      </p:pic>
      <p:sp>
        <p:nvSpPr>
          <p:cNvPr id="12" name="Picture Placeholder 2">
            <a:extLst>
              <a:ext uri="{FF2B5EF4-FFF2-40B4-BE49-F238E27FC236}">
                <a16:creationId xmlns:a16="http://schemas.microsoft.com/office/drawing/2014/main" id="{2E9C7801-883A-4C56-85C9-3626C1BFD7CB}"/>
              </a:ext>
            </a:extLst>
          </p:cNvPr>
          <p:cNvSpPr>
            <a:spLocks noGrp="1"/>
          </p:cNvSpPr>
          <p:nvPr>
            <p:ph type="pic" idx="1"/>
          </p:nvPr>
        </p:nvSpPr>
        <p:spPr>
          <a:xfrm>
            <a:off x="1600200" y="605945"/>
            <a:ext cx="10049259" cy="9066276"/>
          </a:xfrm>
          <a:prstGeom prst="rect">
            <a:avLst/>
          </a:prstGeom>
        </p:spPr>
        <p:txBody>
          <a:bodyPr lIns="0" tIns="0" rIns="0" bIns="0"/>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pPr lvl="0"/>
            <a:endParaRPr lang="en-US" noProof="0" dirty="0"/>
          </a:p>
        </p:txBody>
      </p:sp>
      <p:sp>
        <p:nvSpPr>
          <p:cNvPr id="16" name="Text Placeholder 10">
            <a:extLst>
              <a:ext uri="{FF2B5EF4-FFF2-40B4-BE49-F238E27FC236}">
                <a16:creationId xmlns:a16="http://schemas.microsoft.com/office/drawing/2014/main" id="{BBCDA2B6-608B-400F-AA3B-7E8CC4E11D89}"/>
              </a:ext>
            </a:extLst>
          </p:cNvPr>
          <p:cNvSpPr>
            <a:spLocks noGrp="1"/>
          </p:cNvSpPr>
          <p:nvPr>
            <p:ph type="body" sz="quarter" idx="12" hasCustomPrompt="1"/>
          </p:nvPr>
        </p:nvSpPr>
        <p:spPr>
          <a:xfrm>
            <a:off x="12511832" y="605945"/>
            <a:ext cx="5325762" cy="631031"/>
          </a:xfrm>
          <a:prstGeom prst="rect">
            <a:avLst/>
          </a:prstGeom>
        </p:spPr>
        <p:txBody>
          <a:bodyPr lIns="0" tIns="0" rIns="0" bIns="0"/>
          <a:lstStyle>
            <a:lvl1pPr>
              <a:defRPr/>
            </a:lvl1pPr>
          </a:lstStyle>
          <a:p>
            <a:pPr marL="0" marR="0" lvl="0" indent="0" algn="l" defTabSz="1371600" rtl="0" eaLnBrk="0" fontAlgn="base" latinLnBrk="0" hangingPunct="0">
              <a:lnSpc>
                <a:spcPct val="100000"/>
              </a:lnSpc>
              <a:spcBef>
                <a:spcPct val="0"/>
              </a:spcBef>
              <a:spcAft>
                <a:spcPct val="0"/>
              </a:spcAft>
              <a:buClrTx/>
              <a:buSzTx/>
              <a:buFontTx/>
              <a:buNone/>
              <a:tabLst/>
              <a:defRPr/>
            </a:pPr>
            <a:r>
              <a:rPr kumimoji="0" lang="en-US" sz="2550" b="1" i="0" u="none" strike="noStrike" kern="1200" cap="none" spc="0" normalizeH="0" baseline="0" noProof="0" dirty="0">
                <a:ln>
                  <a:noFill/>
                </a:ln>
                <a:solidFill>
                  <a:prstClr val="black"/>
                </a:solidFill>
                <a:effectLst/>
                <a:uLnTx/>
                <a:uFillTx/>
                <a:latin typeface="Arial Black" panose="020B0604020202020204" pitchFamily="34" charset="0"/>
                <a:ea typeface="ヒラギノ角ゴ Pro W3" pitchFamily="14" charset="-128"/>
                <a:cs typeface="Arial Black" panose="020B0604020202020204" pitchFamily="34" charset="0"/>
              </a:rPr>
              <a:t>SECTION</a:t>
            </a:r>
          </a:p>
          <a:p>
            <a:pPr marL="0" marR="0" lvl="0" indent="0" algn="l" defTabSz="1371600" rtl="0" eaLnBrk="0" fontAlgn="base" latinLnBrk="0" hangingPunct="0">
              <a:lnSpc>
                <a:spcPct val="100000"/>
              </a:lnSpc>
              <a:spcBef>
                <a:spcPct val="0"/>
              </a:spcBef>
              <a:spcAft>
                <a:spcPct val="0"/>
              </a:spcAft>
              <a:buClrTx/>
              <a:buSzTx/>
              <a:buFontTx/>
              <a:buNone/>
              <a:tabLst/>
              <a:defRPr/>
            </a:pPr>
            <a:r>
              <a:rPr kumimoji="0" lang="en-US" sz="255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4" charset="-128"/>
                <a:cs typeface="Arial" panose="020B0604020202020204" pitchFamily="34" charset="0"/>
              </a:rPr>
              <a:t>TITLE</a:t>
            </a:r>
          </a:p>
        </p:txBody>
      </p:sp>
      <p:sp>
        <p:nvSpPr>
          <p:cNvPr id="17" name="Content Placeholder 2">
            <a:extLst>
              <a:ext uri="{FF2B5EF4-FFF2-40B4-BE49-F238E27FC236}">
                <a16:creationId xmlns:a16="http://schemas.microsoft.com/office/drawing/2014/main" id="{2C460075-70FF-4019-B589-E53FD1FD96A7}"/>
              </a:ext>
            </a:extLst>
          </p:cNvPr>
          <p:cNvSpPr>
            <a:spLocks noGrp="1"/>
          </p:cNvSpPr>
          <p:nvPr>
            <p:ph idx="13"/>
          </p:nvPr>
        </p:nvSpPr>
        <p:spPr>
          <a:xfrm>
            <a:off x="12511831" y="1842920"/>
            <a:ext cx="5158331" cy="732514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01680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8E48C-D38E-C244-AB8B-636E49B9D961}"/>
              </a:ext>
            </a:extLst>
          </p:cNvPr>
          <p:cNvSpPr>
            <a:spLocks noGrp="1"/>
          </p:cNvSpPr>
          <p:nvPr>
            <p:ph type="ctrTitle"/>
          </p:nvPr>
        </p:nvSpPr>
        <p:spPr>
          <a:xfrm>
            <a:off x="2286000" y="1683545"/>
            <a:ext cx="13716000" cy="3581400"/>
          </a:xfrm>
        </p:spPr>
        <p:txBody>
          <a:bodyPr anchor="b"/>
          <a:lstStyle>
            <a:lvl1pPr algn="ctr">
              <a:defRPr sz="9000"/>
            </a:lvl1pPr>
          </a:lstStyle>
          <a:p>
            <a:r>
              <a:rPr lang="en-GB"/>
              <a:t>Click to edit Master title style</a:t>
            </a:r>
            <a:endParaRPr lang="en-US"/>
          </a:p>
        </p:txBody>
      </p:sp>
      <p:sp>
        <p:nvSpPr>
          <p:cNvPr id="3" name="Subtitle 2">
            <a:extLst>
              <a:ext uri="{FF2B5EF4-FFF2-40B4-BE49-F238E27FC236}">
                <a16:creationId xmlns:a16="http://schemas.microsoft.com/office/drawing/2014/main" id="{9D761E8E-2252-124F-9F28-439A9899973D}"/>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FAD1309-7FCA-A34A-85C2-0DB014A96982}"/>
              </a:ext>
            </a:extLst>
          </p:cNvPr>
          <p:cNvSpPr>
            <a:spLocks noGrp="1"/>
          </p:cNvSpPr>
          <p:nvPr>
            <p:ph type="dt" sz="half" idx="10"/>
          </p:nvPr>
        </p:nvSpPr>
        <p:spPr/>
        <p:txBody>
          <a:bodyPr/>
          <a:lstStyle/>
          <a:p>
            <a:fld id="{E8C89478-08B1-E843-97D6-27EDDC37B2EE}" type="datetimeFigureOut">
              <a:rPr lang="en-US" smtClean="0"/>
              <a:t>10/15/2024</a:t>
            </a:fld>
            <a:endParaRPr lang="en-US" dirty="0"/>
          </a:p>
        </p:txBody>
      </p:sp>
      <p:sp>
        <p:nvSpPr>
          <p:cNvPr id="5" name="Footer Placeholder 4">
            <a:extLst>
              <a:ext uri="{FF2B5EF4-FFF2-40B4-BE49-F238E27FC236}">
                <a16:creationId xmlns:a16="http://schemas.microsoft.com/office/drawing/2014/main" id="{920916F9-72F3-B54E-AEC3-064D45BFE93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616FB4E-7D84-3E4B-A211-A8967B82C71F}"/>
              </a:ext>
            </a:extLst>
          </p:cNvPr>
          <p:cNvSpPr>
            <a:spLocks noGrp="1"/>
          </p:cNvSpPr>
          <p:nvPr>
            <p:ph type="sldNum" sz="quarter" idx="12"/>
          </p:nvPr>
        </p:nvSpPr>
        <p:spPr/>
        <p:txBody>
          <a:bodyPr/>
          <a:lstStyle/>
          <a:p>
            <a:fld id="{2A85409F-29AB-E74F-A2A1-F3F21906D539}" type="slidenum">
              <a:rPr lang="en-US" smtClean="0"/>
              <a:t>‹#›</a:t>
            </a:fld>
            <a:endParaRPr lang="en-US" dirty="0"/>
          </a:p>
        </p:txBody>
      </p:sp>
    </p:spTree>
    <p:extLst>
      <p:ext uri="{BB962C8B-B14F-4D97-AF65-F5344CB8AC3E}">
        <p14:creationId xmlns:p14="http://schemas.microsoft.com/office/powerpoint/2010/main" val="4178113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Picture 24" descr="Logo, icon&#10;&#10;Description automatically generated">
            <a:extLst>
              <a:ext uri="{FF2B5EF4-FFF2-40B4-BE49-F238E27FC236}">
                <a16:creationId xmlns:a16="http://schemas.microsoft.com/office/drawing/2014/main" id="{ADB3D290-237A-46E5-A671-4A5D1E1A5C92}"/>
              </a:ext>
            </a:extLst>
          </p:cNvPr>
          <p:cNvPicPr>
            <a:picLocks noChangeAspect="1"/>
          </p:cNvPicPr>
          <p:nvPr userDrawn="1"/>
        </p:nvPicPr>
        <p:blipFill>
          <a:blip r:embed="rId11"/>
          <a:stretch>
            <a:fillRect/>
          </a:stretch>
        </p:blipFill>
        <p:spPr>
          <a:xfrm>
            <a:off x="613074" y="605945"/>
            <a:ext cx="575156" cy="575156"/>
          </a:xfrm>
          <a:prstGeom prst="rect">
            <a:avLst/>
          </a:prstGeom>
        </p:spPr>
      </p:pic>
      <p:sp>
        <p:nvSpPr>
          <p:cNvPr id="3" name="Footer Placeholder 2">
            <a:extLst>
              <a:ext uri="{FF2B5EF4-FFF2-40B4-BE49-F238E27FC236}">
                <a16:creationId xmlns:a16="http://schemas.microsoft.com/office/drawing/2014/main" id="{8E42FB7C-49E7-4759-908C-1CD24DE91CEC}"/>
              </a:ext>
            </a:extLst>
          </p:cNvPr>
          <p:cNvSpPr>
            <a:spLocks noGrp="1"/>
          </p:cNvSpPr>
          <p:nvPr>
            <p:ph type="ftr" sz="quarter" idx="3"/>
          </p:nvPr>
        </p:nvSpPr>
        <p:spPr>
          <a:xfrm>
            <a:off x="15316200" y="9339497"/>
            <a:ext cx="2353962" cy="547688"/>
          </a:xfrm>
          <a:prstGeom prst="rect">
            <a:avLst/>
          </a:prstGeom>
        </p:spPr>
        <p:txBody>
          <a:bodyPr vert="horz" wrap="square" lIns="0" tIns="0" rIns="0" bIns="0" rtlCol="0" anchor="ctr"/>
          <a:lstStyle>
            <a:lvl1pPr algn="r">
              <a:defRPr sz="1350" b="1">
                <a:solidFill>
                  <a:schemeClr val="tx1">
                    <a:tint val="75000"/>
                  </a:schemeClr>
                </a:solidFill>
              </a:defRPr>
            </a:lvl1pPr>
          </a:lstStyle>
          <a:p>
            <a:pPr>
              <a:defRPr/>
            </a:pPr>
            <a:r>
              <a:rPr lang="en-US" dirty="0">
                <a:solidFill>
                  <a:prstClr val="black"/>
                </a:solidFill>
                <a:cs typeface="Arial" panose="020B0604020202020204" pitchFamily="34" charset="0"/>
              </a:rPr>
              <a:t>The IRC</a:t>
            </a:r>
          </a:p>
        </p:txBody>
      </p:sp>
    </p:spTree>
    <p:extLst>
      <p:ext uri="{BB962C8B-B14F-4D97-AF65-F5344CB8AC3E}">
        <p14:creationId xmlns:p14="http://schemas.microsoft.com/office/powerpoint/2010/main" val="36513178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hf sldNum="0" hdr="0" ftr="0" dt="0"/>
  <p:txStyles>
    <p:titleStyle>
      <a:lvl1pPr algn="l" rtl="0" eaLnBrk="0" fontAlgn="base" hangingPunct="0">
        <a:spcBef>
          <a:spcPct val="0"/>
        </a:spcBef>
        <a:spcAft>
          <a:spcPct val="0"/>
        </a:spcAft>
        <a:defRPr sz="4200" cap="all" baseline="0">
          <a:solidFill>
            <a:schemeClr val="tx1"/>
          </a:solidFill>
          <a:latin typeface="Arial Black" panose="020B0A04020102020204" pitchFamily="34" charset="0"/>
          <a:ea typeface="MS PGothic" panose="020B0600070205080204" pitchFamily="34" charset="-128"/>
          <a:cs typeface="Arial"/>
        </a:defRPr>
      </a:lvl1pPr>
      <a:lvl2pPr algn="l" rtl="0" eaLnBrk="0" fontAlgn="base" hangingPunct="0">
        <a:spcBef>
          <a:spcPct val="0"/>
        </a:spcBef>
        <a:spcAft>
          <a:spcPct val="0"/>
        </a:spcAft>
        <a:defRPr sz="5400">
          <a:solidFill>
            <a:schemeClr val="tx1"/>
          </a:solidFill>
          <a:latin typeface="Arial" pitchFamily="-107" charset="0"/>
          <a:ea typeface="MS PGothic" panose="020B0600070205080204" pitchFamily="34" charset="-128"/>
          <a:cs typeface="Arial" panose="020B0604020202020204" pitchFamily="34" charset="0"/>
        </a:defRPr>
      </a:lvl2pPr>
      <a:lvl3pPr algn="l" rtl="0" eaLnBrk="0" fontAlgn="base" hangingPunct="0">
        <a:spcBef>
          <a:spcPct val="0"/>
        </a:spcBef>
        <a:spcAft>
          <a:spcPct val="0"/>
        </a:spcAft>
        <a:defRPr sz="5400">
          <a:solidFill>
            <a:schemeClr val="tx1"/>
          </a:solidFill>
          <a:latin typeface="Arial" pitchFamily="-107" charset="0"/>
          <a:ea typeface="MS PGothic" panose="020B0600070205080204" pitchFamily="34" charset="-128"/>
          <a:cs typeface="Arial" panose="020B0604020202020204" pitchFamily="34" charset="0"/>
        </a:defRPr>
      </a:lvl3pPr>
      <a:lvl4pPr algn="l" rtl="0" eaLnBrk="0" fontAlgn="base" hangingPunct="0">
        <a:spcBef>
          <a:spcPct val="0"/>
        </a:spcBef>
        <a:spcAft>
          <a:spcPct val="0"/>
        </a:spcAft>
        <a:defRPr sz="5400">
          <a:solidFill>
            <a:schemeClr val="tx1"/>
          </a:solidFill>
          <a:latin typeface="Arial" pitchFamily="-107" charset="0"/>
          <a:ea typeface="MS PGothic" panose="020B0600070205080204" pitchFamily="34" charset="-128"/>
          <a:cs typeface="Arial" panose="020B0604020202020204" pitchFamily="34" charset="0"/>
        </a:defRPr>
      </a:lvl4pPr>
      <a:lvl5pPr algn="l" rtl="0" eaLnBrk="0" fontAlgn="base" hangingPunct="0">
        <a:spcBef>
          <a:spcPct val="0"/>
        </a:spcBef>
        <a:spcAft>
          <a:spcPct val="0"/>
        </a:spcAft>
        <a:defRPr sz="5400">
          <a:solidFill>
            <a:schemeClr val="tx1"/>
          </a:solidFill>
          <a:latin typeface="Arial" pitchFamily="-107" charset="0"/>
          <a:ea typeface="MS PGothic" panose="020B0600070205080204" pitchFamily="34" charset="-128"/>
          <a:cs typeface="Arial" panose="020B0604020202020204" pitchFamily="34" charset="0"/>
        </a:defRPr>
      </a:lvl5pPr>
      <a:lvl6pPr marL="685800" algn="l" rtl="0" fontAlgn="base">
        <a:spcBef>
          <a:spcPct val="0"/>
        </a:spcBef>
        <a:spcAft>
          <a:spcPct val="0"/>
        </a:spcAft>
        <a:defRPr sz="5100">
          <a:solidFill>
            <a:schemeClr val="tx1"/>
          </a:solidFill>
          <a:latin typeface="Akzidenz Grotesk BE Super" pitchFamily="-110" charset="0"/>
          <a:ea typeface="ヒラギノ角ゴ Pro W3" pitchFamily="-110" charset="-128"/>
          <a:cs typeface="ヒラギノ角ゴ Pro W3" pitchFamily="-110" charset="-128"/>
        </a:defRPr>
      </a:lvl6pPr>
      <a:lvl7pPr marL="1371600" algn="l" rtl="0" fontAlgn="base">
        <a:spcBef>
          <a:spcPct val="0"/>
        </a:spcBef>
        <a:spcAft>
          <a:spcPct val="0"/>
        </a:spcAft>
        <a:defRPr sz="5100">
          <a:solidFill>
            <a:schemeClr val="tx1"/>
          </a:solidFill>
          <a:latin typeface="Akzidenz Grotesk BE Super" pitchFamily="-110" charset="0"/>
          <a:ea typeface="ヒラギノ角ゴ Pro W3" pitchFamily="-110" charset="-128"/>
          <a:cs typeface="ヒラギノ角ゴ Pro W3" pitchFamily="-110" charset="-128"/>
        </a:defRPr>
      </a:lvl7pPr>
      <a:lvl8pPr marL="2057400" algn="l" rtl="0" fontAlgn="base">
        <a:spcBef>
          <a:spcPct val="0"/>
        </a:spcBef>
        <a:spcAft>
          <a:spcPct val="0"/>
        </a:spcAft>
        <a:defRPr sz="5100">
          <a:solidFill>
            <a:schemeClr val="tx1"/>
          </a:solidFill>
          <a:latin typeface="Akzidenz Grotesk BE Super" pitchFamily="-110" charset="0"/>
          <a:ea typeface="ヒラギノ角ゴ Pro W3" pitchFamily="-110" charset="-128"/>
          <a:cs typeface="ヒラギノ角ゴ Pro W3" pitchFamily="-110" charset="-128"/>
        </a:defRPr>
      </a:lvl8pPr>
      <a:lvl9pPr marL="2743200" algn="l" rtl="0" fontAlgn="base">
        <a:spcBef>
          <a:spcPct val="0"/>
        </a:spcBef>
        <a:spcAft>
          <a:spcPct val="0"/>
        </a:spcAft>
        <a:defRPr sz="5100">
          <a:solidFill>
            <a:schemeClr val="tx1"/>
          </a:solidFill>
          <a:latin typeface="Akzidenz Grotesk BE Super" pitchFamily="-110" charset="0"/>
          <a:ea typeface="ヒラギノ角ゴ Pro W3" pitchFamily="-110" charset="-128"/>
          <a:cs typeface="ヒラギノ角ゴ Pro W3" pitchFamily="-110" charset="-128"/>
        </a:defRPr>
      </a:lvl9pPr>
    </p:titleStyle>
    <p:bodyStyle>
      <a:lvl1pPr marL="514350" indent="-514350" algn="l" rtl="0" eaLnBrk="0" fontAlgn="base" hangingPunct="0">
        <a:spcBef>
          <a:spcPct val="20000"/>
        </a:spcBef>
        <a:spcAft>
          <a:spcPct val="0"/>
        </a:spcAft>
        <a:defRPr sz="4200" b="1">
          <a:solidFill>
            <a:schemeClr val="tx1"/>
          </a:solidFill>
          <a:latin typeface="+mn-lt"/>
          <a:ea typeface="MS PGothic" panose="020B0600070205080204" pitchFamily="34" charset="-128"/>
          <a:cs typeface="ＭＳ Ｐゴシック" pitchFamily="-107" charset="-128"/>
        </a:defRPr>
      </a:lvl1pPr>
      <a:lvl2pPr marL="1114425" indent="-428625" algn="l" rtl="0" eaLnBrk="0" fontAlgn="base" hangingPunct="0">
        <a:spcBef>
          <a:spcPct val="20000"/>
        </a:spcBef>
        <a:spcAft>
          <a:spcPct val="0"/>
        </a:spcAft>
        <a:buClr>
          <a:schemeClr val="bg2"/>
        </a:buClr>
        <a:buFont typeface="Times" panose="02020603050405020304" pitchFamily="18" charset="0"/>
        <a:buChar char="•"/>
        <a:defRPr sz="4200" b="1">
          <a:solidFill>
            <a:schemeClr val="tx1"/>
          </a:solidFill>
          <a:latin typeface="+mn-lt"/>
          <a:ea typeface="MS PGothic" panose="020B0600070205080204" pitchFamily="34" charset="-128"/>
          <a:cs typeface="ＭＳ Ｐゴシック" charset="0"/>
        </a:defRPr>
      </a:lvl2pPr>
      <a:lvl3pPr marL="1714500" indent="-342900" algn="l" rtl="0" eaLnBrk="0" fontAlgn="base" hangingPunct="0">
        <a:spcBef>
          <a:spcPct val="20000"/>
        </a:spcBef>
        <a:spcAft>
          <a:spcPct val="0"/>
        </a:spcAft>
        <a:buChar char="–"/>
        <a:defRPr sz="2550" cap="all" baseline="0">
          <a:solidFill>
            <a:schemeClr val="tx1"/>
          </a:solidFill>
          <a:latin typeface="+mn-lt"/>
          <a:ea typeface="MS PGothic" panose="020B0600070205080204" pitchFamily="34" charset="-128"/>
          <a:cs typeface="ＭＳ Ｐゴシック" charset="0"/>
        </a:defRPr>
      </a:lvl3pPr>
      <a:lvl4pPr marL="2400300" indent="-342900" algn="l" rtl="0" eaLnBrk="0" fontAlgn="base" hangingPunct="0">
        <a:spcBef>
          <a:spcPct val="20000"/>
        </a:spcBef>
        <a:spcAft>
          <a:spcPct val="0"/>
        </a:spcAft>
        <a:buFont typeface="Times" panose="02020603050405020304" pitchFamily="18" charset="0"/>
        <a:buChar char="•"/>
        <a:defRPr sz="1800" cap="all" baseline="0">
          <a:solidFill>
            <a:schemeClr val="tx1"/>
          </a:solidFill>
          <a:latin typeface="+mn-lt"/>
          <a:ea typeface="MS PGothic" panose="020B0600070205080204" pitchFamily="34" charset="-128"/>
          <a:cs typeface="ＭＳ Ｐゴシック" charset="0"/>
        </a:defRPr>
      </a:lvl4pPr>
      <a:lvl5pPr marL="3086100" indent="-342900" algn="l" rtl="0" eaLnBrk="0" fontAlgn="base" hangingPunct="0">
        <a:spcBef>
          <a:spcPct val="20000"/>
        </a:spcBef>
        <a:spcAft>
          <a:spcPct val="0"/>
        </a:spcAft>
        <a:buChar char="»"/>
        <a:defRPr sz="1350">
          <a:solidFill>
            <a:schemeClr val="tx1"/>
          </a:solidFill>
          <a:latin typeface="+mn-lt"/>
          <a:ea typeface="MS PGothic" panose="020B0600070205080204" pitchFamily="34" charset="-128"/>
          <a:cs typeface="ＭＳ Ｐゴシック" charset="0"/>
        </a:defRPr>
      </a:lvl5pPr>
      <a:lvl6pPr marL="3771900" indent="-342900" algn="l" rtl="0" fontAlgn="base">
        <a:spcBef>
          <a:spcPct val="20000"/>
        </a:spcBef>
        <a:spcAft>
          <a:spcPct val="0"/>
        </a:spcAft>
        <a:buChar char="»"/>
        <a:defRPr sz="1800">
          <a:solidFill>
            <a:schemeClr val="tx1"/>
          </a:solidFill>
          <a:latin typeface="+mn-lt"/>
          <a:ea typeface="+mn-ea"/>
          <a:cs typeface="+mn-cs"/>
        </a:defRPr>
      </a:lvl6pPr>
      <a:lvl7pPr marL="4457700" indent="-342900" algn="l" rtl="0" fontAlgn="base">
        <a:spcBef>
          <a:spcPct val="20000"/>
        </a:spcBef>
        <a:spcAft>
          <a:spcPct val="0"/>
        </a:spcAft>
        <a:buChar char="»"/>
        <a:defRPr sz="1800" cap="all" baseline="0">
          <a:solidFill>
            <a:schemeClr val="tx1"/>
          </a:solidFill>
          <a:latin typeface="+mn-lt"/>
          <a:ea typeface="+mn-ea"/>
          <a:cs typeface="+mn-cs"/>
        </a:defRPr>
      </a:lvl7pPr>
      <a:lvl8pPr marL="5143500" indent="-342900" algn="l" rtl="0" fontAlgn="base">
        <a:spcBef>
          <a:spcPct val="20000"/>
        </a:spcBef>
        <a:spcAft>
          <a:spcPct val="0"/>
        </a:spcAft>
        <a:buChar char="»"/>
        <a:defRPr sz="3000">
          <a:solidFill>
            <a:schemeClr val="tx1"/>
          </a:solidFill>
          <a:latin typeface="+mn-lt"/>
          <a:ea typeface="+mn-ea"/>
          <a:cs typeface="+mn-cs"/>
        </a:defRPr>
      </a:lvl8pPr>
      <a:lvl9pPr marL="5829300" indent="-342900" algn="l" rtl="0" fontAlgn="base">
        <a:spcBef>
          <a:spcPct val="20000"/>
        </a:spcBef>
        <a:spcAft>
          <a:spcPct val="0"/>
        </a:spcAft>
        <a:buChar char="»"/>
        <a:defRPr sz="3000">
          <a:solidFill>
            <a:schemeClr val="tx1"/>
          </a:solidFill>
          <a:latin typeface="+mn-lt"/>
          <a:ea typeface="+mn-ea"/>
          <a:cs typeface="+mn-cs"/>
        </a:defRPr>
      </a:lvl9pPr>
    </p:bodyStyle>
    <p:other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1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8.jpeg"/><Relationship Id="rId1" Type="http://schemas.openxmlformats.org/officeDocument/2006/relationships/slideLayout" Target="../slideLayouts/slideLayout4.xml"/><Relationship Id="rId4" Type="http://schemas.openxmlformats.org/officeDocument/2006/relationships/image" Target="../media/image53.png"/></Relationships>
</file>

<file path=ppt/slides/_rels/slide1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 Id="rId4" Type="http://schemas.openxmlformats.org/officeDocument/2006/relationships/image" Target="../media/image56.jpeg"/></Relationships>
</file>

<file path=ppt/slides/_rels/slide15.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s://www.rescue.org/united-states/seattle-wa" TargetMode="Externa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18" Type="http://schemas.openxmlformats.org/officeDocument/2006/relationships/image" Target="../media/image22.png"/><Relationship Id="rId3" Type="http://schemas.openxmlformats.org/officeDocument/2006/relationships/image" Target="../media/image7.svg"/><Relationship Id="rId21" Type="http://schemas.openxmlformats.org/officeDocument/2006/relationships/image" Target="../media/image25.svg"/><Relationship Id="rId7" Type="http://schemas.openxmlformats.org/officeDocument/2006/relationships/image" Target="../media/image11.svg"/><Relationship Id="rId12" Type="http://schemas.openxmlformats.org/officeDocument/2006/relationships/image" Target="../media/image16.png"/><Relationship Id="rId17" Type="http://schemas.openxmlformats.org/officeDocument/2006/relationships/image" Target="../media/image21.svg"/><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svg"/><Relationship Id="rId24" Type="http://schemas.openxmlformats.org/officeDocument/2006/relationships/image" Target="../media/image28.jpeg"/><Relationship Id="rId5" Type="http://schemas.openxmlformats.org/officeDocument/2006/relationships/image" Target="../media/image9.svg"/><Relationship Id="rId15" Type="http://schemas.openxmlformats.org/officeDocument/2006/relationships/image" Target="../media/image19.svg"/><Relationship Id="rId23" Type="http://schemas.openxmlformats.org/officeDocument/2006/relationships/image" Target="../media/image27.svg"/><Relationship Id="rId10" Type="http://schemas.openxmlformats.org/officeDocument/2006/relationships/image" Target="../media/image14.png"/><Relationship Id="rId19" Type="http://schemas.openxmlformats.org/officeDocument/2006/relationships/image" Target="../media/image23.svg"/><Relationship Id="rId4" Type="http://schemas.openxmlformats.org/officeDocument/2006/relationships/image" Target="../media/image8.png"/><Relationship Id="rId9" Type="http://schemas.openxmlformats.org/officeDocument/2006/relationships/image" Target="../media/image13.svg"/><Relationship Id="rId14" Type="http://schemas.openxmlformats.org/officeDocument/2006/relationships/image" Target="../media/image18.png"/><Relationship Id="rId22" Type="http://schemas.openxmlformats.org/officeDocument/2006/relationships/image" Target="../media/image26.png"/></Relationships>
</file>

<file path=ppt/slides/_rels/slide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19.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6.png"/></Relationships>
</file>

<file path=ppt/slides/_rels/slide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C82F"/>
        </a:solidFill>
        <a:effectLst/>
      </p:bgPr>
    </p:bg>
    <p:spTree>
      <p:nvGrpSpPr>
        <p:cNvPr id="1" name=""/>
        <p:cNvGrpSpPr/>
        <p:nvPr/>
      </p:nvGrpSpPr>
      <p:grpSpPr>
        <a:xfrm>
          <a:off x="0" y="0"/>
          <a:ext cx="0" cy="0"/>
          <a:chOff x="0" y="0"/>
          <a:chExt cx="0" cy="0"/>
        </a:xfrm>
      </p:grpSpPr>
      <p:sp>
        <p:nvSpPr>
          <p:cNvPr id="2" name="Freeform 2"/>
          <p:cNvSpPr/>
          <p:nvPr/>
        </p:nvSpPr>
        <p:spPr>
          <a:xfrm>
            <a:off x="1269677" y="1165635"/>
            <a:ext cx="5166819" cy="1442986"/>
          </a:xfrm>
          <a:custGeom>
            <a:avLst/>
            <a:gdLst/>
            <a:ahLst/>
            <a:cxnLst/>
            <a:rect l="l" t="t" r="r" b="b"/>
            <a:pathLst>
              <a:path w="5166819" h="1442986">
                <a:moveTo>
                  <a:pt x="0" y="0"/>
                </a:moveTo>
                <a:lnTo>
                  <a:pt x="5166820" y="0"/>
                </a:lnTo>
                <a:lnTo>
                  <a:pt x="5166820" y="1442985"/>
                </a:lnTo>
                <a:lnTo>
                  <a:pt x="0" y="1442985"/>
                </a:lnTo>
                <a:lnTo>
                  <a:pt x="0" y="0"/>
                </a:lnTo>
                <a:close/>
              </a:path>
            </a:pathLst>
          </a:custGeom>
          <a:blipFill>
            <a:blip r:embed="rId2"/>
            <a:stretch>
              <a:fillRect l="-6455" t="-21371" r="-5319" b="-17374"/>
            </a:stretch>
          </a:blipFill>
        </p:spPr>
        <p:txBody>
          <a:bodyPr/>
          <a:lstStyle/>
          <a:p>
            <a:endParaRPr lang="en-US"/>
          </a:p>
        </p:txBody>
      </p:sp>
      <p:sp>
        <p:nvSpPr>
          <p:cNvPr id="3" name="Freeform 3"/>
          <p:cNvSpPr/>
          <p:nvPr/>
        </p:nvSpPr>
        <p:spPr>
          <a:xfrm>
            <a:off x="8680180" y="2173532"/>
            <a:ext cx="8909903" cy="5939935"/>
          </a:xfrm>
          <a:custGeom>
            <a:avLst/>
            <a:gdLst/>
            <a:ahLst/>
            <a:cxnLst/>
            <a:rect l="l" t="t" r="r" b="b"/>
            <a:pathLst>
              <a:path w="8909903" h="5939935">
                <a:moveTo>
                  <a:pt x="0" y="0"/>
                </a:moveTo>
                <a:lnTo>
                  <a:pt x="8909903" y="0"/>
                </a:lnTo>
                <a:lnTo>
                  <a:pt x="8909903" y="5939936"/>
                </a:lnTo>
                <a:lnTo>
                  <a:pt x="0" y="5939936"/>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1269677" y="3369574"/>
            <a:ext cx="7410503" cy="4429125"/>
          </a:xfrm>
          <a:prstGeom prst="rect">
            <a:avLst/>
          </a:prstGeom>
        </p:spPr>
        <p:txBody>
          <a:bodyPr lIns="0" tIns="0" rIns="0" bIns="0" rtlCol="0" anchor="t">
            <a:spAutoFit/>
          </a:bodyPr>
          <a:lstStyle/>
          <a:p>
            <a:pPr algn="l">
              <a:lnSpc>
                <a:spcPts val="11700"/>
              </a:lnSpc>
            </a:pPr>
            <a:r>
              <a:rPr lang="en-US" sz="9000" dirty="0">
                <a:latin typeface="Akzidenz-Grotesk Std Super" panose="02000503050000020004" pitchFamily="50" charset="0"/>
                <a:ea typeface="Canva Sans Bold"/>
                <a:cs typeface="Canva Sans Bold"/>
                <a:sym typeface="Canva Sans Bold"/>
              </a:rPr>
              <a:t>Community Support Groups</a:t>
            </a:r>
          </a:p>
        </p:txBody>
      </p:sp>
      <p:sp>
        <p:nvSpPr>
          <p:cNvPr id="5" name="TextBox 5"/>
          <p:cNvSpPr txBox="1"/>
          <p:nvPr/>
        </p:nvSpPr>
        <p:spPr>
          <a:xfrm>
            <a:off x="1269677" y="8601143"/>
            <a:ext cx="6623060" cy="627031"/>
          </a:xfrm>
          <a:prstGeom prst="rect">
            <a:avLst/>
          </a:prstGeom>
        </p:spPr>
        <p:txBody>
          <a:bodyPr lIns="0" tIns="0" rIns="0" bIns="0" rtlCol="0" anchor="t">
            <a:spAutoFit/>
          </a:bodyPr>
          <a:lstStyle/>
          <a:p>
            <a:pPr algn="l">
              <a:lnSpc>
                <a:spcPts val="5228"/>
              </a:lnSpc>
            </a:pPr>
            <a:r>
              <a:rPr lang="en-US" sz="4022" dirty="0">
                <a:solidFill>
                  <a:schemeClr val="bg1"/>
                </a:solidFill>
                <a:latin typeface="Akzidenz-Grotesk Std Super" panose="02000503050000020004" pitchFamily="50" charset="0"/>
                <a:ea typeface="Canva Sans Bold"/>
                <a:cs typeface="Canva Sans Bold"/>
                <a:sym typeface="Canva Sans Bold"/>
              </a:rPr>
              <a:t>Small Acts, Big Impact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13DBEC0-E760-695E-8F17-6BACB16BBDA0}"/>
              </a:ext>
            </a:extLst>
          </p:cNvPr>
          <p:cNvSpPr txBox="1"/>
          <p:nvPr/>
        </p:nvSpPr>
        <p:spPr>
          <a:xfrm>
            <a:off x="1338453" y="432625"/>
            <a:ext cx="10058400" cy="1015663"/>
          </a:xfrm>
          <a:prstGeom prst="rect">
            <a:avLst/>
          </a:prstGeom>
          <a:noFill/>
        </p:spPr>
        <p:txBody>
          <a:bodyPr wrap="square" rtlCol="0">
            <a:spAutoFit/>
          </a:bodyPr>
          <a:lstStyle/>
          <a:p>
            <a:pPr defTabSz="1371600"/>
            <a:r>
              <a:rPr lang="en-US" sz="6000" dirty="0">
                <a:solidFill>
                  <a:prstClr val="black"/>
                </a:solidFill>
                <a:latin typeface="Akzidenz-Grotesk Std Super" panose="02000503050000020004" pitchFamily="50" charset="0"/>
              </a:rPr>
              <a:t>Challenges:</a:t>
            </a:r>
          </a:p>
        </p:txBody>
      </p:sp>
      <p:sp>
        <p:nvSpPr>
          <p:cNvPr id="10" name="TextBox 9">
            <a:extLst>
              <a:ext uri="{FF2B5EF4-FFF2-40B4-BE49-F238E27FC236}">
                <a16:creationId xmlns:a16="http://schemas.microsoft.com/office/drawing/2014/main" id="{EA7856EF-C595-75D6-6DFC-39318B922845}"/>
              </a:ext>
            </a:extLst>
          </p:cNvPr>
          <p:cNvSpPr txBox="1"/>
          <p:nvPr/>
        </p:nvSpPr>
        <p:spPr>
          <a:xfrm>
            <a:off x="1338453" y="1798217"/>
            <a:ext cx="7453503" cy="8586966"/>
          </a:xfrm>
          <a:prstGeom prst="rect">
            <a:avLst/>
          </a:prstGeom>
          <a:noFill/>
        </p:spPr>
        <p:txBody>
          <a:bodyPr wrap="square" rtlCol="0">
            <a:spAutoFit/>
          </a:bodyPr>
          <a:lstStyle/>
          <a:p>
            <a:pPr marL="428625" indent="-428625" defTabSz="1371600">
              <a:buFont typeface="Wingdings" panose="05000000000000000000" pitchFamily="2" charset="2"/>
              <a:buChar char="v"/>
            </a:pPr>
            <a:r>
              <a:rPr lang="en-US" sz="3600" b="1" dirty="0">
                <a:solidFill>
                  <a:prstClr val="black"/>
                </a:solidFill>
                <a:latin typeface="Akzidenz-Grotesk Std Super" panose="02000503050000020004" pitchFamily="50" charset="0"/>
              </a:rPr>
              <a:t>Limited Capacity</a:t>
            </a:r>
          </a:p>
          <a:p>
            <a:pPr marL="1114425" lvl="1" indent="-428625" defTabSz="1371600">
              <a:buFont typeface="Wingdings" panose="05000000000000000000" pitchFamily="2" charset="2"/>
              <a:buChar char="v"/>
            </a:pPr>
            <a:r>
              <a:rPr lang="en-US" sz="3000" b="1" dirty="0">
                <a:solidFill>
                  <a:prstClr val="black"/>
                </a:solidFill>
                <a:latin typeface="Akzidenz-Grotesk Std Light" panose="02000506040000020003" pitchFamily="50" charset="0"/>
              </a:rPr>
              <a:t>High Service Volume: </a:t>
            </a:r>
            <a:r>
              <a:rPr lang="en-US" sz="3000" dirty="0">
                <a:solidFill>
                  <a:prstClr val="black"/>
                </a:solidFill>
                <a:latin typeface="Akzidenz-Grotesk Std Light" panose="02000506040000020003" pitchFamily="50" charset="0"/>
              </a:rPr>
              <a:t>Competing priorities, with limited time to provide quality support</a:t>
            </a:r>
          </a:p>
          <a:p>
            <a:pPr marL="1114425" lvl="1" indent="-428625" defTabSz="1371600">
              <a:buFont typeface="Wingdings" panose="05000000000000000000" pitchFamily="2" charset="2"/>
              <a:buChar char="v"/>
            </a:pPr>
            <a:r>
              <a:rPr lang="en-US" sz="3000" b="1" dirty="0">
                <a:solidFill>
                  <a:prstClr val="black"/>
                </a:solidFill>
                <a:latin typeface="Akzidenz-Grotesk Std Light" panose="02000506040000020003" pitchFamily="50" charset="0"/>
              </a:rPr>
              <a:t>Staff Overload: </a:t>
            </a:r>
            <a:r>
              <a:rPr lang="en-US" sz="3000" dirty="0">
                <a:solidFill>
                  <a:prstClr val="black"/>
                </a:solidFill>
                <a:latin typeface="Akzidenz-Grotesk Std Light" panose="02000506040000020003" pitchFamily="50" charset="0"/>
              </a:rPr>
              <a:t>FY24: Average of 20 cases per caseworker, up to 35 during surges (~100 clients).</a:t>
            </a:r>
          </a:p>
          <a:p>
            <a:pPr marL="1114425" lvl="1" indent="-428625" defTabSz="1371600">
              <a:buFont typeface="Wingdings" panose="05000000000000000000" pitchFamily="2" charset="2"/>
              <a:buChar char="v"/>
            </a:pPr>
            <a:endParaRPr lang="en-US" sz="3600" dirty="0">
              <a:solidFill>
                <a:prstClr val="black"/>
              </a:solidFill>
              <a:latin typeface="Akzidenz-Grotesk Std Light" panose="02000506040000020003" pitchFamily="50" charset="0"/>
            </a:endParaRPr>
          </a:p>
          <a:p>
            <a:pPr marL="428625" indent="-428625" defTabSz="1371600">
              <a:buFont typeface="Wingdings" panose="05000000000000000000" pitchFamily="2" charset="2"/>
              <a:buChar char="v"/>
            </a:pPr>
            <a:r>
              <a:rPr lang="en-US" sz="3600" b="1" dirty="0">
                <a:solidFill>
                  <a:prstClr val="black"/>
                </a:solidFill>
                <a:latin typeface="Akzidenz-Grotesk Std Super" panose="02000503050000020004" pitchFamily="50" charset="0"/>
              </a:rPr>
              <a:t>Resource Constraints </a:t>
            </a:r>
          </a:p>
          <a:p>
            <a:pPr marL="1114425" lvl="1" indent="-428625" defTabSz="1371600">
              <a:buFont typeface="Wingdings" panose="05000000000000000000" pitchFamily="2" charset="2"/>
              <a:buChar char="v"/>
            </a:pPr>
            <a:r>
              <a:rPr lang="en-US" sz="3000" dirty="0">
                <a:solidFill>
                  <a:prstClr val="black"/>
                </a:solidFill>
                <a:latin typeface="Akzidenz-Grotesk Std Light" panose="02000506040000020003" pitchFamily="50" charset="0"/>
              </a:rPr>
              <a:t>Initial Funds per Family Member: $1,125.</a:t>
            </a:r>
          </a:p>
          <a:p>
            <a:pPr marL="1114425" lvl="1" indent="-428625" defTabSz="1371600">
              <a:buFont typeface="Wingdings" panose="05000000000000000000" pitchFamily="2" charset="2"/>
              <a:buChar char="v"/>
            </a:pPr>
            <a:r>
              <a:rPr lang="en-US" sz="3000" dirty="0">
                <a:solidFill>
                  <a:prstClr val="black"/>
                </a:solidFill>
                <a:latin typeface="Akzidenz-Grotesk Std Light" panose="02000506040000020003" pitchFamily="50" charset="0"/>
              </a:rPr>
              <a:t>Move-in expenses—application fees, security deposits, and pro-rated rent use up most of the initial funds. </a:t>
            </a:r>
          </a:p>
          <a:p>
            <a:pPr marL="1114425" lvl="1" indent="-428625" defTabSz="1371600">
              <a:buFont typeface="Wingdings" panose="05000000000000000000" pitchFamily="2" charset="2"/>
              <a:buChar char="v"/>
            </a:pPr>
            <a:r>
              <a:rPr lang="en-US" sz="3000" dirty="0">
                <a:solidFill>
                  <a:prstClr val="black"/>
                </a:solidFill>
                <a:latin typeface="Akzidenz-Grotesk Std Light" panose="02000506040000020003" pitchFamily="50" charset="0"/>
              </a:rPr>
              <a:t>Insufficient funds for furniture and household items</a:t>
            </a:r>
          </a:p>
          <a:p>
            <a:pPr marL="428625" indent="-428625" defTabSz="1371600">
              <a:buFont typeface="Wingdings" panose="05000000000000000000" pitchFamily="2" charset="2"/>
              <a:buChar char="v"/>
            </a:pPr>
            <a:endParaRPr lang="en-US" sz="2700" dirty="0">
              <a:solidFill>
                <a:prstClr val="black"/>
              </a:solidFill>
              <a:latin typeface="Arial" panose="020B0604020202020204"/>
            </a:endParaRPr>
          </a:p>
          <a:p>
            <a:pPr marL="1114425" lvl="1" indent="-428625" defTabSz="1371600">
              <a:buFont typeface="Wingdings" panose="05000000000000000000" pitchFamily="2" charset="2"/>
              <a:buChar char="v"/>
            </a:pPr>
            <a:endParaRPr lang="en-US" sz="2700" dirty="0">
              <a:solidFill>
                <a:prstClr val="black"/>
              </a:solidFill>
              <a:latin typeface="Arial" panose="020B0604020202020204"/>
            </a:endParaRPr>
          </a:p>
        </p:txBody>
      </p:sp>
      <p:pic>
        <p:nvPicPr>
          <p:cNvPr id="18" name="Picture 17">
            <a:extLst>
              <a:ext uri="{FF2B5EF4-FFF2-40B4-BE49-F238E27FC236}">
                <a16:creationId xmlns:a16="http://schemas.microsoft.com/office/drawing/2014/main" id="{59942F68-B7F8-4D08-6901-71000E626637}"/>
              </a:ext>
            </a:extLst>
          </p:cNvPr>
          <p:cNvPicPr>
            <a:picLocks noChangeAspect="1"/>
          </p:cNvPicPr>
          <p:nvPr/>
        </p:nvPicPr>
        <p:blipFill>
          <a:blip r:embed="rId2"/>
          <a:stretch>
            <a:fillRect/>
          </a:stretch>
        </p:blipFill>
        <p:spPr>
          <a:xfrm>
            <a:off x="9496048" y="1798217"/>
            <a:ext cx="8039513" cy="4438878"/>
          </a:xfrm>
          <a:prstGeom prst="rect">
            <a:avLst/>
          </a:prstGeom>
        </p:spPr>
      </p:pic>
      <p:sp>
        <p:nvSpPr>
          <p:cNvPr id="19" name="TextBox 18">
            <a:extLst>
              <a:ext uri="{FF2B5EF4-FFF2-40B4-BE49-F238E27FC236}">
                <a16:creationId xmlns:a16="http://schemas.microsoft.com/office/drawing/2014/main" id="{5216B553-E2C2-28A0-4DC0-C71734493E70}"/>
              </a:ext>
            </a:extLst>
          </p:cNvPr>
          <p:cNvSpPr txBox="1"/>
          <p:nvPr/>
        </p:nvSpPr>
        <p:spPr>
          <a:xfrm>
            <a:off x="9496047" y="6336792"/>
            <a:ext cx="8481060" cy="3431709"/>
          </a:xfrm>
          <a:prstGeom prst="rect">
            <a:avLst/>
          </a:prstGeom>
          <a:noFill/>
          <a:ln cmpd="sng">
            <a:solidFill>
              <a:srgbClr val="000000">
                <a:alpha val="0"/>
              </a:srgbClr>
            </a:solidFill>
            <a:extLst>
              <a:ext uri="{C807C97D-BFC1-408E-A445-0C87EB9F89A2}">
                <ask:lineSketchStyleProps xmlns:ask="http://schemas.microsoft.com/office/drawing/2018/sketchyshapes">
                  <ask:type>
                    <ask:lineSketchNone/>
                  </ask:type>
                </ask:lineSketchStyleProps>
              </a:ext>
            </a:extLst>
          </a:ln>
        </p:spPr>
        <p:txBody>
          <a:bodyPr wrap="square" rtlCol="0">
            <a:spAutoFit/>
          </a:bodyPr>
          <a:lstStyle/>
          <a:p>
            <a:pPr marL="428625" indent="-428625" defTabSz="1371600">
              <a:buFont typeface="Arial" panose="020B0604020202020204" pitchFamily="34" charset="0"/>
              <a:buChar char="•"/>
            </a:pPr>
            <a:r>
              <a:rPr lang="en-US" sz="2700" dirty="0">
                <a:solidFill>
                  <a:prstClr val="black"/>
                </a:solidFill>
                <a:latin typeface="Arial" panose="020B0604020202020204"/>
              </a:rPr>
              <a:t>Amount per Family Member: </a:t>
            </a:r>
          </a:p>
          <a:p>
            <a:pPr marL="885825" lvl="1" indent="-428625" defTabSz="1371600">
              <a:buFont typeface="Arial" panose="020B0604020202020204" pitchFamily="34" charset="0"/>
              <a:buChar char="•"/>
            </a:pPr>
            <a:r>
              <a:rPr lang="en-US" sz="2700" dirty="0">
                <a:solidFill>
                  <a:prstClr val="black"/>
                </a:solidFill>
                <a:highlight>
                  <a:srgbClr val="FFFF00"/>
                </a:highlight>
                <a:latin typeface="Arial" panose="020B0604020202020204"/>
              </a:rPr>
              <a:t>FY 2024 - $1125</a:t>
            </a:r>
          </a:p>
          <a:p>
            <a:pPr marL="885825" lvl="1" indent="-428625" defTabSz="1371600">
              <a:buFont typeface="Arial" panose="020B0604020202020204" pitchFamily="34" charset="0"/>
              <a:buChar char="•"/>
            </a:pPr>
            <a:r>
              <a:rPr lang="en-US" sz="2700" dirty="0">
                <a:solidFill>
                  <a:prstClr val="black"/>
                </a:solidFill>
                <a:highlight>
                  <a:srgbClr val="FFFF00"/>
                </a:highlight>
                <a:latin typeface="Arial" panose="020B0604020202020204"/>
              </a:rPr>
              <a:t>FY 2025 - $1300</a:t>
            </a:r>
          </a:p>
          <a:p>
            <a:pPr marL="428625" indent="-428625" defTabSz="1371600">
              <a:buFont typeface="Arial" panose="020B0604020202020204" pitchFamily="34" charset="0"/>
              <a:buChar char="•"/>
            </a:pPr>
            <a:r>
              <a:rPr lang="en-US" sz="2700" dirty="0">
                <a:solidFill>
                  <a:prstClr val="black"/>
                </a:solidFill>
                <a:latin typeface="Arial" panose="020B0604020202020204"/>
              </a:rPr>
              <a:t>Total family assistance for a family of five is </a:t>
            </a:r>
          </a:p>
          <a:p>
            <a:pPr marL="885825" lvl="1" indent="-428625" defTabSz="1371600">
              <a:buFont typeface="Arial" panose="020B0604020202020204" pitchFamily="34" charset="0"/>
              <a:buChar char="•"/>
            </a:pPr>
            <a:r>
              <a:rPr lang="en-US" sz="2700" dirty="0">
                <a:solidFill>
                  <a:prstClr val="black"/>
                </a:solidFill>
                <a:highlight>
                  <a:srgbClr val="FFFF00"/>
                </a:highlight>
                <a:latin typeface="Arial" panose="020B0604020202020204"/>
              </a:rPr>
              <a:t>FY 2024 - $5,625</a:t>
            </a:r>
          </a:p>
          <a:p>
            <a:pPr marL="885825" lvl="1" indent="-428625" defTabSz="1371600">
              <a:buFont typeface="Arial" panose="020B0604020202020204" pitchFamily="34" charset="0"/>
              <a:buChar char="•"/>
            </a:pPr>
            <a:r>
              <a:rPr lang="en-US" sz="2800" dirty="0">
                <a:highlight>
                  <a:srgbClr val="FFFF00"/>
                </a:highlight>
              </a:rPr>
              <a:t>FY 2025 - $6500</a:t>
            </a:r>
            <a:endParaRPr lang="en-US" sz="2700" dirty="0">
              <a:solidFill>
                <a:prstClr val="black"/>
              </a:solidFill>
              <a:highlight>
                <a:srgbClr val="FFFF00"/>
              </a:highlight>
              <a:latin typeface="Arial" panose="020B0604020202020204"/>
            </a:endParaRPr>
          </a:p>
          <a:p>
            <a:pPr marL="428625" indent="-428625" defTabSz="1371600">
              <a:buFont typeface="Arial" panose="020B0604020202020204" pitchFamily="34" charset="0"/>
              <a:buChar char="•"/>
            </a:pPr>
            <a:r>
              <a:rPr lang="en-US" sz="2700" b="1" dirty="0">
                <a:solidFill>
                  <a:prstClr val="black"/>
                </a:solidFill>
                <a:latin typeface="Arial" panose="020B0604020202020204"/>
              </a:rPr>
              <a:t>Total Costs</a:t>
            </a:r>
            <a:r>
              <a:rPr lang="en-US" sz="2700" dirty="0">
                <a:solidFill>
                  <a:prstClr val="black"/>
                </a:solidFill>
                <a:latin typeface="Arial" panose="020B0604020202020204"/>
              </a:rPr>
              <a:t> (Move-in Costs + Supplies + Pocket Money &amp; Phones + Hot Meals &amp; Groceries): </a:t>
            </a:r>
            <a:r>
              <a:rPr lang="en-US" sz="2700" b="1" dirty="0">
                <a:solidFill>
                  <a:prstClr val="black"/>
                </a:solidFill>
                <a:highlight>
                  <a:srgbClr val="FFFF00"/>
                </a:highlight>
                <a:latin typeface="Arial" panose="020B0604020202020204"/>
              </a:rPr>
              <a:t>$5,748 </a:t>
            </a:r>
          </a:p>
        </p:txBody>
      </p:sp>
    </p:spTree>
    <p:extLst>
      <p:ext uri="{BB962C8B-B14F-4D97-AF65-F5344CB8AC3E}">
        <p14:creationId xmlns:p14="http://schemas.microsoft.com/office/powerpoint/2010/main" val="859327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C82F"/>
        </a:solidFill>
        <a:effectLst/>
      </p:bgPr>
    </p:bg>
    <p:spTree>
      <p:nvGrpSpPr>
        <p:cNvPr id="1" name=""/>
        <p:cNvGrpSpPr/>
        <p:nvPr/>
      </p:nvGrpSpPr>
      <p:grpSpPr>
        <a:xfrm>
          <a:off x="0" y="0"/>
          <a:ext cx="0" cy="0"/>
          <a:chOff x="0" y="0"/>
          <a:chExt cx="0" cy="0"/>
        </a:xfrm>
      </p:grpSpPr>
      <p:sp>
        <p:nvSpPr>
          <p:cNvPr id="2" name="Freeform 2"/>
          <p:cNvSpPr/>
          <p:nvPr/>
        </p:nvSpPr>
        <p:spPr>
          <a:xfrm>
            <a:off x="767954" y="45720"/>
            <a:ext cx="17830800" cy="10241280"/>
          </a:xfrm>
          <a:custGeom>
            <a:avLst/>
            <a:gdLst/>
            <a:ahLst/>
            <a:cxnLst/>
            <a:rect l="l" t="t" r="r" b="b"/>
            <a:pathLst>
              <a:path w="17830800" h="10241280">
                <a:moveTo>
                  <a:pt x="0" y="0"/>
                </a:moveTo>
                <a:lnTo>
                  <a:pt x="17830800" y="0"/>
                </a:lnTo>
                <a:lnTo>
                  <a:pt x="17830800" y="10241280"/>
                </a:lnTo>
                <a:lnTo>
                  <a:pt x="0" y="10241280"/>
                </a:lnTo>
                <a:lnTo>
                  <a:pt x="0" y="0"/>
                </a:lnTo>
                <a:close/>
              </a:path>
            </a:pathLst>
          </a:custGeom>
          <a:blipFill>
            <a:blip r:embed="rId2"/>
            <a:stretch>
              <a:fillRect r="-2564"/>
            </a:stretch>
          </a:blipFill>
        </p:spPr>
        <p:txBody>
          <a:bodyPr/>
          <a:lstStyle/>
          <a:p>
            <a:pPr defTabSz="914445">
              <a:defRPr/>
            </a:pPr>
            <a:endParaRPr lang="en-US">
              <a:solidFill>
                <a:prstClr val="black"/>
              </a:solidFill>
              <a:latin typeface="Calibri"/>
            </a:endParaRPr>
          </a:p>
        </p:txBody>
      </p:sp>
      <p:sp>
        <p:nvSpPr>
          <p:cNvPr id="3" name="AutoShape 3"/>
          <p:cNvSpPr/>
          <p:nvPr/>
        </p:nvSpPr>
        <p:spPr>
          <a:xfrm>
            <a:off x="3807872" y="843590"/>
            <a:ext cx="0" cy="3992702"/>
          </a:xfrm>
          <a:prstGeom prst="line">
            <a:avLst/>
          </a:prstGeom>
          <a:ln w="85725" cap="rnd">
            <a:solidFill>
              <a:srgbClr val="4A4640"/>
            </a:solidFill>
            <a:prstDash val="solid"/>
            <a:headEnd type="none" w="sm" len="sm"/>
            <a:tailEnd type="none" w="sm" len="sm"/>
          </a:ln>
        </p:spPr>
        <p:txBody>
          <a:bodyPr/>
          <a:lstStyle/>
          <a:p>
            <a:pPr defTabSz="914445">
              <a:defRPr/>
            </a:pPr>
            <a:endParaRPr lang="en-US">
              <a:solidFill>
                <a:prstClr val="black"/>
              </a:solidFill>
              <a:latin typeface="Calibri"/>
            </a:endParaRPr>
          </a:p>
        </p:txBody>
      </p:sp>
      <p:grpSp>
        <p:nvGrpSpPr>
          <p:cNvPr id="4" name="Group 4"/>
          <p:cNvGrpSpPr/>
          <p:nvPr/>
        </p:nvGrpSpPr>
        <p:grpSpPr>
          <a:xfrm>
            <a:off x="16802098" y="-495300"/>
            <a:ext cx="2824572" cy="11125200"/>
            <a:chOff x="0" y="0"/>
            <a:chExt cx="531832" cy="3010370"/>
          </a:xfrm>
        </p:grpSpPr>
        <p:sp>
          <p:nvSpPr>
            <p:cNvPr id="5" name="Freeform 5"/>
            <p:cNvSpPr/>
            <p:nvPr/>
          </p:nvSpPr>
          <p:spPr>
            <a:xfrm>
              <a:off x="0" y="0"/>
              <a:ext cx="531832" cy="3010370"/>
            </a:xfrm>
            <a:custGeom>
              <a:avLst/>
              <a:gdLst/>
              <a:ahLst/>
              <a:cxnLst/>
              <a:rect l="l" t="t" r="r" b="b"/>
              <a:pathLst>
                <a:path w="531832" h="3010370">
                  <a:moveTo>
                    <a:pt x="0" y="0"/>
                  </a:moveTo>
                  <a:lnTo>
                    <a:pt x="531832" y="0"/>
                  </a:lnTo>
                  <a:lnTo>
                    <a:pt x="531832" y="3010370"/>
                  </a:lnTo>
                  <a:lnTo>
                    <a:pt x="0" y="3010370"/>
                  </a:lnTo>
                  <a:close/>
                </a:path>
              </a:pathLst>
            </a:custGeom>
            <a:solidFill>
              <a:srgbClr val="000000"/>
            </a:solidFill>
          </p:spPr>
          <p:txBody>
            <a:bodyPr/>
            <a:lstStyle/>
            <a:p>
              <a:pPr defTabSz="914445">
                <a:defRPr/>
              </a:pPr>
              <a:endParaRPr lang="en-US">
                <a:solidFill>
                  <a:prstClr val="black"/>
                </a:solidFill>
                <a:latin typeface="Calibri"/>
              </a:endParaRPr>
            </a:p>
          </p:txBody>
        </p:sp>
        <p:sp>
          <p:nvSpPr>
            <p:cNvPr id="6" name="TextBox 6"/>
            <p:cNvSpPr txBox="1"/>
            <p:nvPr/>
          </p:nvSpPr>
          <p:spPr>
            <a:xfrm>
              <a:off x="0" y="-38100"/>
              <a:ext cx="531832" cy="3048470"/>
            </a:xfrm>
            <a:prstGeom prst="rect">
              <a:avLst/>
            </a:prstGeom>
          </p:spPr>
          <p:txBody>
            <a:bodyPr lIns="50801" tIns="50801" rIns="50801" bIns="50801" rtlCol="0" anchor="ctr"/>
            <a:lstStyle/>
            <a:p>
              <a:pPr algn="ctr" defTabSz="914445">
                <a:lnSpc>
                  <a:spcPts val="2660"/>
                </a:lnSpc>
                <a:spcBef>
                  <a:spcPct val="0"/>
                </a:spcBef>
                <a:defRPr/>
              </a:pPr>
              <a:endParaRPr>
                <a:solidFill>
                  <a:prstClr val="black"/>
                </a:solidFill>
                <a:latin typeface="Calibri"/>
              </a:endParaRPr>
            </a:p>
          </p:txBody>
        </p:sp>
      </p:grpSp>
      <p:sp>
        <p:nvSpPr>
          <p:cNvPr id="7" name="TextBox 7"/>
          <p:cNvSpPr txBox="1"/>
          <p:nvPr/>
        </p:nvSpPr>
        <p:spPr>
          <a:xfrm>
            <a:off x="4361402" y="823318"/>
            <a:ext cx="6309059" cy="1974900"/>
          </a:xfrm>
          <a:prstGeom prst="rect">
            <a:avLst/>
          </a:prstGeom>
        </p:spPr>
        <p:txBody>
          <a:bodyPr lIns="0" tIns="0" rIns="0" bIns="0" rtlCol="0" anchor="t">
            <a:spAutoFit/>
          </a:bodyPr>
          <a:lstStyle/>
          <a:p>
            <a:pPr defTabSz="914445">
              <a:lnSpc>
                <a:spcPts val="7730"/>
              </a:lnSpc>
              <a:defRPr/>
            </a:pPr>
            <a:r>
              <a:rPr lang="en-US" sz="6000" spc="270" dirty="0">
                <a:solidFill>
                  <a:srgbClr val="222222"/>
                </a:solidFill>
                <a:latin typeface="Akzidenz-Grotesk Std Super" panose="02000503050000020004" pitchFamily="50" charset="0"/>
                <a:ea typeface="Inter Bold"/>
                <a:cs typeface="Inter Bold"/>
                <a:sym typeface="Inter Bold"/>
              </a:rPr>
              <a:t>BE THE CHANGE</a:t>
            </a:r>
          </a:p>
        </p:txBody>
      </p:sp>
      <p:sp>
        <p:nvSpPr>
          <p:cNvPr id="8" name="TextBox 8"/>
          <p:cNvSpPr txBox="1"/>
          <p:nvPr/>
        </p:nvSpPr>
        <p:spPr>
          <a:xfrm>
            <a:off x="4361402" y="2766136"/>
            <a:ext cx="7982999" cy="4265720"/>
          </a:xfrm>
          <a:prstGeom prst="rect">
            <a:avLst/>
          </a:prstGeom>
        </p:spPr>
        <p:txBody>
          <a:bodyPr wrap="square" lIns="0" tIns="0" rIns="0" bIns="0" rtlCol="0" anchor="t">
            <a:spAutoFit/>
          </a:bodyPr>
          <a:lstStyle/>
          <a:p>
            <a:pPr defTabSz="914445">
              <a:lnSpc>
                <a:spcPts val="4199"/>
              </a:lnSpc>
              <a:spcBef>
                <a:spcPct val="0"/>
              </a:spcBef>
              <a:defRPr/>
            </a:pPr>
            <a:r>
              <a:rPr lang="en-US" sz="2999" dirty="0">
                <a:solidFill>
                  <a:srgbClr val="222222"/>
                </a:solidFill>
                <a:latin typeface="Akzidenz-Grotesk Std 2"/>
                <a:ea typeface="Akzidenz-Grotesk Std 2"/>
                <a:cs typeface="Akzidenz-Grotesk Std 2"/>
                <a:sym typeface="Akzidenz-Grotesk Std 2"/>
              </a:rPr>
              <a:t>Community Support Groups program is a resettlement model where refugee families are matched with community groups interested in welcoming newcomers to the US. </a:t>
            </a:r>
          </a:p>
          <a:p>
            <a:pPr defTabSz="914445">
              <a:lnSpc>
                <a:spcPts val="4199"/>
              </a:lnSpc>
              <a:spcBef>
                <a:spcPct val="0"/>
              </a:spcBef>
              <a:defRPr/>
            </a:pPr>
            <a:endParaRPr lang="en-US" sz="2999" dirty="0">
              <a:solidFill>
                <a:srgbClr val="222222"/>
              </a:solidFill>
              <a:latin typeface="Akzidenz-Grotesk Std 2"/>
              <a:ea typeface="Akzidenz-Grotesk Std 2"/>
              <a:cs typeface="Akzidenz-Grotesk Std 2"/>
              <a:sym typeface="Akzidenz-Grotesk Std 2"/>
            </a:endParaRPr>
          </a:p>
          <a:p>
            <a:pPr defTabSz="914445">
              <a:lnSpc>
                <a:spcPts val="4199"/>
              </a:lnSpc>
              <a:spcBef>
                <a:spcPct val="0"/>
              </a:spcBef>
              <a:defRPr/>
            </a:pPr>
            <a:r>
              <a:rPr lang="en-US" sz="2999" dirty="0">
                <a:solidFill>
                  <a:srgbClr val="222222"/>
                </a:solidFill>
                <a:latin typeface="Akzidenz-Grotesk Std 2"/>
                <a:ea typeface="Akzidenz-Grotesk Std 2"/>
                <a:cs typeface="Akzidenz-Grotesk Std 2"/>
                <a:sym typeface="Akzidenz-Grotesk Std 2"/>
              </a:rPr>
              <a:t>These groups provide volunteer services and financial or in-kind contributions to help integrate the beneficiaries into the local community. </a:t>
            </a:r>
          </a:p>
        </p:txBody>
      </p:sp>
      <p:sp>
        <p:nvSpPr>
          <p:cNvPr id="9" name="Freeform 20">
            <a:extLst>
              <a:ext uri="{FF2B5EF4-FFF2-40B4-BE49-F238E27FC236}">
                <a16:creationId xmlns:a16="http://schemas.microsoft.com/office/drawing/2014/main" id="{63BA8D82-011D-FB20-5AA9-ADE42A2D02E3}"/>
              </a:ext>
            </a:extLst>
          </p:cNvPr>
          <p:cNvSpPr/>
          <p:nvPr/>
        </p:nvSpPr>
        <p:spPr>
          <a:xfrm>
            <a:off x="1" y="0"/>
            <a:ext cx="2779955" cy="963717"/>
          </a:xfrm>
          <a:custGeom>
            <a:avLst/>
            <a:gdLst/>
            <a:ahLst/>
            <a:cxnLst/>
            <a:rect l="l" t="t" r="r" b="b"/>
            <a:pathLst>
              <a:path w="2779954" h="963717">
                <a:moveTo>
                  <a:pt x="0" y="0"/>
                </a:moveTo>
                <a:lnTo>
                  <a:pt x="2779954" y="0"/>
                </a:lnTo>
                <a:lnTo>
                  <a:pt x="2779954" y="963717"/>
                </a:lnTo>
                <a:lnTo>
                  <a:pt x="0" y="963717"/>
                </a:lnTo>
                <a:lnTo>
                  <a:pt x="0" y="0"/>
                </a:lnTo>
                <a:close/>
              </a:path>
            </a:pathLst>
          </a:custGeom>
          <a:blipFill>
            <a:blip r:embed="rId3"/>
            <a:stretch>
              <a:fillRect/>
            </a:stretch>
          </a:blipFill>
        </p:spPr>
        <p:txBody>
          <a:bodyPr/>
          <a:lstStyle/>
          <a:p>
            <a:pPr defTabSz="914445"/>
            <a:endParaRPr lang="en-US">
              <a:solidFill>
                <a:prstClr val="black"/>
              </a:solidFill>
              <a:latin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5" name="Freeform 5"/>
          <p:cNvSpPr/>
          <p:nvPr/>
        </p:nvSpPr>
        <p:spPr>
          <a:xfrm>
            <a:off x="587809" y="175464"/>
            <a:ext cx="9144000" cy="4734974"/>
          </a:xfrm>
          <a:custGeom>
            <a:avLst/>
            <a:gdLst/>
            <a:ahLst/>
            <a:cxnLst/>
            <a:rect l="l" t="t" r="r" b="b"/>
            <a:pathLst>
              <a:path w="9144000" h="4734974">
                <a:moveTo>
                  <a:pt x="0" y="0"/>
                </a:moveTo>
                <a:lnTo>
                  <a:pt x="9144000" y="0"/>
                </a:lnTo>
                <a:lnTo>
                  <a:pt x="9144000" y="4734974"/>
                </a:lnTo>
                <a:lnTo>
                  <a:pt x="0" y="4734974"/>
                </a:lnTo>
                <a:lnTo>
                  <a:pt x="0" y="0"/>
                </a:lnTo>
                <a:close/>
              </a:path>
            </a:pathLst>
          </a:custGeom>
          <a:blipFill>
            <a:blip r:embed="rId3"/>
            <a:stretch>
              <a:fillRect l="-7535" r="-7535"/>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609074" y="5004364"/>
            <a:ext cx="9144000" cy="5143500"/>
          </a:xfrm>
          <a:custGeom>
            <a:avLst/>
            <a:gdLst/>
            <a:ahLst/>
            <a:cxnLst/>
            <a:rect l="l" t="t" r="r" b="b"/>
            <a:pathLst>
              <a:path w="9144000" h="5143500">
                <a:moveTo>
                  <a:pt x="0" y="0"/>
                </a:moveTo>
                <a:lnTo>
                  <a:pt x="9144000" y="0"/>
                </a:lnTo>
                <a:lnTo>
                  <a:pt x="9144000" y="5143500"/>
                </a:lnTo>
                <a:lnTo>
                  <a:pt x="0" y="5143500"/>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p:cNvSpPr txBox="1"/>
          <p:nvPr/>
        </p:nvSpPr>
        <p:spPr>
          <a:xfrm>
            <a:off x="10347037" y="3897541"/>
            <a:ext cx="7091623" cy="2133600"/>
          </a:xfrm>
          <a:prstGeom prst="rect">
            <a:avLst/>
          </a:prstGeom>
        </p:spPr>
        <p:txBody>
          <a:bodyPr lIns="0" tIns="0" rIns="0" bIns="0" rtlCol="0" anchor="t">
            <a:spAutoFit/>
          </a:bodyPr>
          <a:lstStyle/>
          <a:p>
            <a:pPr marL="0" marR="0" lvl="0" indent="0" algn="l"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0" normalizeH="0" baseline="0" noProof="0" dirty="0">
                <a:ln>
                  <a:noFill/>
                </a:ln>
                <a:effectLst/>
                <a:uLnTx/>
                <a:uFillTx/>
                <a:latin typeface="Akzidenz-Grotesk Std 2"/>
                <a:ea typeface="Akzidenz-Grotesk Std 2"/>
                <a:cs typeface="Akzidenz-Grotesk Std 2"/>
                <a:sym typeface="Akzidenz-Grotesk Std 2"/>
              </a:rPr>
              <a:t>Amazon and the Congolese Integration Network (CIN) co-sponsored two families—a family of five and a single mom with five kids.</a:t>
            </a:r>
          </a:p>
        </p:txBody>
      </p:sp>
      <p:sp>
        <p:nvSpPr>
          <p:cNvPr id="8" name="TextBox 8"/>
          <p:cNvSpPr txBox="1"/>
          <p:nvPr/>
        </p:nvSpPr>
        <p:spPr>
          <a:xfrm>
            <a:off x="10347037" y="7385731"/>
            <a:ext cx="7091622" cy="2111284"/>
          </a:xfrm>
          <a:prstGeom prst="rect">
            <a:avLst/>
          </a:prstGeom>
        </p:spPr>
        <p:txBody>
          <a:bodyPr wrap="square" lIns="0" tIns="0" rIns="0" bIns="0" rtlCol="0" anchor="t">
            <a:spAutoFit/>
          </a:bodyPr>
          <a:lstStyle/>
          <a:p>
            <a:pPr marL="0" marR="0" lvl="0" indent="0" algn="l"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0" normalizeH="0" baseline="0" noProof="0" dirty="0">
                <a:ln>
                  <a:noFill/>
                </a:ln>
                <a:effectLst/>
                <a:uLnTx/>
                <a:uFillTx/>
                <a:latin typeface="Akzidenz-Grotesk Std 2"/>
                <a:ea typeface="Akzidenz-Grotesk Std 2"/>
                <a:cs typeface="Akzidenz-Grotesk Std 2"/>
                <a:sym typeface="Akzidenz-Grotesk Std 2"/>
              </a:rPr>
              <a:t>A group of Ethiopian and Eritrean community members, in collaboration with the IRC, have supported a medical transfer case from the ATL office.</a:t>
            </a:r>
          </a:p>
        </p:txBody>
      </p:sp>
      <p:sp>
        <p:nvSpPr>
          <p:cNvPr id="9" name="TextBox 9"/>
          <p:cNvSpPr txBox="1"/>
          <p:nvPr/>
        </p:nvSpPr>
        <p:spPr>
          <a:xfrm>
            <a:off x="10347038" y="3185788"/>
            <a:ext cx="7091623" cy="577081"/>
          </a:xfrm>
          <a:prstGeom prst="rect">
            <a:avLst/>
          </a:prstGeom>
        </p:spPr>
        <p:txBody>
          <a:bodyPr lIns="0" tIns="0" rIns="0" bIns="0" rtlCol="0" anchor="t">
            <a:spAutoFit/>
          </a:bodyPr>
          <a:lstStyle/>
          <a:p>
            <a:pPr marL="0" marR="0" lvl="0" indent="0" algn="l" defTabSz="914400" rtl="0" eaLnBrk="1" fontAlgn="auto" latinLnBrk="0" hangingPunct="1">
              <a:lnSpc>
                <a:spcPts val="4500"/>
              </a:lnSpc>
              <a:spcBef>
                <a:spcPts val="0"/>
              </a:spcBef>
              <a:spcAft>
                <a:spcPts val="0"/>
              </a:spcAft>
              <a:buClrTx/>
              <a:buSzTx/>
              <a:buFontTx/>
              <a:buNone/>
              <a:tabLst/>
              <a:defRPr/>
            </a:pPr>
            <a:r>
              <a:rPr kumimoji="0" lang="en-US" sz="4500" b="0" i="0" u="none" strike="noStrike" kern="1200" cap="none" spc="0" normalizeH="0" baseline="0" noProof="0" dirty="0">
                <a:ln>
                  <a:noFill/>
                </a:ln>
                <a:effectLst/>
                <a:uLnTx/>
                <a:uFillTx/>
                <a:latin typeface="Akzidenz-Grotesk Std 1"/>
                <a:ea typeface="Akzidenz-Grotesk Std 1"/>
                <a:cs typeface="Akzidenz-Grotesk Std 1"/>
                <a:sym typeface="Akzidenz-Grotesk Std 1"/>
              </a:rPr>
              <a:t>Team Engage to Change</a:t>
            </a:r>
          </a:p>
        </p:txBody>
      </p:sp>
      <p:sp>
        <p:nvSpPr>
          <p:cNvPr id="10" name="TextBox 10"/>
          <p:cNvSpPr txBox="1"/>
          <p:nvPr/>
        </p:nvSpPr>
        <p:spPr>
          <a:xfrm>
            <a:off x="10347037" y="6636603"/>
            <a:ext cx="5070157" cy="577081"/>
          </a:xfrm>
          <a:prstGeom prst="rect">
            <a:avLst/>
          </a:prstGeom>
        </p:spPr>
        <p:txBody>
          <a:bodyPr lIns="0" tIns="0" rIns="0" bIns="0" rtlCol="0" anchor="t">
            <a:spAutoFit/>
          </a:bodyPr>
          <a:lstStyle/>
          <a:p>
            <a:pPr marL="0" marR="0" lvl="0" indent="0" algn="l" defTabSz="914400" rtl="0" eaLnBrk="1" fontAlgn="auto" latinLnBrk="0" hangingPunct="1">
              <a:lnSpc>
                <a:spcPts val="4500"/>
              </a:lnSpc>
              <a:spcBef>
                <a:spcPts val="0"/>
              </a:spcBef>
              <a:spcAft>
                <a:spcPts val="0"/>
              </a:spcAft>
              <a:buClrTx/>
              <a:buSzTx/>
              <a:buFontTx/>
              <a:buNone/>
              <a:tabLst/>
              <a:defRPr/>
            </a:pPr>
            <a:r>
              <a:rPr kumimoji="0" lang="en-US" sz="4500" b="0" i="0" u="none" strike="noStrike" kern="1200" cap="none" spc="0" normalizeH="0" baseline="0" noProof="0" dirty="0">
                <a:ln>
                  <a:noFill/>
                </a:ln>
                <a:effectLst/>
                <a:uLnTx/>
                <a:uFillTx/>
                <a:latin typeface="Akzidenz-Grotesk Std 1"/>
                <a:ea typeface="Akzidenz-Grotesk Std 1"/>
                <a:cs typeface="Akzidenz-Grotesk Std 1"/>
                <a:sym typeface="Akzidenz-Grotesk Std 1"/>
              </a:rPr>
              <a:t>Team </a:t>
            </a:r>
            <a:r>
              <a:rPr kumimoji="0" lang="en-US" sz="4500" b="0" i="0" u="none" strike="noStrike" kern="1200" cap="none" spc="0" normalizeH="0" baseline="0" noProof="0" dirty="0" err="1">
                <a:ln>
                  <a:noFill/>
                </a:ln>
                <a:effectLst/>
                <a:uLnTx/>
                <a:uFillTx/>
                <a:latin typeface="Akzidenz-Grotesk Std 1"/>
                <a:ea typeface="Akzidenz-Grotesk Std 1"/>
                <a:cs typeface="Akzidenz-Grotesk Std 1"/>
                <a:sym typeface="Akzidenz-Grotesk Std 1"/>
              </a:rPr>
              <a:t>Elyas</a:t>
            </a:r>
            <a:endParaRPr kumimoji="0" lang="en-US" sz="4500" b="0" i="0" u="none" strike="noStrike" kern="1200" cap="none" spc="0" normalizeH="0" baseline="0" noProof="0" dirty="0">
              <a:ln>
                <a:noFill/>
              </a:ln>
              <a:effectLst/>
              <a:uLnTx/>
              <a:uFillTx/>
              <a:latin typeface="Akzidenz-Grotesk Std 1"/>
              <a:ea typeface="Akzidenz-Grotesk Std 1"/>
              <a:cs typeface="Akzidenz-Grotesk Std 1"/>
              <a:sym typeface="Akzidenz-Grotesk Std 1"/>
            </a:endParaRPr>
          </a:p>
        </p:txBody>
      </p:sp>
      <p:sp>
        <p:nvSpPr>
          <p:cNvPr id="11" name="TextBox 11"/>
          <p:cNvSpPr txBox="1"/>
          <p:nvPr/>
        </p:nvSpPr>
        <p:spPr>
          <a:xfrm>
            <a:off x="10347038" y="419100"/>
            <a:ext cx="7788562" cy="2123851"/>
          </a:xfrm>
          <a:prstGeom prst="rect">
            <a:avLst/>
          </a:prstGeom>
        </p:spPr>
        <p:txBody>
          <a:bodyPr wrap="square" lIns="0" tIns="0" rIns="0" bIns="0" rtlCol="0" anchor="t">
            <a:spAutoFit/>
          </a:bodyPr>
          <a:lstStyle/>
          <a:p>
            <a:pPr marL="0" marR="0" lvl="0" indent="0" algn="l" defTabSz="914400" rtl="0" eaLnBrk="1" fontAlgn="auto" latinLnBrk="0" hangingPunct="1">
              <a:lnSpc>
                <a:spcPts val="5470"/>
              </a:lnSpc>
              <a:spcBef>
                <a:spcPts val="0"/>
              </a:spcBef>
              <a:spcAft>
                <a:spcPts val="0"/>
              </a:spcAft>
              <a:buClrTx/>
              <a:buSzTx/>
              <a:buFontTx/>
              <a:buNone/>
              <a:tabLst/>
              <a:defRPr/>
            </a:pPr>
            <a:r>
              <a:rPr kumimoji="0" lang="en-US" sz="6000" b="0" i="0" u="none" strike="noStrike" kern="1200" cap="none" spc="191" normalizeH="0" baseline="0" noProof="0" dirty="0">
                <a:ln>
                  <a:noFill/>
                </a:ln>
                <a:effectLst/>
                <a:uLnTx/>
                <a:uFillTx/>
                <a:latin typeface="Akzidenz-Grotesk Std 1"/>
                <a:ea typeface="Akzidenz-Grotesk Std 1"/>
                <a:cs typeface="Akzidenz-Grotesk Std 1"/>
                <a:sym typeface="Akzidenz-Grotesk Std 1"/>
              </a:rPr>
              <a:t>Community Sponsorship in FY24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8575" cy="10287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D6B8740-82C5-45E5-CCA0-807AE6BD4B1A}"/>
              </a:ext>
            </a:extLst>
          </p:cNvPr>
          <p:cNvSpPr>
            <a:spLocks noGrp="1"/>
          </p:cNvSpPr>
          <p:nvPr>
            <p:ph type="title"/>
          </p:nvPr>
        </p:nvSpPr>
        <p:spPr>
          <a:xfrm>
            <a:off x="814044" y="2118732"/>
            <a:ext cx="4792040" cy="6545766"/>
          </a:xfrm>
        </p:spPr>
        <p:txBody>
          <a:bodyPr anchor="t">
            <a:normAutofit/>
          </a:bodyPr>
          <a:lstStyle/>
          <a:p>
            <a:r>
              <a:rPr lang="en-US" sz="6000" dirty="0">
                <a:solidFill>
                  <a:srgbClr val="FFFFFF"/>
                </a:solidFill>
                <a:latin typeface="Akzidenz-Grotesk Std Super" panose="02000503050000020004" pitchFamily="50" charset="0"/>
              </a:rPr>
              <a:t>Community Support Group Types</a:t>
            </a:r>
          </a:p>
        </p:txBody>
      </p:sp>
      <p:sp>
        <p:nvSpPr>
          <p:cNvPr id="18" name="Content Placeholder 2">
            <a:extLst>
              <a:ext uri="{FF2B5EF4-FFF2-40B4-BE49-F238E27FC236}">
                <a16:creationId xmlns:a16="http://schemas.microsoft.com/office/drawing/2014/main" id="{B7B5726D-2D8E-238E-396A-EA6B77B17E0A}"/>
              </a:ext>
            </a:extLst>
          </p:cNvPr>
          <p:cNvSpPr>
            <a:spLocks noGrp="1"/>
          </p:cNvSpPr>
          <p:nvPr>
            <p:ph sz="half" idx="1"/>
          </p:nvPr>
        </p:nvSpPr>
        <p:spPr>
          <a:xfrm>
            <a:off x="6573537" y="1104900"/>
            <a:ext cx="5140925" cy="8534398"/>
          </a:xfrm>
        </p:spPr>
        <p:txBody>
          <a:bodyPr>
            <a:normAutofit fontScale="77500" lnSpcReduction="20000"/>
          </a:bodyPr>
          <a:lstStyle/>
          <a:p>
            <a:pPr marL="0" indent="0">
              <a:lnSpc>
                <a:spcPct val="90000"/>
              </a:lnSpc>
              <a:buNone/>
            </a:pPr>
            <a:r>
              <a:rPr lang="en-US" sz="4200" spc="281" dirty="0">
                <a:highlight>
                  <a:srgbClr val="C0C0C0"/>
                </a:highlight>
                <a:latin typeface="Akzidenz-Grotesk Std 2" panose="020B0604020202020204" charset="0"/>
                <a:ea typeface="Akzidenz-Grotesk Std 1"/>
                <a:cs typeface="Akzidenz-Grotesk Std 1"/>
                <a:sym typeface="Akzidenz-Grotesk Std 1"/>
              </a:rPr>
              <a:t>Direct Support </a:t>
            </a:r>
          </a:p>
          <a:p>
            <a:pPr marL="0" indent="0">
              <a:lnSpc>
                <a:spcPct val="90000"/>
              </a:lnSpc>
              <a:buNone/>
            </a:pPr>
            <a:endParaRPr lang="en-US" spc="281" dirty="0">
              <a:latin typeface="Akzidenz-Grotesk Std 2" panose="020B0604020202020204" charset="0"/>
              <a:ea typeface="Akzidenz-Grotesk Std 1"/>
              <a:cs typeface="Akzidenz-Grotesk Std 1"/>
              <a:sym typeface="Akzidenz-Grotesk Std 1"/>
            </a:endParaRPr>
          </a:p>
          <a:p>
            <a:pPr indent="0" defTabSz="914445" fontAlgn="base">
              <a:lnSpc>
                <a:spcPct val="120000"/>
              </a:lnSpc>
              <a:spcBef>
                <a:spcPts val="0"/>
              </a:spcBef>
              <a:buNone/>
            </a:pPr>
            <a:r>
              <a:rPr lang="en-US" sz="4000" b="1" dirty="0">
                <a:latin typeface="Akzidenz-Grotesk Std 2" panose="020B0604020202020204" charset="0"/>
                <a:ea typeface="Times New Roman" panose="02020603050405020304" pitchFamily="18" charset="0"/>
              </a:rPr>
              <a:t>Responsibilities: </a:t>
            </a:r>
          </a:p>
          <a:p>
            <a:pPr indent="0" defTabSz="914445" fontAlgn="base">
              <a:lnSpc>
                <a:spcPct val="120000"/>
              </a:lnSpc>
              <a:spcBef>
                <a:spcPts val="0"/>
              </a:spcBef>
            </a:pPr>
            <a:endParaRPr lang="en-US" sz="3100" dirty="0">
              <a:latin typeface="Akzidenz-Grotesk Std 2" panose="020B0604020202020204" charset="0"/>
              <a:ea typeface="Times New Roman" panose="02020603050405020304" pitchFamily="18" charset="0"/>
            </a:endParaRPr>
          </a:p>
          <a:p>
            <a:pPr marL="914445" lvl="1" indent="0" defTabSz="914445" fontAlgn="base">
              <a:lnSpc>
                <a:spcPct val="120000"/>
              </a:lnSpc>
              <a:spcBef>
                <a:spcPts val="0"/>
              </a:spcBef>
              <a:buFont typeface="Arial" panose="020B0604020202020204" pitchFamily="34" charset="0"/>
              <a:buChar char="•"/>
            </a:pPr>
            <a:r>
              <a:rPr lang="en-US" sz="3400" dirty="0">
                <a:latin typeface="Akzidenz-Grotesk Std 2" panose="020B0604020202020204" charset="0"/>
                <a:ea typeface="Times New Roman" panose="02020603050405020304" pitchFamily="18" charset="0"/>
                <a:cs typeface="Arial" panose="020B0604020202020204" pitchFamily="34" charset="0"/>
              </a:rPr>
              <a:t>Volunteer Services</a:t>
            </a:r>
          </a:p>
          <a:p>
            <a:pPr marL="914445" lvl="1" indent="0" defTabSz="914445" fontAlgn="base">
              <a:lnSpc>
                <a:spcPct val="120000"/>
              </a:lnSpc>
              <a:spcBef>
                <a:spcPts val="0"/>
              </a:spcBef>
              <a:buFont typeface="Arial" panose="020B0604020202020204" pitchFamily="34" charset="0"/>
              <a:buChar char="•"/>
            </a:pPr>
            <a:r>
              <a:rPr lang="en-US" sz="3400" dirty="0">
                <a:latin typeface="Akzidenz-Grotesk Std 2" panose="020B0604020202020204" charset="0"/>
                <a:ea typeface="Times New Roman" panose="02020603050405020304" pitchFamily="18" charset="0"/>
                <a:cs typeface="Arial" panose="020B0604020202020204" pitchFamily="34" charset="0"/>
              </a:rPr>
              <a:t>Mentorship</a:t>
            </a:r>
            <a:endParaRPr lang="en-US" sz="3400" dirty="0">
              <a:latin typeface="Akzidenz-Grotesk Std 2" panose="020B0604020202020204" charset="0"/>
              <a:ea typeface="Calibri" panose="020F0502020204030204" pitchFamily="34" charset="0"/>
              <a:cs typeface="Arial" panose="020B0604020202020204" pitchFamily="34" charset="0"/>
            </a:endParaRPr>
          </a:p>
          <a:p>
            <a:pPr marL="914445" lvl="1" indent="0" defTabSz="914445" fontAlgn="base">
              <a:lnSpc>
                <a:spcPct val="120000"/>
              </a:lnSpc>
              <a:spcBef>
                <a:spcPts val="0"/>
              </a:spcBef>
              <a:buFont typeface="Arial" panose="020B0604020202020204" pitchFamily="34" charset="0"/>
              <a:buChar char="•"/>
            </a:pPr>
            <a:r>
              <a:rPr lang="en-US" sz="3400" dirty="0">
                <a:latin typeface="Akzidenz-Grotesk Std 2" panose="020B0604020202020204" charset="0"/>
                <a:ea typeface="Times New Roman" panose="02020603050405020304" pitchFamily="18" charset="0"/>
                <a:cs typeface="Arial" panose="020B0604020202020204" pitchFamily="34" charset="0"/>
              </a:rPr>
              <a:t>In-Kind Donations</a:t>
            </a:r>
          </a:p>
          <a:p>
            <a:pPr indent="0" defTabSz="914445" fontAlgn="base">
              <a:lnSpc>
                <a:spcPct val="120000"/>
              </a:lnSpc>
              <a:spcBef>
                <a:spcPts val="0"/>
              </a:spcBef>
              <a:buNone/>
            </a:pPr>
            <a:endParaRPr lang="en-US" sz="3100" b="1" dirty="0">
              <a:latin typeface="Akzidenz-Grotesk Std 2" panose="020B0604020202020204" charset="0"/>
              <a:ea typeface="Times New Roman" panose="02020603050405020304" pitchFamily="18" charset="0"/>
              <a:cs typeface="Arial" panose="020B0604020202020204" pitchFamily="34" charset="0"/>
              <a:sym typeface="Akzidenz-Grotesk Std 2"/>
            </a:endParaRPr>
          </a:p>
          <a:p>
            <a:pPr indent="0" defTabSz="914445" fontAlgn="base">
              <a:lnSpc>
                <a:spcPct val="120000"/>
              </a:lnSpc>
              <a:spcBef>
                <a:spcPts val="0"/>
              </a:spcBef>
              <a:buNone/>
            </a:pPr>
            <a:r>
              <a:rPr lang="en-US" sz="4000" b="1" dirty="0">
                <a:latin typeface="Akzidenz-Grotesk Std 2" panose="020B0604020202020204" charset="0"/>
                <a:ea typeface="Times New Roman" panose="02020603050405020304" pitchFamily="18" charset="0"/>
              </a:rPr>
              <a:t>Expectations</a:t>
            </a:r>
          </a:p>
          <a:p>
            <a:pPr indent="0" defTabSz="914445" fontAlgn="base">
              <a:lnSpc>
                <a:spcPct val="120000"/>
              </a:lnSpc>
              <a:spcBef>
                <a:spcPts val="0"/>
              </a:spcBef>
              <a:buNone/>
            </a:pPr>
            <a:endParaRPr lang="en-US" sz="3100" b="1" dirty="0">
              <a:latin typeface="Akzidenz-Grotesk Std 2" panose="020B0604020202020204" charset="0"/>
              <a:ea typeface="Times New Roman" panose="02020603050405020304" pitchFamily="18" charset="0"/>
            </a:endParaRPr>
          </a:p>
          <a:p>
            <a:pPr indent="0" defTabSz="914445" fontAlgn="base">
              <a:lnSpc>
                <a:spcPct val="120000"/>
              </a:lnSpc>
              <a:spcBef>
                <a:spcPts val="0"/>
              </a:spcBef>
            </a:pPr>
            <a:r>
              <a:rPr lang="en-US" sz="3100" b="1" dirty="0">
                <a:latin typeface="Akzidenz-Grotesk Std 2" panose="020B0604020202020204" charset="0"/>
                <a:ea typeface="Times New Roman" panose="02020603050405020304" pitchFamily="18" charset="0"/>
                <a:cs typeface="Arial" panose="020B0604020202020204" pitchFamily="34" charset="0"/>
              </a:rPr>
              <a:t>Commitment</a:t>
            </a:r>
            <a:r>
              <a:rPr lang="en-US" sz="3100" dirty="0">
                <a:latin typeface="Akzidenz-Grotesk Std 2" panose="020B0604020202020204" charset="0"/>
                <a:ea typeface="Times New Roman" panose="02020603050405020304" pitchFamily="18" charset="0"/>
                <a:cs typeface="Arial" panose="020B0604020202020204" pitchFamily="34" charset="0"/>
              </a:rPr>
              <a:t>: Minimum of three volunteers. Four months commitment.</a:t>
            </a:r>
          </a:p>
          <a:p>
            <a:pPr indent="0" defTabSz="914445" fontAlgn="base">
              <a:lnSpc>
                <a:spcPct val="120000"/>
              </a:lnSpc>
              <a:spcBef>
                <a:spcPts val="0"/>
              </a:spcBef>
              <a:buNone/>
            </a:pPr>
            <a:endParaRPr lang="en-US" sz="3100" dirty="0">
              <a:latin typeface="Akzidenz-Grotesk Std 2" panose="020B0604020202020204" charset="0"/>
              <a:ea typeface="Times New Roman" panose="02020603050405020304" pitchFamily="18" charset="0"/>
              <a:cs typeface="Arial" panose="020B0604020202020204" pitchFamily="34" charset="0"/>
            </a:endParaRPr>
          </a:p>
          <a:p>
            <a:pPr indent="0" defTabSz="914445" fontAlgn="base">
              <a:lnSpc>
                <a:spcPct val="120000"/>
              </a:lnSpc>
              <a:spcBef>
                <a:spcPts val="0"/>
              </a:spcBef>
            </a:pPr>
            <a:r>
              <a:rPr lang="en-US" sz="3100" b="1" dirty="0">
                <a:latin typeface="Akzidenz-Grotesk Std 2" panose="020B0604020202020204" charset="0"/>
                <a:ea typeface="Times New Roman" panose="02020603050405020304" pitchFamily="18" charset="0"/>
              </a:rPr>
              <a:t>Training</a:t>
            </a:r>
            <a:r>
              <a:rPr lang="en-US" sz="3100" dirty="0">
                <a:latin typeface="Akzidenz-Grotesk Std 2" panose="020B0604020202020204" charset="0"/>
                <a:ea typeface="Times New Roman" panose="02020603050405020304" pitchFamily="18" charset="0"/>
              </a:rPr>
              <a:t>: Complete required training sessions to understand family needs and best practices for support. </a:t>
            </a:r>
          </a:p>
          <a:p>
            <a:pPr indent="0" defTabSz="914445" fontAlgn="base">
              <a:lnSpc>
                <a:spcPct val="120000"/>
              </a:lnSpc>
              <a:spcBef>
                <a:spcPts val="0"/>
              </a:spcBef>
              <a:buNone/>
            </a:pPr>
            <a:endParaRPr lang="en-US" sz="3100" dirty="0">
              <a:latin typeface="Akzidenz-Grotesk Std 2" panose="020B0604020202020204" charset="0"/>
              <a:ea typeface="Times New Roman" panose="02020603050405020304" pitchFamily="18" charset="0"/>
            </a:endParaRPr>
          </a:p>
          <a:p>
            <a:pPr indent="0" defTabSz="914445" fontAlgn="base">
              <a:lnSpc>
                <a:spcPct val="120000"/>
              </a:lnSpc>
              <a:spcBef>
                <a:spcPts val="0"/>
              </a:spcBef>
            </a:pPr>
            <a:r>
              <a:rPr lang="en-US" sz="3100" b="1" dirty="0">
                <a:latin typeface="Akzidenz-Grotesk Std 2" panose="020B0604020202020204" charset="0"/>
                <a:ea typeface="Times New Roman" panose="02020603050405020304" pitchFamily="18" charset="0"/>
                <a:cs typeface="Arial" panose="020B0604020202020204" pitchFamily="34" charset="0"/>
              </a:rPr>
              <a:t>Documentation:</a:t>
            </a:r>
            <a:r>
              <a:rPr lang="en-US" sz="3100" dirty="0">
                <a:latin typeface="Akzidenz-Grotesk Std 2" panose="020B0604020202020204" charset="0"/>
                <a:ea typeface="Times New Roman" panose="02020603050405020304" pitchFamily="18" charset="0"/>
                <a:cs typeface="Arial" panose="020B0604020202020204" pitchFamily="34" charset="0"/>
              </a:rPr>
              <a:t> Maintain accurate records of assistance provided and volunteer hours</a:t>
            </a:r>
            <a:endParaRPr lang="en-US" sz="3100" dirty="0">
              <a:latin typeface="Akzidenz-Grotesk Std 2" panose="020B0604020202020204" charset="0"/>
            </a:endParaRPr>
          </a:p>
        </p:txBody>
      </p:sp>
      <p:cxnSp>
        <p:nvCxnSpPr>
          <p:cNvPr id="34" name="Straight Connector 33">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94806" y="2118732"/>
            <a:ext cx="0" cy="54864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8A66F1C7-40DF-B548-202C-5C496A50C625}"/>
              </a:ext>
            </a:extLst>
          </p:cNvPr>
          <p:cNvSpPr>
            <a:spLocks noGrp="1"/>
          </p:cNvSpPr>
          <p:nvPr>
            <p:ph sz="half" idx="2"/>
          </p:nvPr>
        </p:nvSpPr>
        <p:spPr>
          <a:xfrm>
            <a:off x="12573012" y="1104900"/>
            <a:ext cx="5245316" cy="8686800"/>
          </a:xfrm>
        </p:spPr>
        <p:txBody>
          <a:bodyPr>
            <a:normAutofit fontScale="77500" lnSpcReduction="20000"/>
          </a:bodyPr>
          <a:lstStyle/>
          <a:p>
            <a:pPr marL="0" indent="0">
              <a:lnSpc>
                <a:spcPct val="90000"/>
              </a:lnSpc>
              <a:buNone/>
            </a:pPr>
            <a:r>
              <a:rPr lang="en-US" sz="4200" spc="281" dirty="0">
                <a:highlight>
                  <a:srgbClr val="C0C0C0"/>
                </a:highlight>
                <a:latin typeface="Akzidenz-Grotesk Std 2" panose="020B0604020202020204" charset="0"/>
                <a:ea typeface="Akzidenz-Grotesk Std 1"/>
                <a:cs typeface="Akzidenz-Grotesk Std 1"/>
                <a:sym typeface="Akzidenz-Grotesk Std 1"/>
              </a:rPr>
              <a:t>Donation Support </a:t>
            </a:r>
          </a:p>
          <a:p>
            <a:pPr marL="0" indent="0">
              <a:lnSpc>
                <a:spcPct val="120000"/>
              </a:lnSpc>
              <a:spcBef>
                <a:spcPts val="0"/>
              </a:spcBef>
              <a:buNone/>
            </a:pPr>
            <a:endParaRPr lang="en-US" spc="281" dirty="0">
              <a:latin typeface="Akzidenz-Grotesk Std 1"/>
              <a:ea typeface="Akzidenz-Grotesk Std 1"/>
              <a:cs typeface="Akzidenz-Grotesk Std 1"/>
              <a:sym typeface="Akzidenz-Grotesk Std 1"/>
            </a:endParaRPr>
          </a:p>
          <a:p>
            <a:pPr indent="0" defTabSz="914445" fontAlgn="base">
              <a:lnSpc>
                <a:spcPct val="120000"/>
              </a:lnSpc>
              <a:spcBef>
                <a:spcPts val="0"/>
              </a:spcBef>
              <a:buNone/>
            </a:pPr>
            <a:r>
              <a:rPr lang="en-US" sz="4000" b="1" dirty="0">
                <a:latin typeface="Akzidenz-Grotesk Std Light" panose="02000506040000020003" pitchFamily="50" charset="0"/>
                <a:ea typeface="Times New Roman" panose="02020603050405020304" pitchFamily="18" charset="0"/>
              </a:rPr>
              <a:t>Responsibilities: </a:t>
            </a:r>
          </a:p>
          <a:p>
            <a:pPr indent="0" defTabSz="914445" fontAlgn="base">
              <a:lnSpc>
                <a:spcPct val="120000"/>
              </a:lnSpc>
              <a:spcBef>
                <a:spcPts val="0"/>
              </a:spcBef>
            </a:pPr>
            <a:endParaRPr lang="en-US" sz="3100" dirty="0">
              <a:latin typeface="Akzidenz-Grotesk Std Light" panose="02000506040000020003" pitchFamily="50" charset="0"/>
              <a:ea typeface="Times New Roman" panose="02020603050405020304" pitchFamily="18" charset="0"/>
            </a:endParaRPr>
          </a:p>
          <a:p>
            <a:pPr marL="914445" lvl="1" indent="0" defTabSz="914445" fontAlgn="base">
              <a:lnSpc>
                <a:spcPct val="120000"/>
              </a:lnSpc>
              <a:spcBef>
                <a:spcPts val="0"/>
              </a:spcBef>
              <a:buFont typeface="Arial" panose="020B0604020202020204" pitchFamily="34" charset="0"/>
              <a:buChar char="•"/>
            </a:pPr>
            <a:r>
              <a:rPr lang="en-US" sz="3400" b="1" dirty="0">
                <a:latin typeface="Akzidenz-Grotesk Std Light" panose="02000506040000020003" pitchFamily="50" charset="0"/>
                <a:ea typeface="Times New Roman" panose="02020603050405020304" pitchFamily="18" charset="0"/>
              </a:rPr>
              <a:t>Donation Campaigns</a:t>
            </a:r>
          </a:p>
          <a:p>
            <a:pPr marL="914445" lvl="1" indent="0" defTabSz="914445" fontAlgn="base">
              <a:lnSpc>
                <a:spcPct val="120000"/>
              </a:lnSpc>
              <a:spcBef>
                <a:spcPts val="0"/>
              </a:spcBef>
              <a:buFont typeface="Arial" panose="020B0604020202020204" pitchFamily="34" charset="0"/>
              <a:buChar char="•"/>
            </a:pPr>
            <a:r>
              <a:rPr lang="en-US" sz="3400" b="1" dirty="0">
                <a:latin typeface="Akzidenz-Grotesk Std Light" panose="02000506040000020003" pitchFamily="50" charset="0"/>
                <a:ea typeface="Times New Roman" panose="02020603050405020304" pitchFamily="18" charset="0"/>
                <a:cs typeface="Arial" panose="020B0604020202020204" pitchFamily="34" charset="0"/>
              </a:rPr>
              <a:t>Donor Relations</a:t>
            </a:r>
            <a:endParaRPr lang="en-US" sz="3400" b="1" dirty="0">
              <a:latin typeface="Akzidenz-Grotesk Std Light" panose="02000506040000020003" pitchFamily="50" charset="0"/>
              <a:ea typeface="Times New Roman" panose="02020603050405020304" pitchFamily="18" charset="0"/>
            </a:endParaRPr>
          </a:p>
          <a:p>
            <a:pPr marL="914445" lvl="1" indent="0" defTabSz="914445" fontAlgn="base">
              <a:lnSpc>
                <a:spcPct val="120000"/>
              </a:lnSpc>
              <a:spcBef>
                <a:spcPts val="0"/>
              </a:spcBef>
              <a:buFont typeface="Arial" panose="020B0604020202020204" pitchFamily="34" charset="0"/>
              <a:buChar char="•"/>
            </a:pPr>
            <a:r>
              <a:rPr lang="en-US" sz="3400" b="1" dirty="0">
                <a:latin typeface="Akzidenz-Grotesk Std Light" panose="02000506040000020003" pitchFamily="50" charset="0"/>
                <a:ea typeface="Times New Roman" panose="02020603050405020304" pitchFamily="18" charset="0"/>
                <a:cs typeface="Arial" panose="020B0604020202020204" pitchFamily="34" charset="0"/>
              </a:rPr>
              <a:t>Financial Support</a:t>
            </a:r>
          </a:p>
          <a:p>
            <a:pPr indent="0" defTabSz="914445" fontAlgn="base">
              <a:lnSpc>
                <a:spcPct val="120000"/>
              </a:lnSpc>
              <a:spcBef>
                <a:spcPts val="0"/>
              </a:spcBef>
            </a:pPr>
            <a:endParaRPr lang="en-US" sz="3100" b="1" dirty="0">
              <a:latin typeface="Akzidenz-Grotesk Std Light" panose="02000506040000020003" pitchFamily="50" charset="0"/>
              <a:ea typeface="Akzidenz-Grotesk Std 2"/>
              <a:cs typeface="Arial" panose="020B0604020202020204" pitchFamily="34" charset="0"/>
              <a:sym typeface="Akzidenz-Grotesk Std 2"/>
            </a:endParaRPr>
          </a:p>
          <a:p>
            <a:pPr indent="0" defTabSz="914445" fontAlgn="base">
              <a:lnSpc>
                <a:spcPct val="120000"/>
              </a:lnSpc>
              <a:spcBef>
                <a:spcPts val="0"/>
              </a:spcBef>
              <a:buNone/>
            </a:pPr>
            <a:r>
              <a:rPr lang="en-US" sz="4000" b="1" dirty="0">
                <a:latin typeface="Akzidenz-Grotesk Std Light" panose="02000506040000020003" pitchFamily="50" charset="0"/>
                <a:ea typeface="Times New Roman" panose="02020603050405020304" pitchFamily="18" charset="0"/>
              </a:rPr>
              <a:t>Expectations</a:t>
            </a:r>
          </a:p>
          <a:p>
            <a:pPr indent="0" defTabSz="914445" fontAlgn="base">
              <a:lnSpc>
                <a:spcPct val="120000"/>
              </a:lnSpc>
              <a:spcBef>
                <a:spcPts val="0"/>
              </a:spcBef>
              <a:buNone/>
            </a:pPr>
            <a:endParaRPr lang="en-US" sz="3100" b="1" dirty="0">
              <a:latin typeface="Akzidenz-Grotesk Std Light" panose="02000506040000020003" pitchFamily="50" charset="0"/>
              <a:ea typeface="Times New Roman" panose="02020603050405020304" pitchFamily="18" charset="0"/>
            </a:endParaRPr>
          </a:p>
          <a:p>
            <a:pPr indent="0" defTabSz="914445" fontAlgn="base">
              <a:lnSpc>
                <a:spcPct val="120000"/>
              </a:lnSpc>
              <a:spcBef>
                <a:spcPts val="0"/>
              </a:spcBef>
            </a:pPr>
            <a:r>
              <a:rPr lang="en-US" sz="3100" b="1" dirty="0">
                <a:latin typeface="Akzidenz-Grotesk Std Light" panose="02000506040000020003" pitchFamily="50" charset="0"/>
                <a:ea typeface="Times New Roman" panose="02020603050405020304" pitchFamily="18" charset="0"/>
                <a:cs typeface="Arial" panose="020B0604020202020204" pitchFamily="34" charset="0"/>
              </a:rPr>
              <a:t>Commitment: </a:t>
            </a:r>
            <a:r>
              <a:rPr lang="en-US" sz="3100" dirty="0">
                <a:latin typeface="Akzidenz-Grotesk Std Light" panose="02000506040000020003" pitchFamily="50" charset="0"/>
                <a:ea typeface="Times New Roman" panose="02020603050405020304" pitchFamily="18" charset="0"/>
                <a:cs typeface="Arial" panose="020B0604020202020204" pitchFamily="34" charset="0"/>
              </a:rPr>
              <a:t>Contribute 2-4 hours per week to fundraising activities</a:t>
            </a:r>
          </a:p>
          <a:p>
            <a:pPr indent="0" defTabSz="914445" fontAlgn="base">
              <a:lnSpc>
                <a:spcPct val="120000"/>
              </a:lnSpc>
              <a:spcBef>
                <a:spcPts val="0"/>
              </a:spcBef>
              <a:buNone/>
            </a:pPr>
            <a:endParaRPr lang="en-US" sz="3100" dirty="0">
              <a:latin typeface="Akzidenz-Grotesk Std Light" panose="02000506040000020003" pitchFamily="50" charset="0"/>
              <a:ea typeface="Times New Roman" panose="02020603050405020304" pitchFamily="18" charset="0"/>
              <a:cs typeface="Arial" panose="020B0604020202020204" pitchFamily="34" charset="0"/>
            </a:endParaRPr>
          </a:p>
          <a:p>
            <a:pPr indent="0" defTabSz="914445" fontAlgn="base">
              <a:lnSpc>
                <a:spcPct val="120000"/>
              </a:lnSpc>
              <a:spcBef>
                <a:spcPts val="0"/>
              </a:spcBef>
            </a:pPr>
            <a:r>
              <a:rPr lang="en-US" sz="3100" b="1" dirty="0">
                <a:latin typeface="Akzidenz-Grotesk Std Light" panose="02000506040000020003" pitchFamily="50" charset="0"/>
                <a:ea typeface="Times New Roman" panose="02020603050405020304" pitchFamily="18" charset="0"/>
              </a:rPr>
              <a:t>Communication: </a:t>
            </a:r>
            <a:r>
              <a:rPr lang="en-US" sz="3100" dirty="0">
                <a:latin typeface="Akzidenz-Grotesk Std Light" panose="02000506040000020003" pitchFamily="50" charset="0"/>
                <a:ea typeface="Times New Roman" panose="02020603050405020304" pitchFamily="18" charset="0"/>
              </a:rPr>
              <a:t>Keep open and transparent communication with program staff regarding fundraising needs and progress. </a:t>
            </a:r>
          </a:p>
          <a:p>
            <a:pPr indent="0" defTabSz="914445" fontAlgn="base">
              <a:lnSpc>
                <a:spcPct val="120000"/>
              </a:lnSpc>
              <a:spcBef>
                <a:spcPts val="0"/>
              </a:spcBef>
              <a:buNone/>
            </a:pPr>
            <a:endParaRPr lang="en-US" sz="3100" dirty="0">
              <a:latin typeface="Akzidenz-Grotesk Std Light" panose="02000506040000020003" pitchFamily="50" charset="0"/>
              <a:ea typeface="Times New Roman" panose="02020603050405020304" pitchFamily="18" charset="0"/>
            </a:endParaRPr>
          </a:p>
          <a:p>
            <a:pPr indent="0" defTabSz="914445" fontAlgn="base">
              <a:lnSpc>
                <a:spcPct val="120000"/>
              </a:lnSpc>
              <a:spcBef>
                <a:spcPts val="0"/>
              </a:spcBef>
            </a:pPr>
            <a:r>
              <a:rPr lang="en-US" sz="3100" b="1" dirty="0">
                <a:latin typeface="Akzidenz-Grotesk Std Light" panose="02000506040000020003" pitchFamily="50" charset="0"/>
                <a:ea typeface="Times New Roman" panose="02020603050405020304" pitchFamily="18" charset="0"/>
                <a:cs typeface="Arial" panose="020B0604020202020204" pitchFamily="34" charset="0"/>
              </a:rPr>
              <a:t>Engagement: </a:t>
            </a:r>
            <a:r>
              <a:rPr lang="en-US" sz="3100" dirty="0">
                <a:latin typeface="Akzidenz-Grotesk Std Light" panose="02000506040000020003" pitchFamily="50" charset="0"/>
                <a:ea typeface="Times New Roman" panose="02020603050405020304" pitchFamily="18" charset="0"/>
                <a:cs typeface="Arial" panose="020B0604020202020204" pitchFamily="34" charset="0"/>
              </a:rPr>
              <a:t>Ensure all fundraising activities adhere to legal and ethical standards. </a:t>
            </a:r>
            <a:endParaRPr lang="en-US" sz="3100" dirty="0">
              <a:latin typeface="Akzidenz-Grotesk Std Light" panose="02000506040000020003" pitchFamily="50" charset="0"/>
              <a:ea typeface="Akzidenz-Grotesk Std 2"/>
              <a:cs typeface="Akzidenz-Grotesk Std 2"/>
              <a:sym typeface="Akzidenz-Grotesk Std 2"/>
            </a:endParaRPr>
          </a:p>
          <a:p>
            <a:pPr marL="0" indent="0">
              <a:lnSpc>
                <a:spcPct val="90000"/>
              </a:lnSpc>
              <a:buNone/>
            </a:pPr>
            <a:endParaRPr lang="en-US" sz="1900" spc="281" dirty="0">
              <a:latin typeface="Akzidenz-Grotesk Std 1"/>
              <a:ea typeface="Akzidenz-Grotesk Std 1"/>
              <a:cs typeface="Akzidenz-Grotesk Std 1"/>
              <a:sym typeface="Akzidenz-Grotesk Std 1"/>
            </a:endParaRPr>
          </a:p>
        </p:txBody>
      </p:sp>
      <p:sp>
        <p:nvSpPr>
          <p:cNvPr id="5" name="Freeform 60">
            <a:extLst>
              <a:ext uri="{FF2B5EF4-FFF2-40B4-BE49-F238E27FC236}">
                <a16:creationId xmlns:a16="http://schemas.microsoft.com/office/drawing/2014/main" id="{52E2848E-81AF-E4BB-4343-F32A1CF26E8B}"/>
              </a:ext>
            </a:extLst>
          </p:cNvPr>
          <p:cNvSpPr/>
          <p:nvPr/>
        </p:nvSpPr>
        <p:spPr>
          <a:xfrm>
            <a:off x="0" y="0"/>
            <a:ext cx="2244477" cy="778085"/>
          </a:xfrm>
          <a:custGeom>
            <a:avLst/>
            <a:gdLst/>
            <a:ahLst/>
            <a:cxnLst/>
            <a:rect l="l" t="t" r="r" b="b"/>
            <a:pathLst>
              <a:path w="2244477" h="778085">
                <a:moveTo>
                  <a:pt x="0" y="0"/>
                </a:moveTo>
                <a:lnTo>
                  <a:pt x="2244477" y="0"/>
                </a:lnTo>
                <a:lnTo>
                  <a:pt x="2244477" y="778085"/>
                </a:lnTo>
                <a:lnTo>
                  <a:pt x="0" y="778085"/>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2" name="Picture 11">
            <a:extLst>
              <a:ext uri="{FF2B5EF4-FFF2-40B4-BE49-F238E27FC236}">
                <a16:creationId xmlns:a16="http://schemas.microsoft.com/office/drawing/2014/main" id="{52D235A1-8FBB-000B-3B56-D787096F60BD}"/>
              </a:ext>
            </a:extLst>
          </p:cNvPr>
          <p:cNvPicPr>
            <a:picLocks noChangeAspect="1"/>
          </p:cNvPicPr>
          <p:nvPr/>
        </p:nvPicPr>
        <p:blipFill>
          <a:blip r:embed="rId3"/>
          <a:stretch>
            <a:fillRect/>
          </a:stretch>
        </p:blipFill>
        <p:spPr>
          <a:xfrm>
            <a:off x="10116202" y="1096008"/>
            <a:ext cx="1187511" cy="997001"/>
          </a:xfrm>
          <a:prstGeom prst="rect">
            <a:avLst/>
          </a:prstGeom>
        </p:spPr>
      </p:pic>
      <p:pic>
        <p:nvPicPr>
          <p:cNvPr id="17" name="Picture 16">
            <a:extLst>
              <a:ext uri="{FF2B5EF4-FFF2-40B4-BE49-F238E27FC236}">
                <a16:creationId xmlns:a16="http://schemas.microsoft.com/office/drawing/2014/main" id="{E277A5D1-EA60-9782-EEA2-78C183D2F670}"/>
              </a:ext>
            </a:extLst>
          </p:cNvPr>
          <p:cNvPicPr>
            <a:picLocks noChangeAspect="1"/>
          </p:cNvPicPr>
          <p:nvPr/>
        </p:nvPicPr>
        <p:blipFill>
          <a:blip r:embed="rId4"/>
          <a:stretch>
            <a:fillRect/>
          </a:stretch>
        </p:blipFill>
        <p:spPr>
          <a:xfrm>
            <a:off x="16554613" y="1096008"/>
            <a:ext cx="1263715" cy="1028753"/>
          </a:xfrm>
          <a:prstGeom prst="rect">
            <a:avLst/>
          </a:prstGeom>
        </p:spPr>
      </p:pic>
      <p:sp>
        <p:nvSpPr>
          <p:cNvPr id="19" name="TextBox 18">
            <a:extLst>
              <a:ext uri="{FF2B5EF4-FFF2-40B4-BE49-F238E27FC236}">
                <a16:creationId xmlns:a16="http://schemas.microsoft.com/office/drawing/2014/main" id="{EC7896B9-C084-A293-5509-0B0240D7269E}"/>
              </a:ext>
            </a:extLst>
          </p:cNvPr>
          <p:cNvSpPr txBox="1"/>
          <p:nvPr/>
        </p:nvSpPr>
        <p:spPr>
          <a:xfrm>
            <a:off x="11714462" y="1104900"/>
            <a:ext cx="858549" cy="523220"/>
          </a:xfrm>
          <a:prstGeom prst="rect">
            <a:avLst/>
          </a:prstGeom>
          <a:noFill/>
        </p:spPr>
        <p:txBody>
          <a:bodyPr wrap="square" rtlCol="0">
            <a:spAutoFit/>
          </a:bodyPr>
          <a:lstStyle/>
          <a:p>
            <a:r>
              <a:rPr lang="en-US" sz="2800" dirty="0">
                <a:latin typeface="Akzidenz-Grotesk Std Super" panose="02000503050000020004" pitchFamily="50" charset="0"/>
              </a:rPr>
              <a:t>OR</a:t>
            </a:r>
          </a:p>
        </p:txBody>
      </p:sp>
    </p:spTree>
    <p:extLst>
      <p:ext uri="{BB962C8B-B14F-4D97-AF65-F5344CB8AC3E}">
        <p14:creationId xmlns:p14="http://schemas.microsoft.com/office/powerpoint/2010/main" val="2360532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C82F"/>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0" y="4632504"/>
            <a:ext cx="18287999" cy="6340296"/>
            <a:chOff x="0" y="0"/>
            <a:chExt cx="5231305" cy="1669872"/>
          </a:xfrm>
        </p:grpSpPr>
        <p:sp>
          <p:nvSpPr>
            <p:cNvPr id="3" name="Freeform 3"/>
            <p:cNvSpPr/>
            <p:nvPr/>
          </p:nvSpPr>
          <p:spPr>
            <a:xfrm>
              <a:off x="0" y="0"/>
              <a:ext cx="5231305" cy="1669872"/>
            </a:xfrm>
            <a:custGeom>
              <a:avLst/>
              <a:gdLst/>
              <a:ahLst/>
              <a:cxnLst/>
              <a:rect l="l" t="t" r="r" b="b"/>
              <a:pathLst>
                <a:path w="5231305" h="1669872">
                  <a:moveTo>
                    <a:pt x="0" y="0"/>
                  </a:moveTo>
                  <a:lnTo>
                    <a:pt x="5231305" y="0"/>
                  </a:lnTo>
                  <a:lnTo>
                    <a:pt x="5231305" y="1669872"/>
                  </a:lnTo>
                  <a:lnTo>
                    <a:pt x="0" y="1669872"/>
                  </a:lnTo>
                  <a:close/>
                </a:path>
              </a:pathLst>
            </a:custGeom>
            <a:solidFill>
              <a:srgbClr val="000000"/>
            </a:solidFill>
          </p:spPr>
          <p:txBody>
            <a:bodyPr/>
            <a:lstStyle/>
            <a:p>
              <a:pPr defTabSz="914445"/>
              <a:endParaRPr lang="en-US">
                <a:solidFill>
                  <a:prstClr val="black"/>
                </a:solidFill>
                <a:latin typeface="Calibri"/>
              </a:endParaRPr>
            </a:p>
          </p:txBody>
        </p:sp>
        <p:sp>
          <p:nvSpPr>
            <p:cNvPr id="4" name="TextBox 4"/>
            <p:cNvSpPr txBox="1"/>
            <p:nvPr/>
          </p:nvSpPr>
          <p:spPr>
            <a:xfrm>
              <a:off x="0" y="-38100"/>
              <a:ext cx="5231305" cy="1707972"/>
            </a:xfrm>
            <a:prstGeom prst="rect">
              <a:avLst/>
            </a:prstGeom>
          </p:spPr>
          <p:txBody>
            <a:bodyPr lIns="50801" tIns="50801" rIns="50801" bIns="50801" rtlCol="0" anchor="ctr"/>
            <a:lstStyle/>
            <a:p>
              <a:pPr algn="ctr" defTabSz="914445">
                <a:lnSpc>
                  <a:spcPts val="2660"/>
                </a:lnSpc>
                <a:spcBef>
                  <a:spcPct val="0"/>
                </a:spcBef>
              </a:pPr>
              <a:endParaRPr>
                <a:solidFill>
                  <a:prstClr val="black"/>
                </a:solidFill>
                <a:latin typeface="Calibri"/>
              </a:endParaRPr>
            </a:p>
          </p:txBody>
        </p:sp>
      </p:grpSp>
      <p:grpSp>
        <p:nvGrpSpPr>
          <p:cNvPr id="5" name="Group 5"/>
          <p:cNvGrpSpPr/>
          <p:nvPr/>
        </p:nvGrpSpPr>
        <p:grpSpPr>
          <a:xfrm>
            <a:off x="2359186" y="1028701"/>
            <a:ext cx="3413162" cy="3413162"/>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pPr defTabSz="914445"/>
              <a:endParaRPr lang="en-US">
                <a:solidFill>
                  <a:prstClr val="black"/>
                </a:solidFill>
                <a:latin typeface="Calibri"/>
              </a:endParaRPr>
            </a:p>
          </p:txBody>
        </p:sp>
        <p:sp>
          <p:nvSpPr>
            <p:cNvPr id="7" name="TextBox 7"/>
            <p:cNvSpPr txBox="1"/>
            <p:nvPr/>
          </p:nvSpPr>
          <p:spPr>
            <a:xfrm>
              <a:off x="76200" y="38100"/>
              <a:ext cx="660400" cy="698500"/>
            </a:xfrm>
            <a:prstGeom prst="rect">
              <a:avLst/>
            </a:prstGeom>
          </p:spPr>
          <p:txBody>
            <a:bodyPr lIns="50801" tIns="50801" rIns="50801" bIns="50801" rtlCol="0" anchor="ctr"/>
            <a:lstStyle/>
            <a:p>
              <a:pPr algn="ctr" defTabSz="914445">
                <a:lnSpc>
                  <a:spcPts val="2660"/>
                </a:lnSpc>
              </a:pPr>
              <a:endParaRPr>
                <a:solidFill>
                  <a:prstClr val="black"/>
                </a:solidFill>
                <a:latin typeface="Calibri"/>
              </a:endParaRPr>
            </a:p>
          </p:txBody>
        </p:sp>
      </p:grpSp>
      <p:grpSp>
        <p:nvGrpSpPr>
          <p:cNvPr id="8" name="Group 8"/>
          <p:cNvGrpSpPr>
            <a:grpSpLocks noChangeAspect="1"/>
          </p:cNvGrpSpPr>
          <p:nvPr/>
        </p:nvGrpSpPr>
        <p:grpSpPr>
          <a:xfrm>
            <a:off x="2517814" y="1187333"/>
            <a:ext cx="3095909" cy="3095897"/>
            <a:chOff x="0" y="0"/>
            <a:chExt cx="6350000" cy="6349975"/>
          </a:xfrm>
        </p:grpSpPr>
        <p:sp>
          <p:nvSpPr>
            <p:cNvPr id="9" name="Freeform 9"/>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24859" r="-24859"/>
              </a:stretch>
            </a:blipFill>
          </p:spPr>
          <p:txBody>
            <a:bodyPr/>
            <a:lstStyle/>
            <a:p>
              <a:pPr defTabSz="914445"/>
              <a:endParaRPr lang="en-US">
                <a:solidFill>
                  <a:prstClr val="black"/>
                </a:solidFill>
                <a:latin typeface="Calibri"/>
              </a:endParaRPr>
            </a:p>
          </p:txBody>
        </p:sp>
      </p:grpSp>
      <p:grpSp>
        <p:nvGrpSpPr>
          <p:cNvPr id="10" name="Group 10"/>
          <p:cNvGrpSpPr/>
          <p:nvPr/>
        </p:nvGrpSpPr>
        <p:grpSpPr>
          <a:xfrm>
            <a:off x="7515422" y="1028701"/>
            <a:ext cx="3413162" cy="3413162"/>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pPr defTabSz="914445"/>
              <a:endParaRPr lang="en-US">
                <a:solidFill>
                  <a:prstClr val="black"/>
                </a:solidFill>
                <a:latin typeface="Calibri"/>
              </a:endParaRPr>
            </a:p>
          </p:txBody>
        </p:sp>
        <p:sp>
          <p:nvSpPr>
            <p:cNvPr id="12" name="TextBox 12"/>
            <p:cNvSpPr txBox="1"/>
            <p:nvPr/>
          </p:nvSpPr>
          <p:spPr>
            <a:xfrm>
              <a:off x="76200" y="38100"/>
              <a:ext cx="660400" cy="698500"/>
            </a:xfrm>
            <a:prstGeom prst="rect">
              <a:avLst/>
            </a:prstGeom>
          </p:spPr>
          <p:txBody>
            <a:bodyPr lIns="50801" tIns="50801" rIns="50801" bIns="50801" rtlCol="0" anchor="ctr"/>
            <a:lstStyle/>
            <a:p>
              <a:pPr algn="ctr" defTabSz="914445">
                <a:lnSpc>
                  <a:spcPts val="2660"/>
                </a:lnSpc>
              </a:pPr>
              <a:endParaRPr>
                <a:solidFill>
                  <a:prstClr val="black"/>
                </a:solidFill>
                <a:latin typeface="Calibri"/>
              </a:endParaRPr>
            </a:p>
          </p:txBody>
        </p:sp>
      </p:grpSp>
      <p:grpSp>
        <p:nvGrpSpPr>
          <p:cNvPr id="13" name="Group 13"/>
          <p:cNvGrpSpPr>
            <a:grpSpLocks noChangeAspect="1"/>
          </p:cNvGrpSpPr>
          <p:nvPr/>
        </p:nvGrpSpPr>
        <p:grpSpPr>
          <a:xfrm>
            <a:off x="7674050" y="1187333"/>
            <a:ext cx="3095909" cy="3095897"/>
            <a:chOff x="0" y="0"/>
            <a:chExt cx="6350000" cy="6349975"/>
          </a:xfrm>
        </p:grpSpPr>
        <p:sp>
          <p:nvSpPr>
            <p:cNvPr id="14" name="Freeform 14"/>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25046" r="-25046"/>
              </a:stretch>
            </a:blipFill>
          </p:spPr>
          <p:txBody>
            <a:bodyPr/>
            <a:lstStyle/>
            <a:p>
              <a:pPr defTabSz="914445"/>
              <a:endParaRPr lang="en-US">
                <a:solidFill>
                  <a:prstClr val="black"/>
                </a:solidFill>
                <a:latin typeface="Calibri"/>
              </a:endParaRPr>
            </a:p>
          </p:txBody>
        </p:sp>
      </p:grpSp>
      <p:grpSp>
        <p:nvGrpSpPr>
          <p:cNvPr id="15" name="Group 15"/>
          <p:cNvGrpSpPr/>
          <p:nvPr/>
        </p:nvGrpSpPr>
        <p:grpSpPr>
          <a:xfrm>
            <a:off x="12515656" y="1028701"/>
            <a:ext cx="3413162" cy="3413162"/>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pPr defTabSz="914445"/>
              <a:endParaRPr lang="en-US">
                <a:solidFill>
                  <a:prstClr val="black"/>
                </a:solidFill>
                <a:latin typeface="Calibri"/>
              </a:endParaRPr>
            </a:p>
          </p:txBody>
        </p:sp>
        <p:sp>
          <p:nvSpPr>
            <p:cNvPr id="17" name="TextBox 17"/>
            <p:cNvSpPr txBox="1"/>
            <p:nvPr/>
          </p:nvSpPr>
          <p:spPr>
            <a:xfrm>
              <a:off x="76200" y="38100"/>
              <a:ext cx="660400" cy="698500"/>
            </a:xfrm>
            <a:prstGeom prst="rect">
              <a:avLst/>
            </a:prstGeom>
          </p:spPr>
          <p:txBody>
            <a:bodyPr lIns="50801" tIns="50801" rIns="50801" bIns="50801" rtlCol="0" anchor="ctr"/>
            <a:lstStyle/>
            <a:p>
              <a:pPr algn="ctr" defTabSz="914445">
                <a:lnSpc>
                  <a:spcPts val="2660"/>
                </a:lnSpc>
              </a:pPr>
              <a:endParaRPr>
                <a:solidFill>
                  <a:prstClr val="black"/>
                </a:solidFill>
                <a:latin typeface="Calibri"/>
              </a:endParaRPr>
            </a:p>
          </p:txBody>
        </p:sp>
      </p:grpSp>
      <p:grpSp>
        <p:nvGrpSpPr>
          <p:cNvPr id="18" name="Group 18"/>
          <p:cNvGrpSpPr>
            <a:grpSpLocks noChangeAspect="1"/>
          </p:cNvGrpSpPr>
          <p:nvPr/>
        </p:nvGrpSpPr>
        <p:grpSpPr>
          <a:xfrm>
            <a:off x="12674282" y="1187333"/>
            <a:ext cx="3095909" cy="3095897"/>
            <a:chOff x="0" y="0"/>
            <a:chExt cx="6350000" cy="6349975"/>
          </a:xfrm>
        </p:grpSpPr>
        <p:sp>
          <p:nvSpPr>
            <p:cNvPr id="19" name="Freeform 19"/>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24999" r="-24999"/>
              </a:stretch>
            </a:blipFill>
          </p:spPr>
          <p:txBody>
            <a:bodyPr/>
            <a:lstStyle/>
            <a:p>
              <a:pPr defTabSz="914445"/>
              <a:endParaRPr lang="en-US">
                <a:solidFill>
                  <a:prstClr val="black"/>
                </a:solidFill>
                <a:latin typeface="Calibri"/>
              </a:endParaRPr>
            </a:p>
          </p:txBody>
        </p:sp>
      </p:grpSp>
      <p:grpSp>
        <p:nvGrpSpPr>
          <p:cNvPr id="20" name="Group 20"/>
          <p:cNvGrpSpPr/>
          <p:nvPr/>
        </p:nvGrpSpPr>
        <p:grpSpPr>
          <a:xfrm rot="-10800000">
            <a:off x="-2" y="-681665"/>
            <a:ext cx="18288001" cy="1219200"/>
            <a:chOff x="0" y="0"/>
            <a:chExt cx="5204533" cy="321106"/>
          </a:xfrm>
        </p:grpSpPr>
        <p:sp>
          <p:nvSpPr>
            <p:cNvPr id="21" name="Freeform 21"/>
            <p:cNvSpPr/>
            <p:nvPr/>
          </p:nvSpPr>
          <p:spPr>
            <a:xfrm>
              <a:off x="0" y="0"/>
              <a:ext cx="5204533" cy="321106"/>
            </a:xfrm>
            <a:custGeom>
              <a:avLst/>
              <a:gdLst/>
              <a:ahLst/>
              <a:cxnLst/>
              <a:rect l="l" t="t" r="r" b="b"/>
              <a:pathLst>
                <a:path w="5204533" h="321106">
                  <a:moveTo>
                    <a:pt x="0" y="0"/>
                  </a:moveTo>
                  <a:lnTo>
                    <a:pt x="5204533" y="0"/>
                  </a:lnTo>
                  <a:lnTo>
                    <a:pt x="5204533" y="321106"/>
                  </a:lnTo>
                  <a:lnTo>
                    <a:pt x="0" y="321106"/>
                  </a:lnTo>
                  <a:close/>
                </a:path>
              </a:pathLst>
            </a:custGeom>
            <a:solidFill>
              <a:srgbClr val="000000"/>
            </a:solidFill>
          </p:spPr>
          <p:txBody>
            <a:bodyPr/>
            <a:lstStyle/>
            <a:p>
              <a:pPr defTabSz="914445"/>
              <a:endParaRPr lang="en-US">
                <a:solidFill>
                  <a:prstClr val="black"/>
                </a:solidFill>
                <a:latin typeface="Calibri"/>
              </a:endParaRPr>
            </a:p>
          </p:txBody>
        </p:sp>
        <p:sp>
          <p:nvSpPr>
            <p:cNvPr id="22" name="TextBox 22"/>
            <p:cNvSpPr txBox="1"/>
            <p:nvPr/>
          </p:nvSpPr>
          <p:spPr>
            <a:xfrm>
              <a:off x="0" y="-38100"/>
              <a:ext cx="5204533" cy="359206"/>
            </a:xfrm>
            <a:prstGeom prst="rect">
              <a:avLst/>
            </a:prstGeom>
          </p:spPr>
          <p:txBody>
            <a:bodyPr lIns="50801" tIns="50801" rIns="50801" bIns="50801" rtlCol="0" anchor="ctr"/>
            <a:lstStyle/>
            <a:p>
              <a:pPr algn="ctr" defTabSz="914445">
                <a:lnSpc>
                  <a:spcPts val="2660"/>
                </a:lnSpc>
                <a:spcBef>
                  <a:spcPct val="0"/>
                </a:spcBef>
              </a:pPr>
              <a:endParaRPr>
                <a:solidFill>
                  <a:prstClr val="black"/>
                </a:solidFill>
                <a:latin typeface="Calibri"/>
              </a:endParaRPr>
            </a:p>
          </p:txBody>
        </p:sp>
      </p:grpSp>
      <p:sp>
        <p:nvSpPr>
          <p:cNvPr id="23" name="TextBox 23"/>
          <p:cNvSpPr txBox="1"/>
          <p:nvPr/>
        </p:nvSpPr>
        <p:spPr>
          <a:xfrm>
            <a:off x="3098584" y="5000966"/>
            <a:ext cx="12090827" cy="1015791"/>
          </a:xfrm>
          <a:prstGeom prst="rect">
            <a:avLst/>
          </a:prstGeom>
        </p:spPr>
        <p:txBody>
          <a:bodyPr lIns="0" tIns="0" rIns="0" bIns="0" rtlCol="0" anchor="t">
            <a:spAutoFit/>
          </a:bodyPr>
          <a:lstStyle/>
          <a:p>
            <a:pPr algn="ctr" defTabSz="914445">
              <a:lnSpc>
                <a:spcPts val="7845"/>
              </a:lnSpc>
            </a:pPr>
            <a:r>
              <a:rPr lang="en-US" sz="7845" spc="275" dirty="0">
                <a:solidFill>
                  <a:srgbClr val="FFFFFF"/>
                </a:solidFill>
                <a:latin typeface="Akzidenz-Grotesk Std Super" panose="02000503050000020004" pitchFamily="50" charset="0"/>
                <a:ea typeface="Inter Bold"/>
                <a:cs typeface="Inter Bold"/>
                <a:sym typeface="Inter Bold"/>
              </a:rPr>
              <a:t>Who Can Participate?</a:t>
            </a:r>
          </a:p>
        </p:txBody>
      </p:sp>
      <p:sp>
        <p:nvSpPr>
          <p:cNvPr id="24" name="AutoShape 24"/>
          <p:cNvSpPr/>
          <p:nvPr/>
        </p:nvSpPr>
        <p:spPr>
          <a:xfrm flipH="1">
            <a:off x="-1" y="6183341"/>
            <a:ext cx="2517812" cy="23813"/>
          </a:xfrm>
          <a:prstGeom prst="line">
            <a:avLst/>
          </a:prstGeom>
          <a:ln w="66675" cap="rnd">
            <a:solidFill>
              <a:srgbClr val="FFFFFF"/>
            </a:solidFill>
            <a:prstDash val="solid"/>
            <a:headEnd type="none" w="sm" len="sm"/>
            <a:tailEnd type="none" w="sm" len="sm"/>
          </a:ln>
        </p:spPr>
        <p:txBody>
          <a:bodyPr/>
          <a:lstStyle/>
          <a:p>
            <a:pPr defTabSz="914445"/>
            <a:endParaRPr lang="en-US">
              <a:solidFill>
                <a:prstClr val="black"/>
              </a:solidFill>
              <a:latin typeface="Calibri"/>
            </a:endParaRPr>
          </a:p>
        </p:txBody>
      </p:sp>
      <p:sp>
        <p:nvSpPr>
          <p:cNvPr id="25" name="AutoShape 25"/>
          <p:cNvSpPr/>
          <p:nvPr/>
        </p:nvSpPr>
        <p:spPr>
          <a:xfrm flipH="1">
            <a:off x="15770189" y="6183342"/>
            <a:ext cx="2517810" cy="23813"/>
          </a:xfrm>
          <a:prstGeom prst="line">
            <a:avLst/>
          </a:prstGeom>
          <a:ln w="47625" cap="rnd">
            <a:solidFill>
              <a:srgbClr val="FFFFFF"/>
            </a:solidFill>
            <a:prstDash val="solid"/>
            <a:headEnd type="none" w="sm" len="sm"/>
            <a:tailEnd type="none" w="sm" len="sm"/>
          </a:ln>
        </p:spPr>
        <p:txBody>
          <a:bodyPr/>
          <a:lstStyle/>
          <a:p>
            <a:pPr defTabSz="914445"/>
            <a:endParaRPr lang="en-US">
              <a:solidFill>
                <a:prstClr val="black"/>
              </a:solidFill>
              <a:latin typeface="Calibri"/>
            </a:endParaRPr>
          </a:p>
        </p:txBody>
      </p:sp>
      <p:sp>
        <p:nvSpPr>
          <p:cNvPr id="26" name="TextBox 26"/>
          <p:cNvSpPr txBox="1"/>
          <p:nvPr/>
        </p:nvSpPr>
        <p:spPr>
          <a:xfrm>
            <a:off x="7288265" y="9091703"/>
            <a:ext cx="5727381" cy="448841"/>
          </a:xfrm>
          <a:prstGeom prst="rect">
            <a:avLst/>
          </a:prstGeom>
        </p:spPr>
        <p:txBody>
          <a:bodyPr lIns="0" tIns="0" rIns="0" bIns="0" rtlCol="0" anchor="t">
            <a:spAutoFit/>
          </a:bodyPr>
          <a:lstStyle/>
          <a:p>
            <a:pPr defTabSz="914445">
              <a:lnSpc>
                <a:spcPts val="3499"/>
              </a:lnSpc>
            </a:pPr>
            <a:r>
              <a:rPr lang="en-US" sz="3499">
                <a:solidFill>
                  <a:srgbClr val="FFFFFF"/>
                </a:solidFill>
                <a:latin typeface="Akzidenz-Grotesk Std 1"/>
                <a:ea typeface="Akzidenz-Grotesk Std 1"/>
                <a:cs typeface="Akzidenz-Grotesk Std 1"/>
                <a:sym typeface="Akzidenz-Grotesk Std 1"/>
              </a:rPr>
              <a:t>Sport teams</a:t>
            </a:r>
          </a:p>
        </p:txBody>
      </p:sp>
      <p:sp>
        <p:nvSpPr>
          <p:cNvPr id="27" name="TextBox 27"/>
          <p:cNvSpPr txBox="1"/>
          <p:nvPr/>
        </p:nvSpPr>
        <p:spPr>
          <a:xfrm>
            <a:off x="7288265" y="7222559"/>
            <a:ext cx="5386016" cy="448841"/>
          </a:xfrm>
          <a:prstGeom prst="rect">
            <a:avLst/>
          </a:prstGeom>
        </p:spPr>
        <p:txBody>
          <a:bodyPr lIns="0" tIns="0" rIns="0" bIns="0" rtlCol="0" anchor="t">
            <a:spAutoFit/>
          </a:bodyPr>
          <a:lstStyle/>
          <a:p>
            <a:pPr defTabSz="914445">
              <a:lnSpc>
                <a:spcPts val="3499"/>
              </a:lnSpc>
            </a:pPr>
            <a:r>
              <a:rPr lang="en-US" sz="3499">
                <a:solidFill>
                  <a:srgbClr val="FFFFFF"/>
                </a:solidFill>
                <a:latin typeface="Akzidenz-Grotesk Std 1"/>
                <a:ea typeface="Akzidenz-Grotesk Std 1"/>
                <a:cs typeface="Akzidenz-Grotesk Std 1"/>
                <a:sym typeface="Akzidenz-Grotesk Std 1"/>
              </a:rPr>
              <a:t>Local clubs</a:t>
            </a:r>
          </a:p>
        </p:txBody>
      </p:sp>
      <p:sp>
        <p:nvSpPr>
          <p:cNvPr id="28" name="TextBox 28"/>
          <p:cNvSpPr txBox="1"/>
          <p:nvPr/>
        </p:nvSpPr>
        <p:spPr>
          <a:xfrm>
            <a:off x="1005074" y="9099131"/>
            <a:ext cx="4957478" cy="448841"/>
          </a:xfrm>
          <a:prstGeom prst="rect">
            <a:avLst/>
          </a:prstGeom>
        </p:spPr>
        <p:txBody>
          <a:bodyPr lIns="0" tIns="0" rIns="0" bIns="0" rtlCol="0" anchor="t">
            <a:spAutoFit/>
          </a:bodyPr>
          <a:lstStyle/>
          <a:p>
            <a:pPr defTabSz="914445">
              <a:lnSpc>
                <a:spcPts val="3499"/>
              </a:lnSpc>
            </a:pPr>
            <a:r>
              <a:rPr lang="en-US" sz="3499">
                <a:solidFill>
                  <a:srgbClr val="FFFFFF"/>
                </a:solidFill>
                <a:latin typeface="Akzidenz-Grotesk Std 1"/>
                <a:ea typeface="Akzidenz-Grotesk Std 1"/>
                <a:cs typeface="Akzidenz-Grotesk Std 1"/>
                <a:sym typeface="Akzidenz-Grotesk Std 1"/>
              </a:rPr>
              <a:t>Corporate teams</a:t>
            </a:r>
          </a:p>
        </p:txBody>
      </p:sp>
      <p:sp>
        <p:nvSpPr>
          <p:cNvPr id="29" name="TextBox 29"/>
          <p:cNvSpPr txBox="1"/>
          <p:nvPr/>
        </p:nvSpPr>
        <p:spPr>
          <a:xfrm>
            <a:off x="1028701" y="7332753"/>
            <a:ext cx="5386016" cy="448841"/>
          </a:xfrm>
          <a:prstGeom prst="rect">
            <a:avLst/>
          </a:prstGeom>
        </p:spPr>
        <p:txBody>
          <a:bodyPr lIns="0" tIns="0" rIns="0" bIns="0" rtlCol="0" anchor="t">
            <a:spAutoFit/>
          </a:bodyPr>
          <a:lstStyle/>
          <a:p>
            <a:pPr defTabSz="914445">
              <a:lnSpc>
                <a:spcPts val="3499"/>
              </a:lnSpc>
            </a:pPr>
            <a:r>
              <a:rPr lang="en-US" sz="3499">
                <a:solidFill>
                  <a:srgbClr val="FFFFFF"/>
                </a:solidFill>
                <a:latin typeface="Akzidenz-Grotesk Std 1"/>
                <a:ea typeface="Akzidenz-Grotesk Std 1"/>
                <a:cs typeface="Akzidenz-Grotesk Std 1"/>
                <a:sym typeface="Akzidenz-Grotesk Std 1"/>
              </a:rPr>
              <a:t>Faith-based institutions</a:t>
            </a:r>
          </a:p>
        </p:txBody>
      </p:sp>
      <p:sp>
        <p:nvSpPr>
          <p:cNvPr id="30" name="TextBox 30"/>
          <p:cNvSpPr txBox="1"/>
          <p:nvPr/>
        </p:nvSpPr>
        <p:spPr>
          <a:xfrm>
            <a:off x="1028701" y="8244908"/>
            <a:ext cx="5386016" cy="448841"/>
          </a:xfrm>
          <a:prstGeom prst="rect">
            <a:avLst/>
          </a:prstGeom>
        </p:spPr>
        <p:txBody>
          <a:bodyPr lIns="0" tIns="0" rIns="0" bIns="0" rtlCol="0" anchor="t">
            <a:spAutoFit/>
          </a:bodyPr>
          <a:lstStyle/>
          <a:p>
            <a:pPr defTabSz="914445">
              <a:lnSpc>
                <a:spcPts val="3499"/>
              </a:lnSpc>
            </a:pPr>
            <a:r>
              <a:rPr lang="en-US" sz="3499">
                <a:solidFill>
                  <a:srgbClr val="FFFFFF"/>
                </a:solidFill>
                <a:latin typeface="Akzidenz-Grotesk Std 1"/>
                <a:ea typeface="Akzidenz-Grotesk Std 1"/>
                <a:cs typeface="Akzidenz-Grotesk Std 1"/>
                <a:sym typeface="Akzidenz-Grotesk Std 1"/>
              </a:rPr>
              <a:t>University communities</a:t>
            </a:r>
          </a:p>
        </p:txBody>
      </p:sp>
      <p:sp>
        <p:nvSpPr>
          <p:cNvPr id="31" name="TextBox 31"/>
          <p:cNvSpPr txBox="1"/>
          <p:nvPr/>
        </p:nvSpPr>
        <p:spPr>
          <a:xfrm>
            <a:off x="7288265" y="8212229"/>
            <a:ext cx="5727381" cy="448841"/>
          </a:xfrm>
          <a:prstGeom prst="rect">
            <a:avLst/>
          </a:prstGeom>
        </p:spPr>
        <p:txBody>
          <a:bodyPr lIns="0" tIns="0" rIns="0" bIns="0" rtlCol="0" anchor="t">
            <a:spAutoFit/>
          </a:bodyPr>
          <a:lstStyle/>
          <a:p>
            <a:pPr defTabSz="914445">
              <a:lnSpc>
                <a:spcPts val="3499"/>
              </a:lnSpc>
            </a:pPr>
            <a:r>
              <a:rPr lang="en-US" sz="3499">
                <a:solidFill>
                  <a:srgbClr val="FFFFFF"/>
                </a:solidFill>
                <a:latin typeface="Akzidenz-Grotesk Std 1"/>
                <a:ea typeface="Akzidenz-Grotesk Std 1"/>
                <a:cs typeface="Akzidenz-Grotesk Std 1"/>
                <a:sym typeface="Akzidenz-Grotesk Std 1"/>
              </a:rPr>
              <a:t>Book clubs</a:t>
            </a:r>
          </a:p>
        </p:txBody>
      </p:sp>
      <p:sp>
        <p:nvSpPr>
          <p:cNvPr id="32" name="TextBox 32"/>
          <p:cNvSpPr txBox="1"/>
          <p:nvPr/>
        </p:nvSpPr>
        <p:spPr>
          <a:xfrm>
            <a:off x="11489059" y="7222560"/>
            <a:ext cx="6798940" cy="448841"/>
          </a:xfrm>
          <a:prstGeom prst="rect">
            <a:avLst/>
          </a:prstGeom>
        </p:spPr>
        <p:txBody>
          <a:bodyPr wrap="square" lIns="0" tIns="0" rIns="0" bIns="0" rtlCol="0" anchor="t">
            <a:spAutoFit/>
          </a:bodyPr>
          <a:lstStyle/>
          <a:p>
            <a:pPr defTabSz="914445">
              <a:lnSpc>
                <a:spcPts val="3499"/>
              </a:lnSpc>
            </a:pPr>
            <a:r>
              <a:rPr lang="en-US" sz="3499" dirty="0">
                <a:solidFill>
                  <a:srgbClr val="FFFFFF"/>
                </a:solidFill>
                <a:latin typeface="Akzidenz-Grotesk Std 1"/>
                <a:ea typeface="Akzidenz-Grotesk Std 1"/>
                <a:cs typeface="Akzidenz-Grotesk Std 1"/>
                <a:sym typeface="Akzidenz-Grotesk Std 1"/>
              </a:rPr>
              <a:t>Groups of friends or neighbors</a:t>
            </a:r>
          </a:p>
        </p:txBody>
      </p:sp>
      <p:sp>
        <p:nvSpPr>
          <p:cNvPr id="33" name="TextBox 33"/>
          <p:cNvSpPr txBox="1"/>
          <p:nvPr/>
        </p:nvSpPr>
        <p:spPr>
          <a:xfrm>
            <a:off x="11489059" y="8102033"/>
            <a:ext cx="6798944" cy="448841"/>
          </a:xfrm>
          <a:prstGeom prst="rect">
            <a:avLst/>
          </a:prstGeom>
        </p:spPr>
        <p:txBody>
          <a:bodyPr lIns="0" tIns="0" rIns="0" bIns="0" rtlCol="0" anchor="t">
            <a:spAutoFit/>
          </a:bodyPr>
          <a:lstStyle/>
          <a:p>
            <a:pPr defTabSz="914445">
              <a:lnSpc>
                <a:spcPts val="3499"/>
              </a:lnSpc>
            </a:pPr>
            <a:r>
              <a:rPr lang="en-US" sz="3499">
                <a:solidFill>
                  <a:srgbClr val="FFFFFF"/>
                </a:solidFill>
                <a:latin typeface="Akzidenz-Grotesk Std 1"/>
                <a:ea typeface="Akzidenz-Grotesk Std 1"/>
                <a:cs typeface="Akzidenz-Grotesk Std 1"/>
                <a:sym typeface="Akzidenz-Grotesk Std 1"/>
              </a:rPr>
              <a:t>Cultural groups</a:t>
            </a:r>
          </a:p>
        </p:txBody>
      </p:sp>
      <p:sp>
        <p:nvSpPr>
          <p:cNvPr id="34" name="TextBox 34"/>
          <p:cNvSpPr txBox="1"/>
          <p:nvPr/>
        </p:nvSpPr>
        <p:spPr>
          <a:xfrm>
            <a:off x="11489059" y="9091703"/>
            <a:ext cx="6798944" cy="448841"/>
          </a:xfrm>
          <a:prstGeom prst="rect">
            <a:avLst/>
          </a:prstGeom>
        </p:spPr>
        <p:txBody>
          <a:bodyPr lIns="0" tIns="0" rIns="0" bIns="0" rtlCol="0" anchor="t">
            <a:spAutoFit/>
          </a:bodyPr>
          <a:lstStyle/>
          <a:p>
            <a:pPr defTabSz="914445">
              <a:lnSpc>
                <a:spcPts val="3499"/>
              </a:lnSpc>
            </a:pPr>
            <a:r>
              <a:rPr lang="en-US" sz="3499">
                <a:solidFill>
                  <a:srgbClr val="FFFFFF"/>
                </a:solidFill>
                <a:latin typeface="Akzidenz-Grotesk Std 1"/>
                <a:ea typeface="Akzidenz-Grotesk Std 1"/>
                <a:cs typeface="Akzidenz-Grotesk Std 1"/>
                <a:sym typeface="Akzidenz-Grotesk Std 1"/>
              </a:rPr>
              <a:t>Many more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25C497E-C98B-69A9-898B-000E7867E11A}"/>
              </a:ext>
            </a:extLst>
          </p:cNvPr>
          <p:cNvSpPr txBox="1"/>
          <p:nvPr/>
        </p:nvSpPr>
        <p:spPr>
          <a:xfrm>
            <a:off x="2857500" y="342900"/>
            <a:ext cx="12573000" cy="1099788"/>
          </a:xfrm>
          <a:prstGeom prst="rect">
            <a:avLst/>
          </a:prstGeom>
          <a:noFill/>
        </p:spPr>
        <p:txBody>
          <a:bodyPr wrap="square">
            <a:spAutoFit/>
          </a:bodyPr>
          <a:lstStyle/>
          <a:p>
            <a:pPr marL="0" marR="0" lvl="0" indent="0" algn="ctr" defTabSz="914400" rtl="0" eaLnBrk="1" fontAlgn="auto" latinLnBrk="0" hangingPunct="1">
              <a:lnSpc>
                <a:spcPts val="8449"/>
              </a:lnSpc>
              <a:spcBef>
                <a:spcPts val="0"/>
              </a:spcBef>
              <a:spcAft>
                <a:spcPts val="0"/>
              </a:spcAft>
              <a:buClrTx/>
              <a:buSzTx/>
              <a:buFontTx/>
              <a:buNone/>
              <a:tabLst/>
              <a:defRPr/>
            </a:pPr>
            <a:r>
              <a:rPr kumimoji="0" lang="en-US" sz="6499" b="0" i="0" u="none" strike="noStrike" kern="1200" cap="none" spc="0" normalizeH="0" baseline="0" noProof="0" dirty="0">
                <a:ln>
                  <a:noFill/>
                </a:ln>
                <a:solidFill>
                  <a:srgbClr val="001321"/>
                </a:solidFill>
                <a:effectLst/>
                <a:uLnTx/>
                <a:uFillTx/>
                <a:latin typeface="Akzidenz-Grotesk Std 1"/>
                <a:ea typeface="Akzidenz-Grotesk Std 1"/>
                <a:cs typeface="Akzidenz-Grotesk Std 1"/>
                <a:sym typeface="Akzidenz-Grotesk Std 1"/>
              </a:rPr>
              <a:t>Case Eligibility Criteria</a:t>
            </a:r>
          </a:p>
        </p:txBody>
      </p:sp>
      <p:sp>
        <p:nvSpPr>
          <p:cNvPr id="6" name="Freeform 4">
            <a:extLst>
              <a:ext uri="{FF2B5EF4-FFF2-40B4-BE49-F238E27FC236}">
                <a16:creationId xmlns:a16="http://schemas.microsoft.com/office/drawing/2014/main" id="{BE41E123-6969-22E2-2D21-31C25B0BE3A2}"/>
              </a:ext>
            </a:extLst>
          </p:cNvPr>
          <p:cNvSpPr/>
          <p:nvPr/>
        </p:nvSpPr>
        <p:spPr>
          <a:xfrm>
            <a:off x="3657473" y="2007599"/>
            <a:ext cx="4318678" cy="8106734"/>
          </a:xfrm>
          <a:custGeom>
            <a:avLst/>
            <a:gdLst/>
            <a:ahLst/>
            <a:cxnLst/>
            <a:rect l="l" t="t" r="r" b="b"/>
            <a:pathLst>
              <a:path w="4318678" h="8106734">
                <a:moveTo>
                  <a:pt x="0" y="0"/>
                </a:moveTo>
                <a:lnTo>
                  <a:pt x="4318678" y="0"/>
                </a:lnTo>
                <a:lnTo>
                  <a:pt x="4318678" y="8106734"/>
                </a:lnTo>
                <a:lnTo>
                  <a:pt x="0" y="81067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solidFill>
                <a:prstClr val="black"/>
              </a:solidFill>
              <a:latin typeface="Calibri"/>
            </a:endParaRPr>
          </a:p>
        </p:txBody>
      </p:sp>
      <p:sp>
        <p:nvSpPr>
          <p:cNvPr id="8" name="TextBox 7">
            <a:extLst>
              <a:ext uri="{FF2B5EF4-FFF2-40B4-BE49-F238E27FC236}">
                <a16:creationId xmlns:a16="http://schemas.microsoft.com/office/drawing/2014/main" id="{F285C22B-2349-5B3F-B33C-69B52DC0912C}"/>
              </a:ext>
            </a:extLst>
          </p:cNvPr>
          <p:cNvSpPr txBox="1"/>
          <p:nvPr/>
        </p:nvSpPr>
        <p:spPr>
          <a:xfrm>
            <a:off x="8458200" y="4244346"/>
            <a:ext cx="9144000" cy="3633239"/>
          </a:xfrm>
          <a:prstGeom prst="rect">
            <a:avLst/>
          </a:prstGeom>
          <a:noFill/>
        </p:spPr>
        <p:txBody>
          <a:bodyPr wrap="square">
            <a:spAutoFit/>
          </a:bodyPr>
          <a:lstStyle/>
          <a:p>
            <a:pPr marL="0" marR="0" lvl="0" indent="0" algn="l" defTabSz="914400" rtl="0" eaLnBrk="1" fontAlgn="auto" latinLnBrk="0" hangingPunct="1">
              <a:lnSpc>
                <a:spcPts val="4480"/>
              </a:lnSpc>
              <a:spcBef>
                <a:spcPts val="0"/>
              </a:spcBef>
              <a:spcAft>
                <a:spcPts val="0"/>
              </a:spcAft>
              <a:buClrTx/>
              <a:buSzTx/>
              <a:buFontTx/>
              <a:buNone/>
              <a:tabLst/>
              <a:defRPr/>
            </a:pPr>
            <a:r>
              <a:rPr kumimoji="0" lang="en-US" sz="3200" b="0" i="0" u="none" strike="noStrike" kern="1200" cap="none" spc="64" normalizeH="0" baseline="0" noProof="0" dirty="0">
                <a:ln>
                  <a:noFill/>
                </a:ln>
                <a:solidFill>
                  <a:srgbClr val="001321"/>
                </a:solidFill>
                <a:effectLst/>
                <a:uLnTx/>
                <a:uFillTx/>
                <a:latin typeface="Akzidenz-Grotesk Std 1"/>
                <a:ea typeface="Akzidenz-Grotesk Std 1"/>
                <a:cs typeface="Akzidenz-Grotesk Std 1"/>
                <a:sym typeface="Akzidenz-Grotesk Std 1"/>
              </a:rPr>
              <a:t>Who is eligible to enroll in Community Support Groups Program:</a:t>
            </a:r>
          </a:p>
          <a:p>
            <a:pPr marL="0" marR="0" lvl="0" indent="0" algn="l" defTabSz="914400" rtl="0" eaLnBrk="1" fontAlgn="auto" latinLnBrk="0" hangingPunct="1">
              <a:lnSpc>
                <a:spcPts val="4480"/>
              </a:lnSpc>
              <a:spcBef>
                <a:spcPts val="0"/>
              </a:spcBef>
              <a:spcAft>
                <a:spcPts val="0"/>
              </a:spcAft>
              <a:buClrTx/>
              <a:buSzTx/>
              <a:buFontTx/>
              <a:buNone/>
              <a:tabLst/>
              <a:defRPr/>
            </a:pPr>
            <a:endParaRPr kumimoji="0" lang="en-US" sz="3200" b="0" i="0" u="none" strike="noStrike" kern="1200" cap="none" spc="64" normalizeH="0" baseline="0" noProof="0" dirty="0">
              <a:ln>
                <a:noFill/>
              </a:ln>
              <a:solidFill>
                <a:srgbClr val="001321"/>
              </a:solidFill>
              <a:effectLst/>
              <a:uLnTx/>
              <a:uFillTx/>
              <a:latin typeface="Akzidenz-Grotesk Std 1"/>
              <a:ea typeface="Akzidenz-Grotesk Std 1"/>
              <a:cs typeface="Akzidenz-Grotesk Std 1"/>
              <a:sym typeface="Akzidenz-Grotesk Std 1"/>
            </a:endParaRPr>
          </a:p>
          <a:p>
            <a:pPr marL="582940" marR="0" lvl="1" indent="-291470" algn="just" defTabSz="914400" rtl="0" eaLnBrk="1" fontAlgn="auto" latinLnBrk="0" hangingPunct="1">
              <a:lnSpc>
                <a:spcPts val="4914"/>
              </a:lnSpc>
              <a:spcBef>
                <a:spcPts val="0"/>
              </a:spcBef>
              <a:spcAft>
                <a:spcPts val="0"/>
              </a:spcAft>
              <a:buClrTx/>
              <a:buSzTx/>
              <a:buFont typeface="Arial"/>
              <a:buChar char="•"/>
              <a:tabLst/>
              <a:defRPr/>
            </a:pPr>
            <a:r>
              <a:rPr kumimoji="0" lang="en-US" sz="2700" b="0" i="0" u="none" strike="noStrike" kern="1200" cap="none" spc="-10" normalizeH="0" baseline="0" noProof="0" dirty="0">
                <a:ln>
                  <a:noFill/>
                </a:ln>
                <a:solidFill>
                  <a:srgbClr val="001321"/>
                </a:solidFill>
                <a:effectLst/>
                <a:uLnTx/>
                <a:uFillTx/>
                <a:latin typeface="Akzidenz-Grotesk Std 2"/>
                <a:ea typeface="Akzidenz-Grotesk Std 2"/>
                <a:cs typeface="Akzidenz-Grotesk Std 2"/>
                <a:sym typeface="Akzidenz-Grotesk Std 2"/>
              </a:rPr>
              <a:t>Single Parent Cases</a:t>
            </a:r>
          </a:p>
          <a:p>
            <a:pPr marL="582940" marR="0" lvl="1" indent="-291470" algn="just" defTabSz="914400" rtl="0" eaLnBrk="1" fontAlgn="auto" latinLnBrk="0" hangingPunct="1">
              <a:lnSpc>
                <a:spcPts val="4914"/>
              </a:lnSpc>
              <a:spcBef>
                <a:spcPts val="0"/>
              </a:spcBef>
              <a:spcAft>
                <a:spcPts val="0"/>
              </a:spcAft>
              <a:buClrTx/>
              <a:buSzTx/>
              <a:buFont typeface="Arial"/>
              <a:buChar char="•"/>
              <a:tabLst/>
              <a:defRPr/>
            </a:pPr>
            <a:r>
              <a:rPr kumimoji="0" lang="en-US" sz="2700" b="0" i="0" u="none" strike="noStrike" kern="1200" cap="none" spc="-10" normalizeH="0" baseline="0" noProof="0" dirty="0">
                <a:ln>
                  <a:noFill/>
                </a:ln>
                <a:solidFill>
                  <a:srgbClr val="001321"/>
                </a:solidFill>
                <a:effectLst/>
                <a:uLnTx/>
                <a:uFillTx/>
                <a:latin typeface="Akzidenz-Grotesk Std 2"/>
                <a:ea typeface="Akzidenz-Grotesk Std 2"/>
                <a:cs typeface="Akzidenz-Grotesk Std 2"/>
                <a:sym typeface="Akzidenz-Grotesk Std 2"/>
              </a:rPr>
              <a:t>Expectant mother cases</a:t>
            </a:r>
          </a:p>
          <a:p>
            <a:pPr marL="582940" marR="0" lvl="1" indent="-291470" algn="just" defTabSz="914400" rtl="0" eaLnBrk="1" fontAlgn="auto" latinLnBrk="0" hangingPunct="1">
              <a:lnSpc>
                <a:spcPts val="4914"/>
              </a:lnSpc>
              <a:spcBef>
                <a:spcPts val="0"/>
              </a:spcBef>
              <a:spcAft>
                <a:spcPts val="0"/>
              </a:spcAft>
              <a:buClrTx/>
              <a:buSzTx/>
              <a:buFont typeface="Arial"/>
              <a:buChar char="•"/>
              <a:tabLst/>
              <a:defRPr/>
            </a:pPr>
            <a:r>
              <a:rPr kumimoji="0" lang="en-US" sz="2700" b="0" i="0" u="none" strike="noStrike" kern="1200" cap="none" spc="-10" normalizeH="0" baseline="0" noProof="0" dirty="0">
                <a:ln>
                  <a:noFill/>
                </a:ln>
                <a:solidFill>
                  <a:srgbClr val="001321"/>
                </a:solidFill>
                <a:effectLst/>
                <a:uLnTx/>
                <a:uFillTx/>
                <a:latin typeface="Akzidenz-Grotesk Std 2"/>
                <a:ea typeface="Akzidenz-Grotesk Std 2"/>
                <a:cs typeface="Akzidenz-Grotesk Std 2"/>
                <a:sym typeface="Akzidenz-Grotesk Std 2"/>
              </a:rPr>
              <a:t>Family size: 4 to 7</a:t>
            </a:r>
            <a:endParaRPr lang="en-US" dirty="0"/>
          </a:p>
        </p:txBody>
      </p:sp>
    </p:spTree>
    <p:extLst>
      <p:ext uri="{BB962C8B-B14F-4D97-AF65-F5344CB8AC3E}">
        <p14:creationId xmlns:p14="http://schemas.microsoft.com/office/powerpoint/2010/main" val="2806599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6887F-E829-6D6C-5E5E-D408E5DCAF32}"/>
              </a:ext>
            </a:extLst>
          </p:cNvPr>
          <p:cNvSpPr>
            <a:spLocks noGrp="1"/>
          </p:cNvSpPr>
          <p:nvPr>
            <p:ph type="ctrTitle"/>
          </p:nvPr>
        </p:nvSpPr>
        <p:spPr>
          <a:xfrm>
            <a:off x="2667000" y="723900"/>
            <a:ext cx="11353800" cy="654845"/>
          </a:xfrm>
        </p:spPr>
        <p:txBody>
          <a:bodyPr/>
          <a:lstStyle/>
          <a:p>
            <a:r>
              <a:rPr lang="en-US" sz="6000" dirty="0">
                <a:latin typeface="Akzidenz-Grotesk Std Super" panose="02000503050000020004" pitchFamily="50" charset="0"/>
              </a:rPr>
              <a:t>Thank you!</a:t>
            </a:r>
          </a:p>
        </p:txBody>
      </p:sp>
      <p:grpSp>
        <p:nvGrpSpPr>
          <p:cNvPr id="6" name="Group 5">
            <a:extLst>
              <a:ext uri="{FF2B5EF4-FFF2-40B4-BE49-F238E27FC236}">
                <a16:creationId xmlns:a16="http://schemas.microsoft.com/office/drawing/2014/main" id="{1A2E4691-42EB-F85E-0893-32F3EC81736F}"/>
              </a:ext>
            </a:extLst>
          </p:cNvPr>
          <p:cNvGrpSpPr/>
          <p:nvPr/>
        </p:nvGrpSpPr>
        <p:grpSpPr>
          <a:xfrm>
            <a:off x="1524000" y="1454042"/>
            <a:ext cx="7086600" cy="8109057"/>
            <a:chOff x="706049" y="917555"/>
            <a:chExt cx="6849344" cy="8340744"/>
          </a:xfrm>
        </p:grpSpPr>
        <p:grpSp>
          <p:nvGrpSpPr>
            <p:cNvPr id="7" name="Group 3">
              <a:extLst>
                <a:ext uri="{FF2B5EF4-FFF2-40B4-BE49-F238E27FC236}">
                  <a16:creationId xmlns:a16="http://schemas.microsoft.com/office/drawing/2014/main" id="{A0BB4410-5131-1C2A-653F-780A33A01518}"/>
                </a:ext>
              </a:extLst>
            </p:cNvPr>
            <p:cNvGrpSpPr/>
            <p:nvPr/>
          </p:nvGrpSpPr>
          <p:grpSpPr>
            <a:xfrm>
              <a:off x="706049" y="917555"/>
              <a:ext cx="6849344" cy="8340744"/>
              <a:chOff x="0" y="-38100"/>
              <a:chExt cx="2347934" cy="2859181"/>
            </a:xfrm>
          </p:grpSpPr>
          <p:sp>
            <p:nvSpPr>
              <p:cNvPr id="11" name="Freeform 4">
                <a:extLst>
                  <a:ext uri="{FF2B5EF4-FFF2-40B4-BE49-F238E27FC236}">
                    <a16:creationId xmlns:a16="http://schemas.microsoft.com/office/drawing/2014/main" id="{0E8A98C9-1546-7702-1FAD-0D7338546086}"/>
                  </a:ext>
                </a:extLst>
              </p:cNvPr>
              <p:cNvSpPr/>
              <p:nvPr/>
            </p:nvSpPr>
            <p:spPr>
              <a:xfrm>
                <a:off x="0" y="0"/>
                <a:ext cx="2347934" cy="2821081"/>
              </a:xfrm>
              <a:custGeom>
                <a:avLst/>
                <a:gdLst/>
                <a:ahLst/>
                <a:cxnLst/>
                <a:rect l="l" t="t" r="r" b="b"/>
                <a:pathLst>
                  <a:path w="2347934" h="2821081">
                    <a:moveTo>
                      <a:pt x="0" y="0"/>
                    </a:moveTo>
                    <a:lnTo>
                      <a:pt x="2347934" y="0"/>
                    </a:lnTo>
                    <a:lnTo>
                      <a:pt x="2347934" y="2821081"/>
                    </a:lnTo>
                    <a:lnTo>
                      <a:pt x="0" y="2821081"/>
                    </a:lnTo>
                    <a:close/>
                  </a:path>
                </a:pathLst>
              </a:custGeom>
              <a:solidFill>
                <a:srgbClr val="000000"/>
              </a:solidFill>
            </p:spPr>
            <p:txBody>
              <a:bodyPr/>
              <a:lstStyle/>
              <a:p>
                <a:endParaRPr lang="en-US">
                  <a:solidFill>
                    <a:prstClr val="black"/>
                  </a:solidFill>
                  <a:latin typeface="Calibri"/>
                </a:endParaRPr>
              </a:p>
            </p:txBody>
          </p:sp>
          <p:sp>
            <p:nvSpPr>
              <p:cNvPr id="12" name="TextBox 5">
                <a:extLst>
                  <a:ext uri="{FF2B5EF4-FFF2-40B4-BE49-F238E27FC236}">
                    <a16:creationId xmlns:a16="http://schemas.microsoft.com/office/drawing/2014/main" id="{AE1AB368-BE9C-8290-2FF1-6B307D6A9FBF}"/>
                  </a:ext>
                </a:extLst>
              </p:cNvPr>
              <p:cNvSpPr txBox="1"/>
              <p:nvPr/>
            </p:nvSpPr>
            <p:spPr>
              <a:xfrm>
                <a:off x="0" y="-38100"/>
                <a:ext cx="2347934" cy="2859181"/>
              </a:xfrm>
              <a:prstGeom prst="rect">
                <a:avLst/>
              </a:prstGeom>
            </p:spPr>
            <p:txBody>
              <a:bodyPr lIns="50800" tIns="50800" rIns="50800" bIns="50800" rtlCol="0" anchor="ctr"/>
              <a:lstStyle/>
              <a:p>
                <a:pPr algn="ctr">
                  <a:lnSpc>
                    <a:spcPts val="2659"/>
                  </a:lnSpc>
                  <a:spcBef>
                    <a:spcPct val="0"/>
                  </a:spcBef>
                </a:pPr>
                <a:endParaRPr>
                  <a:solidFill>
                    <a:prstClr val="black"/>
                  </a:solidFill>
                  <a:latin typeface="Calibri"/>
                </a:endParaRPr>
              </a:p>
            </p:txBody>
          </p:sp>
        </p:grpSp>
        <p:sp>
          <p:nvSpPr>
            <p:cNvPr id="8" name="AutoShape 6">
              <a:extLst>
                <a:ext uri="{FF2B5EF4-FFF2-40B4-BE49-F238E27FC236}">
                  <a16:creationId xmlns:a16="http://schemas.microsoft.com/office/drawing/2014/main" id="{C93923B7-9FC5-DF36-A12B-18F4422B1637}"/>
                </a:ext>
              </a:extLst>
            </p:cNvPr>
            <p:cNvSpPr/>
            <p:nvPr/>
          </p:nvSpPr>
          <p:spPr>
            <a:xfrm flipH="1">
              <a:off x="1880288" y="2831375"/>
              <a:ext cx="4796982" cy="0"/>
            </a:xfrm>
            <a:prstGeom prst="line">
              <a:avLst/>
            </a:prstGeom>
            <a:ln w="76200" cap="rnd">
              <a:solidFill>
                <a:srgbClr val="FFFFFF"/>
              </a:solidFill>
              <a:prstDash val="solid"/>
              <a:headEnd type="none" w="sm" len="sm"/>
              <a:tailEnd type="none" w="sm" len="sm"/>
            </a:ln>
          </p:spPr>
          <p:txBody>
            <a:bodyPr/>
            <a:lstStyle/>
            <a:p>
              <a:endParaRPr lang="en-US">
                <a:solidFill>
                  <a:prstClr val="black"/>
                </a:solidFill>
                <a:latin typeface="Calibri"/>
              </a:endParaRPr>
            </a:p>
          </p:txBody>
        </p:sp>
        <p:sp>
          <p:nvSpPr>
            <p:cNvPr id="9" name="TextBox 7">
              <a:extLst>
                <a:ext uri="{FF2B5EF4-FFF2-40B4-BE49-F238E27FC236}">
                  <a16:creationId xmlns:a16="http://schemas.microsoft.com/office/drawing/2014/main" id="{5099AB66-7E77-C4F7-26EB-5766D0EDBBB5}"/>
                </a:ext>
              </a:extLst>
            </p:cNvPr>
            <p:cNvSpPr txBox="1"/>
            <p:nvPr/>
          </p:nvSpPr>
          <p:spPr>
            <a:xfrm>
              <a:off x="1584165" y="1577340"/>
              <a:ext cx="5093110" cy="940232"/>
            </a:xfrm>
            <a:prstGeom prst="rect">
              <a:avLst/>
            </a:prstGeom>
          </p:spPr>
          <p:txBody>
            <a:bodyPr lIns="0" tIns="0" rIns="0" bIns="0" rtlCol="0" anchor="t">
              <a:spAutoFit/>
            </a:bodyPr>
            <a:lstStyle/>
            <a:p>
              <a:pPr algn="ctr">
                <a:lnSpc>
                  <a:spcPts val="7016"/>
                </a:lnSpc>
              </a:pPr>
              <a:r>
                <a:rPr lang="en-US" sz="7016" spc="245" dirty="0">
                  <a:solidFill>
                    <a:srgbClr val="FFFFFF"/>
                  </a:solidFill>
                  <a:latin typeface="Akzidenz-Grotesk Std 1"/>
                  <a:ea typeface="Akzidenz-Grotesk Std 1"/>
                  <a:cs typeface="Akzidenz-Grotesk Std 1"/>
                  <a:sym typeface="Akzidenz-Grotesk Std 1"/>
                </a:rPr>
                <a:t>Q&amp;A</a:t>
              </a:r>
            </a:p>
          </p:txBody>
        </p:sp>
        <p:sp>
          <p:nvSpPr>
            <p:cNvPr id="10" name="TextBox 9">
              <a:extLst>
                <a:ext uri="{FF2B5EF4-FFF2-40B4-BE49-F238E27FC236}">
                  <a16:creationId xmlns:a16="http://schemas.microsoft.com/office/drawing/2014/main" id="{105038D5-56D4-887E-83CE-F31FBE613255}"/>
                </a:ext>
              </a:extLst>
            </p:cNvPr>
            <p:cNvSpPr txBox="1"/>
            <p:nvPr/>
          </p:nvSpPr>
          <p:spPr>
            <a:xfrm>
              <a:off x="1810782" y="3309250"/>
              <a:ext cx="5093110" cy="897682"/>
            </a:xfrm>
            <a:prstGeom prst="rect">
              <a:avLst/>
            </a:prstGeom>
          </p:spPr>
          <p:txBody>
            <a:bodyPr lIns="0" tIns="0" rIns="0" bIns="0" rtlCol="0" anchor="t">
              <a:spAutoFit/>
            </a:bodyPr>
            <a:lstStyle/>
            <a:p>
              <a:pPr algn="ctr">
                <a:lnSpc>
                  <a:spcPts val="7016"/>
                </a:lnSpc>
              </a:pPr>
              <a:r>
                <a:rPr lang="en-US" sz="7016" spc="245" dirty="0">
                  <a:solidFill>
                    <a:srgbClr val="FFFFFF"/>
                  </a:solidFill>
                  <a:latin typeface="Akzidenz-Grotesk Std 1"/>
                  <a:ea typeface="Akzidenz-Grotesk Std 1"/>
                  <a:cs typeface="Akzidenz-Grotesk Std 1"/>
                  <a:sym typeface="Akzidenz-Grotesk Std 1"/>
                </a:rPr>
                <a:t>Thank You!</a:t>
              </a:r>
            </a:p>
          </p:txBody>
        </p:sp>
      </p:grpSp>
      <p:grpSp>
        <p:nvGrpSpPr>
          <p:cNvPr id="22" name="Group 21">
            <a:extLst>
              <a:ext uri="{FF2B5EF4-FFF2-40B4-BE49-F238E27FC236}">
                <a16:creationId xmlns:a16="http://schemas.microsoft.com/office/drawing/2014/main" id="{50EC5363-D2F3-05DE-0DE6-8F1D2858A992}"/>
              </a:ext>
            </a:extLst>
          </p:cNvPr>
          <p:cNvGrpSpPr/>
          <p:nvPr/>
        </p:nvGrpSpPr>
        <p:grpSpPr>
          <a:xfrm>
            <a:off x="9677402" y="1562100"/>
            <a:ext cx="7086598" cy="8001000"/>
            <a:chOff x="706051" y="841178"/>
            <a:chExt cx="6849344" cy="8654142"/>
          </a:xfrm>
        </p:grpSpPr>
        <p:grpSp>
          <p:nvGrpSpPr>
            <p:cNvPr id="23" name="Group 5">
              <a:extLst>
                <a:ext uri="{FF2B5EF4-FFF2-40B4-BE49-F238E27FC236}">
                  <a16:creationId xmlns:a16="http://schemas.microsoft.com/office/drawing/2014/main" id="{1CF274CC-3192-E2E5-E211-424F39368C4D}"/>
                </a:ext>
              </a:extLst>
            </p:cNvPr>
            <p:cNvGrpSpPr/>
            <p:nvPr/>
          </p:nvGrpSpPr>
          <p:grpSpPr>
            <a:xfrm>
              <a:off x="706051" y="841178"/>
              <a:ext cx="6849344" cy="8654142"/>
              <a:chOff x="0" y="0"/>
              <a:chExt cx="2347934" cy="2966613"/>
            </a:xfrm>
          </p:grpSpPr>
          <p:sp>
            <p:nvSpPr>
              <p:cNvPr id="29" name="Freeform 6">
                <a:extLst>
                  <a:ext uri="{FF2B5EF4-FFF2-40B4-BE49-F238E27FC236}">
                    <a16:creationId xmlns:a16="http://schemas.microsoft.com/office/drawing/2014/main" id="{88DA0C75-7727-FACB-4096-4F989EBFBF4C}"/>
                  </a:ext>
                </a:extLst>
              </p:cNvPr>
              <p:cNvSpPr/>
              <p:nvPr/>
            </p:nvSpPr>
            <p:spPr>
              <a:xfrm>
                <a:off x="0" y="0"/>
                <a:ext cx="2347934" cy="2966613"/>
              </a:xfrm>
              <a:custGeom>
                <a:avLst/>
                <a:gdLst/>
                <a:ahLst/>
                <a:cxnLst/>
                <a:rect l="l" t="t" r="r" b="b"/>
                <a:pathLst>
                  <a:path w="2347934" h="2966613">
                    <a:moveTo>
                      <a:pt x="0" y="0"/>
                    </a:moveTo>
                    <a:lnTo>
                      <a:pt x="2347934" y="0"/>
                    </a:lnTo>
                    <a:lnTo>
                      <a:pt x="2347934" y="2966613"/>
                    </a:lnTo>
                    <a:lnTo>
                      <a:pt x="0" y="2966613"/>
                    </a:lnTo>
                    <a:close/>
                  </a:path>
                </a:pathLst>
              </a:custGeom>
              <a:solidFill>
                <a:srgbClr val="000000"/>
              </a:solidFill>
            </p:spPr>
            <p:txBody>
              <a:bodyPr/>
              <a:lstStyle/>
              <a:p>
                <a:pPr defTabSz="914445"/>
                <a:endParaRPr lang="en-US">
                  <a:solidFill>
                    <a:prstClr val="black"/>
                  </a:solidFill>
                  <a:latin typeface="Calibri"/>
                </a:endParaRPr>
              </a:p>
            </p:txBody>
          </p:sp>
          <p:sp>
            <p:nvSpPr>
              <p:cNvPr id="30" name="TextBox 7">
                <a:extLst>
                  <a:ext uri="{FF2B5EF4-FFF2-40B4-BE49-F238E27FC236}">
                    <a16:creationId xmlns:a16="http://schemas.microsoft.com/office/drawing/2014/main" id="{D7229760-5D7E-2A5F-3A1C-2B6CCF1A9389}"/>
                  </a:ext>
                </a:extLst>
              </p:cNvPr>
              <p:cNvSpPr txBox="1"/>
              <p:nvPr/>
            </p:nvSpPr>
            <p:spPr>
              <a:xfrm>
                <a:off x="0" y="-38100"/>
                <a:ext cx="2347934" cy="3004713"/>
              </a:xfrm>
              <a:prstGeom prst="rect">
                <a:avLst/>
              </a:prstGeom>
            </p:spPr>
            <p:txBody>
              <a:bodyPr lIns="50801" tIns="50801" rIns="50801" bIns="50801" rtlCol="0" anchor="ctr"/>
              <a:lstStyle/>
              <a:p>
                <a:pPr algn="ctr" defTabSz="914445">
                  <a:lnSpc>
                    <a:spcPts val="2660"/>
                  </a:lnSpc>
                  <a:spcBef>
                    <a:spcPct val="0"/>
                  </a:spcBef>
                </a:pPr>
                <a:endParaRPr>
                  <a:solidFill>
                    <a:prstClr val="black"/>
                  </a:solidFill>
                  <a:latin typeface="Calibri"/>
                </a:endParaRPr>
              </a:p>
            </p:txBody>
          </p:sp>
        </p:grpSp>
        <p:sp>
          <p:nvSpPr>
            <p:cNvPr id="24" name="AutoShape 8">
              <a:extLst>
                <a:ext uri="{FF2B5EF4-FFF2-40B4-BE49-F238E27FC236}">
                  <a16:creationId xmlns:a16="http://schemas.microsoft.com/office/drawing/2014/main" id="{56B5E5C2-7CE2-D96F-E163-0C7E51581301}"/>
                </a:ext>
              </a:extLst>
            </p:cNvPr>
            <p:cNvSpPr/>
            <p:nvPr/>
          </p:nvSpPr>
          <p:spPr>
            <a:xfrm flipH="1" flipV="1">
              <a:off x="1443042" y="8601536"/>
              <a:ext cx="5666565" cy="0"/>
            </a:xfrm>
            <a:prstGeom prst="line">
              <a:avLst/>
            </a:prstGeom>
            <a:ln w="76200" cap="rnd">
              <a:solidFill>
                <a:srgbClr val="FFFFFF"/>
              </a:solidFill>
              <a:prstDash val="solid"/>
              <a:headEnd type="none" w="sm" len="sm"/>
              <a:tailEnd type="none" w="sm" len="sm"/>
            </a:ln>
          </p:spPr>
          <p:txBody>
            <a:bodyPr/>
            <a:lstStyle/>
            <a:p>
              <a:pPr defTabSz="914445"/>
              <a:endParaRPr lang="en-US">
                <a:solidFill>
                  <a:prstClr val="black"/>
                </a:solidFill>
                <a:latin typeface="Calibri"/>
              </a:endParaRPr>
            </a:p>
          </p:txBody>
        </p:sp>
        <p:sp>
          <p:nvSpPr>
            <p:cNvPr id="25" name="TextBox 10">
              <a:extLst>
                <a:ext uri="{FF2B5EF4-FFF2-40B4-BE49-F238E27FC236}">
                  <a16:creationId xmlns:a16="http://schemas.microsoft.com/office/drawing/2014/main" id="{4ABA9C6E-9468-5F7B-2172-695D87E1B0A3}"/>
                </a:ext>
              </a:extLst>
            </p:cNvPr>
            <p:cNvSpPr txBox="1"/>
            <p:nvPr/>
          </p:nvSpPr>
          <p:spPr>
            <a:xfrm>
              <a:off x="1443042" y="1171577"/>
              <a:ext cx="5666565" cy="2051844"/>
            </a:xfrm>
            <a:prstGeom prst="rect">
              <a:avLst/>
            </a:prstGeom>
          </p:spPr>
          <p:txBody>
            <a:bodyPr lIns="0" tIns="0" rIns="0" bIns="0" rtlCol="0" anchor="t">
              <a:spAutoFit/>
            </a:bodyPr>
            <a:lstStyle/>
            <a:p>
              <a:pPr defTabSz="914445">
                <a:lnSpc>
                  <a:spcPts val="8001"/>
                </a:lnSpc>
              </a:pPr>
              <a:r>
                <a:rPr lang="en-US" sz="8001" spc="281" dirty="0">
                  <a:solidFill>
                    <a:srgbClr val="FFFFFF"/>
                  </a:solidFill>
                  <a:latin typeface="Akzidenz-Grotesk Std 1"/>
                  <a:ea typeface="Akzidenz-Grotesk Std 1"/>
                  <a:cs typeface="Akzidenz-Grotesk Std 1"/>
                  <a:sym typeface="Akzidenz-Grotesk Std 1"/>
                </a:rPr>
                <a:t>GET INVOLVED</a:t>
              </a:r>
            </a:p>
          </p:txBody>
        </p:sp>
        <p:sp>
          <p:nvSpPr>
            <p:cNvPr id="26" name="TextBox 11">
              <a:extLst>
                <a:ext uri="{FF2B5EF4-FFF2-40B4-BE49-F238E27FC236}">
                  <a16:creationId xmlns:a16="http://schemas.microsoft.com/office/drawing/2014/main" id="{09424EB2-0D21-6D8A-E577-559FCC259994}"/>
                </a:ext>
              </a:extLst>
            </p:cNvPr>
            <p:cNvSpPr txBox="1"/>
            <p:nvPr/>
          </p:nvSpPr>
          <p:spPr>
            <a:xfrm>
              <a:off x="1443042" y="4272902"/>
              <a:ext cx="5666565" cy="2283633"/>
            </a:xfrm>
            <a:prstGeom prst="rect">
              <a:avLst/>
            </a:prstGeom>
          </p:spPr>
          <p:txBody>
            <a:bodyPr lIns="0" tIns="0" rIns="0" bIns="0" rtlCol="0" anchor="t">
              <a:spAutoFit/>
            </a:bodyPr>
            <a:lstStyle/>
            <a:p>
              <a:pPr defTabSz="914445">
                <a:lnSpc>
                  <a:spcPts val="4200"/>
                </a:lnSpc>
              </a:pPr>
              <a:r>
                <a:rPr lang="en-US" sz="3000" b="1" dirty="0">
                  <a:solidFill>
                    <a:schemeClr val="bg1"/>
                  </a:solidFill>
                  <a:latin typeface="Akzidenz-Grotesk Std 2"/>
                  <a:ea typeface="Akzidenz-Grotesk Std 2"/>
                  <a:cs typeface="Akzidenz-Grotesk Std 2"/>
                  <a:sym typeface="Akzidenz-Grotesk Std 2"/>
                </a:rPr>
                <a:t>Lidet Gezahegne</a:t>
              </a:r>
            </a:p>
            <a:p>
              <a:pPr defTabSz="914445">
                <a:lnSpc>
                  <a:spcPts val="4200"/>
                </a:lnSpc>
              </a:pPr>
              <a:r>
                <a:rPr lang="en-US" sz="2800" dirty="0">
                  <a:solidFill>
                    <a:srgbClr val="FDC82F"/>
                  </a:solidFill>
                  <a:latin typeface="Akzidenz-Grotesk Std 2"/>
                  <a:ea typeface="Akzidenz-Grotesk Std 2"/>
                  <a:cs typeface="Akzidenz-Grotesk Std 2"/>
                  <a:sym typeface="Akzidenz-Grotesk Std 2"/>
                </a:rPr>
                <a:t>Community Support Groups Coordinator</a:t>
              </a:r>
            </a:p>
            <a:p>
              <a:pPr defTabSz="914445">
                <a:lnSpc>
                  <a:spcPts val="4200"/>
                </a:lnSpc>
              </a:pPr>
              <a:r>
                <a:rPr lang="en-US" sz="3000" dirty="0">
                  <a:solidFill>
                    <a:srgbClr val="FDC82F"/>
                  </a:solidFill>
                  <a:latin typeface="Akzidenz-Grotesk Std 2"/>
                  <a:ea typeface="Akzidenz-Grotesk Std 2"/>
                  <a:cs typeface="Akzidenz-Grotesk Std 2"/>
                  <a:sym typeface="Akzidenz-Grotesk Std 2"/>
                </a:rPr>
                <a:t>Lidet.Gezahegne@rescue.org</a:t>
              </a:r>
            </a:p>
          </p:txBody>
        </p:sp>
        <p:sp>
          <p:nvSpPr>
            <p:cNvPr id="27" name="TextBox 12">
              <a:extLst>
                <a:ext uri="{FF2B5EF4-FFF2-40B4-BE49-F238E27FC236}">
                  <a16:creationId xmlns:a16="http://schemas.microsoft.com/office/drawing/2014/main" id="{15265E9E-4347-75C9-B3A0-0398C27C4A3E}"/>
                </a:ext>
              </a:extLst>
            </p:cNvPr>
            <p:cNvSpPr txBox="1"/>
            <p:nvPr/>
          </p:nvSpPr>
          <p:spPr>
            <a:xfrm>
              <a:off x="1443043" y="3654286"/>
              <a:ext cx="5409170" cy="512961"/>
            </a:xfrm>
            <a:prstGeom prst="rect">
              <a:avLst/>
            </a:prstGeom>
          </p:spPr>
          <p:txBody>
            <a:bodyPr lIns="0" tIns="0" rIns="0" bIns="0" rtlCol="0" anchor="t">
              <a:spAutoFit/>
            </a:bodyPr>
            <a:lstStyle/>
            <a:p>
              <a:pPr defTabSz="914445">
                <a:lnSpc>
                  <a:spcPts val="3999"/>
                </a:lnSpc>
              </a:pPr>
              <a:r>
                <a:rPr lang="en-US" sz="3999" dirty="0">
                  <a:solidFill>
                    <a:srgbClr val="FFFFFF"/>
                  </a:solidFill>
                  <a:latin typeface="Akzidenz-Grotesk Std 1"/>
                  <a:ea typeface="Akzidenz-Grotesk Std 1"/>
                  <a:cs typeface="Akzidenz-Grotesk Std 1"/>
                  <a:sym typeface="Akzidenz-Grotesk Std 1"/>
                </a:rPr>
                <a:t>Contact:</a:t>
              </a:r>
            </a:p>
          </p:txBody>
        </p:sp>
        <p:sp>
          <p:nvSpPr>
            <p:cNvPr id="28" name="TextBox 13">
              <a:extLst>
                <a:ext uri="{FF2B5EF4-FFF2-40B4-BE49-F238E27FC236}">
                  <a16:creationId xmlns:a16="http://schemas.microsoft.com/office/drawing/2014/main" id="{BD639F2B-D505-EC29-FF34-2694868A3068}"/>
                </a:ext>
              </a:extLst>
            </p:cNvPr>
            <p:cNvSpPr txBox="1"/>
            <p:nvPr/>
          </p:nvSpPr>
          <p:spPr>
            <a:xfrm>
              <a:off x="1426136" y="6646769"/>
              <a:ext cx="4955019" cy="1572675"/>
            </a:xfrm>
            <a:prstGeom prst="rect">
              <a:avLst/>
            </a:prstGeom>
          </p:spPr>
          <p:txBody>
            <a:bodyPr lIns="0" tIns="0" rIns="0" bIns="0" rtlCol="0" anchor="t">
              <a:spAutoFit/>
            </a:bodyPr>
            <a:lstStyle/>
            <a:p>
              <a:pPr defTabSz="914445">
                <a:lnSpc>
                  <a:spcPts val="4200"/>
                </a:lnSpc>
              </a:pPr>
              <a:r>
                <a:rPr lang="en-US" sz="3000">
                  <a:solidFill>
                    <a:srgbClr val="FFFFFF"/>
                  </a:solidFill>
                  <a:latin typeface="Akzidenz-Grotesk Std 2"/>
                  <a:ea typeface="Akzidenz-Grotesk Std 2"/>
                  <a:cs typeface="Akzidenz-Grotesk Std 2"/>
                  <a:sym typeface="Akzidenz-Grotesk Std 2"/>
                </a:rPr>
                <a:t>Visit:  </a:t>
              </a:r>
              <a:r>
                <a:rPr lang="en-US" sz="3000" u="sng">
                  <a:solidFill>
                    <a:srgbClr val="FFFFFF"/>
                  </a:solidFill>
                  <a:latin typeface="Akzidenz-Grotesk Std 2"/>
                  <a:ea typeface="Akzidenz-Grotesk Std 2"/>
                  <a:cs typeface="Akzidenz-Grotesk Std 2"/>
                  <a:sym typeface="Akzidenz-Grotesk Std 2"/>
                  <a:hlinkClick r:id="rId2" tooltip="https://www.rescue.org/united-states/seattle-wa"/>
                </a:rPr>
                <a:t>https://www.rescue.org/united-states/seattle-wa</a:t>
              </a:r>
              <a:r>
                <a:rPr lang="en-US" sz="3000">
                  <a:solidFill>
                    <a:srgbClr val="FFFFFF"/>
                  </a:solidFill>
                  <a:latin typeface="Akzidenz-Grotesk Std 2"/>
                  <a:ea typeface="Akzidenz-Grotesk Std 2"/>
                  <a:cs typeface="Akzidenz-Grotesk Std 2"/>
                  <a:sym typeface="Akzidenz-Grotesk Std 2"/>
                </a:rPr>
                <a:t> </a:t>
              </a:r>
            </a:p>
          </p:txBody>
        </p:sp>
      </p:grpSp>
      <p:pic>
        <p:nvPicPr>
          <p:cNvPr id="32" name="Picture 31">
            <a:extLst>
              <a:ext uri="{FF2B5EF4-FFF2-40B4-BE49-F238E27FC236}">
                <a16:creationId xmlns:a16="http://schemas.microsoft.com/office/drawing/2014/main" id="{0F699631-A850-AE99-C372-D449233E3BB9}"/>
              </a:ext>
            </a:extLst>
          </p:cNvPr>
          <p:cNvPicPr>
            <a:picLocks noChangeAspect="1"/>
          </p:cNvPicPr>
          <p:nvPr/>
        </p:nvPicPr>
        <p:blipFill>
          <a:blip r:embed="rId3"/>
          <a:srcRect b="22577"/>
          <a:stretch/>
        </p:blipFill>
        <p:spPr>
          <a:xfrm>
            <a:off x="2738912" y="5116647"/>
            <a:ext cx="4963148" cy="4294054"/>
          </a:xfrm>
          <a:prstGeom prst="rect">
            <a:avLst/>
          </a:prstGeom>
        </p:spPr>
      </p:pic>
    </p:spTree>
    <p:extLst>
      <p:ext uri="{BB962C8B-B14F-4D97-AF65-F5344CB8AC3E}">
        <p14:creationId xmlns:p14="http://schemas.microsoft.com/office/powerpoint/2010/main" val="4211615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982200" cy="10286995"/>
            <a:chOff x="0" y="0"/>
            <a:chExt cx="2814696" cy="3180958"/>
          </a:xfrm>
        </p:grpSpPr>
        <p:sp>
          <p:nvSpPr>
            <p:cNvPr id="3" name="Freeform 3"/>
            <p:cNvSpPr/>
            <p:nvPr/>
          </p:nvSpPr>
          <p:spPr>
            <a:xfrm>
              <a:off x="0" y="0"/>
              <a:ext cx="2814696" cy="3180958"/>
            </a:xfrm>
            <a:custGeom>
              <a:avLst/>
              <a:gdLst/>
              <a:ahLst/>
              <a:cxnLst/>
              <a:rect l="l" t="t" r="r" b="b"/>
              <a:pathLst>
                <a:path w="2814696" h="3180958">
                  <a:moveTo>
                    <a:pt x="0" y="0"/>
                  </a:moveTo>
                  <a:lnTo>
                    <a:pt x="2814696" y="0"/>
                  </a:lnTo>
                  <a:lnTo>
                    <a:pt x="2814696" y="3180958"/>
                  </a:lnTo>
                  <a:lnTo>
                    <a:pt x="0" y="3180958"/>
                  </a:lnTo>
                  <a:close/>
                </a:path>
              </a:pathLst>
            </a:custGeom>
            <a:solidFill>
              <a:srgbClr val="FDC82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0" y="-38100"/>
              <a:ext cx="2814696" cy="321905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a:off x="1028700" y="1130455"/>
            <a:ext cx="1278370" cy="1278370"/>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p:cNvSpPr txBox="1"/>
            <p:nvPr/>
          </p:nvSpPr>
          <p:spPr>
            <a:xfrm>
              <a:off x="76200" y="0"/>
              <a:ext cx="660400" cy="736600"/>
            </a:xfrm>
            <a:prstGeom prst="rect">
              <a:avLst/>
            </a:prstGeom>
          </p:spPr>
          <p:txBody>
            <a:bodyPr lIns="50800" tIns="50800" rIns="50800" bIns="50800" rtlCol="0" anchor="ctr"/>
            <a:lstStyle/>
            <a:p>
              <a:pPr marL="0" marR="0" lvl="0" indent="0" algn="ctr" defTabSz="914400" rtl="0" eaLnBrk="1" fontAlgn="auto" latinLnBrk="0" hangingPunct="1">
                <a:lnSpc>
                  <a:spcPts val="5179"/>
                </a:lnSpc>
                <a:spcBef>
                  <a:spcPts val="0"/>
                </a:spcBef>
                <a:spcAft>
                  <a:spcPts val="0"/>
                </a:spcAft>
                <a:buClrTx/>
                <a:buSzTx/>
                <a:buFontTx/>
                <a:buNone/>
                <a:tabLst/>
                <a:defRPr/>
              </a:pPr>
              <a:r>
                <a:rPr kumimoji="0" lang="en-US" sz="3699" b="0" i="0" u="none" strike="noStrike" kern="1200" cap="none" spc="0" normalizeH="0" baseline="0" noProof="0">
                  <a:ln>
                    <a:noFill/>
                  </a:ln>
                  <a:solidFill>
                    <a:srgbClr val="222222"/>
                  </a:solidFill>
                  <a:effectLst/>
                  <a:uLnTx/>
                  <a:uFillTx/>
                  <a:latin typeface="Inter Bold"/>
                  <a:ea typeface="Inter Bold"/>
                  <a:cs typeface="Inter Bold"/>
                  <a:sym typeface="Inter Bold"/>
                </a:rPr>
                <a:t>01</a:t>
              </a:r>
            </a:p>
          </p:txBody>
        </p:sp>
      </p:grpSp>
      <p:grpSp>
        <p:nvGrpSpPr>
          <p:cNvPr id="8" name="Group 8"/>
          <p:cNvGrpSpPr/>
          <p:nvPr/>
        </p:nvGrpSpPr>
        <p:grpSpPr>
          <a:xfrm>
            <a:off x="1028700" y="7878175"/>
            <a:ext cx="1278370" cy="1278370"/>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10"/>
            <p:cNvSpPr txBox="1"/>
            <p:nvPr/>
          </p:nvSpPr>
          <p:spPr>
            <a:xfrm>
              <a:off x="76200" y="0"/>
              <a:ext cx="660400" cy="736600"/>
            </a:xfrm>
            <a:prstGeom prst="rect">
              <a:avLst/>
            </a:prstGeom>
          </p:spPr>
          <p:txBody>
            <a:bodyPr lIns="50800" tIns="50800" rIns="50800" bIns="50800" rtlCol="0" anchor="ctr"/>
            <a:lstStyle/>
            <a:p>
              <a:pPr marL="0" marR="0" lvl="0" indent="0" algn="ctr" defTabSz="914400" rtl="0" eaLnBrk="1" fontAlgn="auto" latinLnBrk="0" hangingPunct="1">
                <a:lnSpc>
                  <a:spcPts val="5179"/>
                </a:lnSpc>
                <a:spcBef>
                  <a:spcPts val="0"/>
                </a:spcBef>
                <a:spcAft>
                  <a:spcPts val="0"/>
                </a:spcAft>
                <a:buClrTx/>
                <a:buSzTx/>
                <a:buFontTx/>
                <a:buNone/>
                <a:tabLst/>
                <a:defRPr/>
              </a:pPr>
              <a:r>
                <a:rPr kumimoji="0" lang="en-US" sz="3699" b="0" i="0" u="none" strike="noStrike" kern="1200" cap="none" spc="0" normalizeH="0" baseline="0" noProof="0">
                  <a:ln>
                    <a:noFill/>
                  </a:ln>
                  <a:solidFill>
                    <a:srgbClr val="222222"/>
                  </a:solidFill>
                  <a:effectLst/>
                  <a:uLnTx/>
                  <a:uFillTx/>
                  <a:latin typeface="Inter Bold"/>
                  <a:ea typeface="Inter Bold"/>
                  <a:cs typeface="Inter Bold"/>
                  <a:sym typeface="Inter Bold"/>
                </a:rPr>
                <a:t>04</a:t>
              </a:r>
            </a:p>
          </p:txBody>
        </p:sp>
      </p:grpSp>
      <p:grpSp>
        <p:nvGrpSpPr>
          <p:cNvPr id="11" name="Group 11"/>
          <p:cNvGrpSpPr/>
          <p:nvPr/>
        </p:nvGrpSpPr>
        <p:grpSpPr>
          <a:xfrm>
            <a:off x="1028700" y="3378335"/>
            <a:ext cx="1278370" cy="1278370"/>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p:cNvSpPr txBox="1"/>
            <p:nvPr/>
          </p:nvSpPr>
          <p:spPr>
            <a:xfrm>
              <a:off x="76200" y="0"/>
              <a:ext cx="660400" cy="736600"/>
            </a:xfrm>
            <a:prstGeom prst="rect">
              <a:avLst/>
            </a:prstGeom>
          </p:spPr>
          <p:txBody>
            <a:bodyPr lIns="50800" tIns="50800" rIns="50800" bIns="50800" rtlCol="0" anchor="ctr"/>
            <a:lstStyle/>
            <a:p>
              <a:pPr marL="0" marR="0" lvl="0" indent="0" algn="ctr" defTabSz="914400" rtl="0" eaLnBrk="1" fontAlgn="auto" latinLnBrk="0" hangingPunct="1">
                <a:lnSpc>
                  <a:spcPts val="5179"/>
                </a:lnSpc>
                <a:spcBef>
                  <a:spcPts val="0"/>
                </a:spcBef>
                <a:spcAft>
                  <a:spcPts val="0"/>
                </a:spcAft>
                <a:buClrTx/>
                <a:buSzTx/>
                <a:buFontTx/>
                <a:buNone/>
                <a:tabLst/>
                <a:defRPr/>
              </a:pPr>
              <a:r>
                <a:rPr kumimoji="0" lang="en-US" sz="3699" b="0" i="0" u="none" strike="noStrike" kern="1200" cap="none" spc="0" normalizeH="0" baseline="0" noProof="0">
                  <a:ln>
                    <a:noFill/>
                  </a:ln>
                  <a:solidFill>
                    <a:srgbClr val="222222"/>
                  </a:solidFill>
                  <a:effectLst/>
                  <a:uLnTx/>
                  <a:uFillTx/>
                  <a:latin typeface="Inter Bold"/>
                  <a:ea typeface="Inter Bold"/>
                  <a:cs typeface="Inter Bold"/>
                  <a:sym typeface="Inter Bold"/>
                </a:rPr>
                <a:t>02</a:t>
              </a:r>
            </a:p>
          </p:txBody>
        </p:sp>
      </p:grpSp>
      <p:grpSp>
        <p:nvGrpSpPr>
          <p:cNvPr id="14" name="Group 14"/>
          <p:cNvGrpSpPr/>
          <p:nvPr/>
        </p:nvGrpSpPr>
        <p:grpSpPr>
          <a:xfrm>
            <a:off x="1028700" y="5628255"/>
            <a:ext cx="1278370" cy="1278370"/>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TextBox 16"/>
            <p:cNvSpPr txBox="1"/>
            <p:nvPr/>
          </p:nvSpPr>
          <p:spPr>
            <a:xfrm>
              <a:off x="76200" y="0"/>
              <a:ext cx="660400" cy="736600"/>
            </a:xfrm>
            <a:prstGeom prst="rect">
              <a:avLst/>
            </a:prstGeom>
          </p:spPr>
          <p:txBody>
            <a:bodyPr lIns="50800" tIns="50800" rIns="50800" bIns="50800" rtlCol="0" anchor="ctr"/>
            <a:lstStyle/>
            <a:p>
              <a:pPr marL="0" marR="0" lvl="0" indent="0" algn="ctr" defTabSz="914400" rtl="0" eaLnBrk="1" fontAlgn="auto" latinLnBrk="0" hangingPunct="1">
                <a:lnSpc>
                  <a:spcPts val="5179"/>
                </a:lnSpc>
                <a:spcBef>
                  <a:spcPts val="0"/>
                </a:spcBef>
                <a:spcAft>
                  <a:spcPts val="0"/>
                </a:spcAft>
                <a:buClrTx/>
                <a:buSzTx/>
                <a:buFontTx/>
                <a:buNone/>
                <a:tabLst/>
                <a:defRPr/>
              </a:pPr>
              <a:r>
                <a:rPr kumimoji="0" lang="en-US" sz="3699" b="0" i="0" u="none" strike="noStrike" kern="1200" cap="none" spc="0" normalizeH="0" baseline="0" noProof="0">
                  <a:ln>
                    <a:noFill/>
                  </a:ln>
                  <a:solidFill>
                    <a:srgbClr val="222222"/>
                  </a:solidFill>
                  <a:effectLst/>
                  <a:uLnTx/>
                  <a:uFillTx/>
                  <a:latin typeface="Inter Bold"/>
                  <a:ea typeface="Inter Bold"/>
                  <a:cs typeface="Inter Bold"/>
                  <a:sym typeface="Inter Bold"/>
                </a:rPr>
                <a:t>03</a:t>
              </a:r>
            </a:p>
          </p:txBody>
        </p:sp>
      </p:grpSp>
      <p:sp>
        <p:nvSpPr>
          <p:cNvPr id="17" name="TextBox 17"/>
          <p:cNvSpPr txBox="1"/>
          <p:nvPr/>
        </p:nvSpPr>
        <p:spPr>
          <a:xfrm>
            <a:off x="10756700" y="3289243"/>
            <a:ext cx="6972531" cy="1025922"/>
          </a:xfrm>
          <a:prstGeom prst="rect">
            <a:avLst/>
          </a:prstGeom>
        </p:spPr>
        <p:txBody>
          <a:bodyPr lIns="0" tIns="0" rIns="0" bIns="0" rtlCol="0" anchor="t">
            <a:spAutoFit/>
          </a:bodyPr>
          <a:lstStyle/>
          <a:p>
            <a:pPr marL="0" marR="0" lvl="0" indent="0" algn="l" defTabSz="914400" rtl="0" eaLnBrk="1" fontAlgn="auto" latinLnBrk="0" hangingPunct="1">
              <a:lnSpc>
                <a:spcPts val="8000"/>
              </a:lnSpc>
              <a:spcBef>
                <a:spcPts val="0"/>
              </a:spcBef>
              <a:spcAft>
                <a:spcPts val="0"/>
              </a:spcAft>
              <a:buClrTx/>
              <a:buSzTx/>
              <a:buFontTx/>
              <a:buNone/>
              <a:tabLst/>
              <a:defRPr/>
            </a:pPr>
            <a:r>
              <a:rPr kumimoji="0" lang="en-US" sz="8000" b="0" i="0" u="none" strike="noStrike" kern="1200" cap="none" spc="280" normalizeH="0" baseline="0" noProof="0" dirty="0">
                <a:ln>
                  <a:noFill/>
                </a:ln>
                <a:effectLst/>
                <a:uLnTx/>
                <a:uFillTx/>
                <a:latin typeface="Akzidenz-Grotesk Std 1"/>
                <a:ea typeface="Akzidenz-Grotesk Std 1"/>
                <a:cs typeface="Akzidenz-Grotesk Std 1"/>
                <a:sym typeface="Akzidenz-Grotesk Std 1"/>
              </a:rPr>
              <a:t>AGENDA</a:t>
            </a:r>
          </a:p>
        </p:txBody>
      </p:sp>
      <p:sp>
        <p:nvSpPr>
          <p:cNvPr id="18" name="TextBox 18"/>
          <p:cNvSpPr txBox="1"/>
          <p:nvPr/>
        </p:nvSpPr>
        <p:spPr>
          <a:xfrm>
            <a:off x="2835312" y="1354985"/>
            <a:ext cx="5257633" cy="436017"/>
          </a:xfrm>
          <a:prstGeom prst="rect">
            <a:avLst/>
          </a:prstGeom>
        </p:spPr>
        <p:txBody>
          <a:bodyPr lIns="0" tIns="0" rIns="0" bIns="0" rtlCol="0" anchor="t">
            <a:spAutoFit/>
          </a:bodyPr>
          <a:lstStyle/>
          <a:p>
            <a:pPr marL="0" marR="0" lvl="0" indent="0" algn="l" defTabSz="914400" rtl="0" eaLnBrk="1" fontAlgn="auto" latinLnBrk="0" hangingPunct="1">
              <a:lnSpc>
                <a:spcPts val="3399"/>
              </a:lnSpc>
              <a:spcBef>
                <a:spcPts val="0"/>
              </a:spcBef>
              <a:spcAft>
                <a:spcPts val="0"/>
              </a:spcAft>
              <a:buClrTx/>
              <a:buSzTx/>
              <a:buFontTx/>
              <a:buNone/>
              <a:tabLst/>
              <a:defRPr/>
            </a:pPr>
            <a:r>
              <a:rPr kumimoji="0" lang="en-US" sz="3399" b="0" i="0" u="none" strike="noStrike" kern="1200" cap="none" spc="0" normalizeH="0" baseline="0" noProof="0" dirty="0">
                <a:ln>
                  <a:noFill/>
                </a:ln>
                <a:solidFill>
                  <a:srgbClr val="393636"/>
                </a:solidFill>
                <a:effectLst/>
                <a:uLnTx/>
                <a:uFillTx/>
                <a:latin typeface="Akzidenz-Grotesk Std 2" panose="020B0604020202020204" charset="0"/>
                <a:ea typeface="Inter Bold"/>
                <a:cs typeface="Inter Bold"/>
                <a:sym typeface="Inter Bold"/>
              </a:rPr>
              <a:t>Background and Context</a:t>
            </a:r>
          </a:p>
        </p:txBody>
      </p:sp>
      <p:sp>
        <p:nvSpPr>
          <p:cNvPr id="19" name="TextBox 19"/>
          <p:cNvSpPr txBox="1"/>
          <p:nvPr/>
        </p:nvSpPr>
        <p:spPr>
          <a:xfrm>
            <a:off x="2835312" y="8179742"/>
            <a:ext cx="5257633" cy="436017"/>
          </a:xfrm>
          <a:prstGeom prst="rect">
            <a:avLst/>
          </a:prstGeom>
        </p:spPr>
        <p:txBody>
          <a:bodyPr lIns="0" tIns="0" rIns="0" bIns="0" rtlCol="0" anchor="t">
            <a:spAutoFit/>
          </a:bodyPr>
          <a:lstStyle/>
          <a:p>
            <a:pPr marL="0" marR="0" lvl="0" indent="0" algn="l" defTabSz="914400" rtl="0" eaLnBrk="1" fontAlgn="auto" latinLnBrk="0" hangingPunct="1">
              <a:lnSpc>
                <a:spcPts val="3399"/>
              </a:lnSpc>
              <a:spcBef>
                <a:spcPts val="0"/>
              </a:spcBef>
              <a:spcAft>
                <a:spcPts val="0"/>
              </a:spcAft>
              <a:buClrTx/>
              <a:buSzTx/>
              <a:buFontTx/>
              <a:buNone/>
              <a:tabLst/>
              <a:defRPr/>
            </a:pPr>
            <a:r>
              <a:rPr kumimoji="0" lang="en-US" sz="3399" b="0" i="0" u="none" strike="noStrike" kern="1200" cap="none" spc="0" normalizeH="0" baseline="0" noProof="0" dirty="0">
                <a:ln>
                  <a:noFill/>
                </a:ln>
                <a:solidFill>
                  <a:srgbClr val="393636"/>
                </a:solidFill>
                <a:effectLst/>
                <a:uLnTx/>
                <a:uFillTx/>
                <a:latin typeface="Akzidenz-Grotesk Std 2" panose="020B0604020202020204" charset="0"/>
                <a:ea typeface="Inter Bold"/>
                <a:cs typeface="Inter Bold"/>
                <a:sym typeface="Inter Bold"/>
              </a:rPr>
              <a:t>Q&amp;A</a:t>
            </a:r>
          </a:p>
        </p:txBody>
      </p:sp>
      <p:sp>
        <p:nvSpPr>
          <p:cNvPr id="20" name="TextBox 20"/>
          <p:cNvSpPr txBox="1"/>
          <p:nvPr/>
        </p:nvSpPr>
        <p:spPr>
          <a:xfrm>
            <a:off x="2835312" y="3482648"/>
            <a:ext cx="5257633" cy="436017"/>
          </a:xfrm>
          <a:prstGeom prst="rect">
            <a:avLst/>
          </a:prstGeom>
        </p:spPr>
        <p:txBody>
          <a:bodyPr lIns="0" tIns="0" rIns="0" bIns="0" rtlCol="0" anchor="t">
            <a:spAutoFit/>
          </a:bodyPr>
          <a:lstStyle/>
          <a:p>
            <a:pPr marL="0" marR="0" lvl="0" indent="0" algn="l" defTabSz="914400" rtl="0" eaLnBrk="1" fontAlgn="auto" latinLnBrk="0" hangingPunct="1">
              <a:lnSpc>
                <a:spcPts val="3399"/>
              </a:lnSpc>
              <a:spcBef>
                <a:spcPts val="0"/>
              </a:spcBef>
              <a:spcAft>
                <a:spcPts val="0"/>
              </a:spcAft>
              <a:buClrTx/>
              <a:buSzTx/>
              <a:buFontTx/>
              <a:buNone/>
              <a:tabLst/>
              <a:defRPr/>
            </a:pPr>
            <a:r>
              <a:rPr kumimoji="0" lang="en-US" sz="3399" b="0" i="0" u="none" strike="noStrike" kern="1200" cap="none" spc="0" normalizeH="0" baseline="0" noProof="0" dirty="0">
                <a:ln>
                  <a:noFill/>
                </a:ln>
                <a:solidFill>
                  <a:srgbClr val="393636"/>
                </a:solidFill>
                <a:effectLst/>
                <a:uLnTx/>
                <a:uFillTx/>
                <a:latin typeface="Akzidenz-Grotesk Std 2" panose="020B0604020202020204" charset="0"/>
                <a:ea typeface="Inter Bold"/>
                <a:cs typeface="Inter Bold"/>
                <a:sym typeface="Inter Bold"/>
              </a:rPr>
              <a:t>Community Support Groups</a:t>
            </a:r>
          </a:p>
        </p:txBody>
      </p:sp>
      <p:sp>
        <p:nvSpPr>
          <p:cNvPr id="21" name="TextBox 21"/>
          <p:cNvSpPr txBox="1"/>
          <p:nvPr/>
        </p:nvSpPr>
        <p:spPr>
          <a:xfrm>
            <a:off x="2835312" y="6045507"/>
            <a:ext cx="5257633" cy="436017"/>
          </a:xfrm>
          <a:prstGeom prst="rect">
            <a:avLst/>
          </a:prstGeom>
        </p:spPr>
        <p:txBody>
          <a:bodyPr lIns="0" tIns="0" rIns="0" bIns="0" rtlCol="0" anchor="t">
            <a:spAutoFit/>
          </a:bodyPr>
          <a:lstStyle/>
          <a:p>
            <a:pPr marL="0" marR="0" lvl="0" indent="0" algn="l" defTabSz="914400" rtl="0" eaLnBrk="1" fontAlgn="auto" latinLnBrk="0" hangingPunct="1">
              <a:lnSpc>
                <a:spcPts val="3399"/>
              </a:lnSpc>
              <a:spcBef>
                <a:spcPts val="0"/>
              </a:spcBef>
              <a:spcAft>
                <a:spcPts val="0"/>
              </a:spcAft>
              <a:buClrTx/>
              <a:buSzTx/>
              <a:buFontTx/>
              <a:buNone/>
              <a:tabLst/>
              <a:defRPr/>
            </a:pPr>
            <a:r>
              <a:rPr kumimoji="0" lang="en-US" sz="3399" b="0" i="0" u="none" strike="noStrike" kern="1200" cap="none" spc="0" normalizeH="0" baseline="0" noProof="0" dirty="0">
                <a:ln>
                  <a:noFill/>
                </a:ln>
                <a:solidFill>
                  <a:srgbClr val="393636"/>
                </a:solidFill>
                <a:effectLst/>
                <a:uLnTx/>
                <a:uFillTx/>
                <a:latin typeface="Akzidenz-Grotesk Std 2" panose="020B0604020202020204" charset="0"/>
                <a:ea typeface="Inter Bold"/>
                <a:cs typeface="Inter Bold"/>
                <a:sym typeface="Inter Bold"/>
              </a:rPr>
              <a:t>Get Involved</a:t>
            </a:r>
          </a:p>
        </p:txBody>
      </p:sp>
      <p:sp>
        <p:nvSpPr>
          <p:cNvPr id="22" name="TextBox 22"/>
          <p:cNvSpPr txBox="1"/>
          <p:nvPr/>
        </p:nvSpPr>
        <p:spPr>
          <a:xfrm>
            <a:off x="10749097" y="4584629"/>
            <a:ext cx="6130521" cy="1261110"/>
          </a:xfrm>
          <a:prstGeom prst="rect">
            <a:avLst/>
          </a:prstGeom>
        </p:spPr>
        <p:txBody>
          <a:bodyPr lIns="0" tIns="0" rIns="0" bIns="0" rtlCol="0" anchor="t">
            <a:spAutoFit/>
          </a:bodyPr>
          <a:lstStyle/>
          <a:p>
            <a:pPr marL="0" marR="0" lvl="0" indent="0" algn="l" defTabSz="914400" rtl="0" eaLnBrk="1" fontAlgn="auto" latinLnBrk="0" hangingPunct="1">
              <a:lnSpc>
                <a:spcPts val="5039"/>
              </a:lnSpc>
              <a:spcBef>
                <a:spcPts val="0"/>
              </a:spcBef>
              <a:spcAft>
                <a:spcPts val="0"/>
              </a:spcAft>
              <a:buClrTx/>
              <a:buSzTx/>
              <a:buFontTx/>
              <a:buNone/>
              <a:tabLst/>
              <a:defRPr/>
            </a:pPr>
            <a:r>
              <a:rPr kumimoji="0" lang="en-US" sz="3599" b="0" i="0" u="none" strike="noStrike" kern="1200" cap="none" spc="0" normalizeH="0" baseline="0" noProof="0" dirty="0">
                <a:ln>
                  <a:noFill/>
                </a:ln>
                <a:effectLst/>
                <a:uLnTx/>
                <a:uFillTx/>
                <a:latin typeface="Akzidenz-Grotesk Std 1"/>
                <a:ea typeface="Akzidenz-Grotesk Std 1"/>
                <a:cs typeface="Akzidenz-Grotesk Std 1"/>
                <a:sym typeface="Akzidenz-Grotesk Std 1"/>
              </a:rPr>
              <a:t>Introduction to Community Support Groups</a:t>
            </a:r>
          </a:p>
        </p:txBody>
      </p:sp>
      <p:sp>
        <p:nvSpPr>
          <p:cNvPr id="23" name="AutoShape 23"/>
          <p:cNvSpPr/>
          <p:nvPr/>
        </p:nvSpPr>
        <p:spPr>
          <a:xfrm flipH="1">
            <a:off x="10749097" y="7468031"/>
            <a:ext cx="5873982" cy="0"/>
          </a:xfrm>
          <a:prstGeom prst="line">
            <a:avLst/>
          </a:prstGeom>
          <a:ln w="66675" cap="rnd">
            <a:solidFill>
              <a:schemeClr val="tx1"/>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314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F4F7FD73-DF3D-87B8-161C-33666DF9E127}"/>
              </a:ext>
            </a:extLst>
          </p:cNvPr>
          <p:cNvSpPr>
            <a:spLocks noGrp="1"/>
          </p:cNvSpPr>
          <p:nvPr>
            <p:ph type="body" sz="quarter" idx="12"/>
          </p:nvPr>
        </p:nvSpPr>
        <p:spPr>
          <a:xfrm>
            <a:off x="1905000" y="647700"/>
            <a:ext cx="15544799" cy="894076"/>
          </a:xfrm>
        </p:spPr>
        <p:txBody>
          <a:bodyPr/>
          <a:lstStyle/>
          <a:p>
            <a:r>
              <a:rPr lang="en-US" sz="4800" dirty="0">
                <a:latin typeface="Akzidenz-Grotesk Std Super" panose="02000503050000020004" pitchFamily="50" charset="0"/>
              </a:rPr>
              <a:t>Introduction to International Rescue Committee</a:t>
            </a:r>
          </a:p>
        </p:txBody>
      </p:sp>
      <p:sp>
        <p:nvSpPr>
          <p:cNvPr id="4" name="Content Placeholder 3">
            <a:extLst>
              <a:ext uri="{FF2B5EF4-FFF2-40B4-BE49-F238E27FC236}">
                <a16:creationId xmlns:a16="http://schemas.microsoft.com/office/drawing/2014/main" id="{3E3C192E-8DD7-75B1-4B0B-46ED465CC760}"/>
              </a:ext>
            </a:extLst>
          </p:cNvPr>
          <p:cNvSpPr>
            <a:spLocks noGrp="1"/>
          </p:cNvSpPr>
          <p:nvPr>
            <p:ph idx="13"/>
          </p:nvPr>
        </p:nvSpPr>
        <p:spPr>
          <a:xfrm>
            <a:off x="9144000" y="2019300"/>
            <a:ext cx="8534400" cy="6862971"/>
          </a:xfrm>
        </p:spPr>
        <p:txBody>
          <a:bodyPr>
            <a:normAutofit/>
          </a:bodyPr>
          <a:lstStyle/>
          <a:p>
            <a:pPr marL="457200" indent="-457200">
              <a:lnSpc>
                <a:spcPct val="90000"/>
              </a:lnSpc>
              <a:buBlip>
                <a:blip r:embed="rId2"/>
              </a:buBlip>
            </a:pPr>
            <a:r>
              <a:rPr lang="en-US" sz="3000" dirty="0">
                <a:latin typeface="Akzidenz-Grotesk Std 2" panose="020B0604020202020204" charset="0"/>
              </a:rPr>
              <a:t>Founded in 1933</a:t>
            </a:r>
          </a:p>
          <a:p>
            <a:pPr>
              <a:lnSpc>
                <a:spcPct val="90000"/>
              </a:lnSpc>
            </a:pPr>
            <a:r>
              <a:rPr lang="en-US" sz="3000" dirty="0">
                <a:latin typeface="Akzidenz-Grotesk Std 2" panose="020B0604020202020204" charset="0"/>
              </a:rPr>
              <a:t>	</a:t>
            </a:r>
            <a:r>
              <a:rPr lang="en-US" sz="3000" b="0" dirty="0">
                <a:latin typeface="Akzidenz-Grotesk Std 2" panose="020B0604020202020204" charset="0"/>
              </a:rPr>
              <a:t>We help people whose lives and livelihoods are shattered by conflict and disaster, including the climate crisis to survive, recover and regain control of their future. </a:t>
            </a:r>
          </a:p>
          <a:p>
            <a:pPr>
              <a:lnSpc>
                <a:spcPct val="90000"/>
              </a:lnSpc>
            </a:pPr>
            <a:endParaRPr lang="en-US" sz="3000" b="0" dirty="0">
              <a:latin typeface="Akzidenz-Grotesk Std 2" panose="020B0604020202020204" charset="0"/>
            </a:endParaRPr>
          </a:p>
          <a:p>
            <a:pPr>
              <a:lnSpc>
                <a:spcPct val="90000"/>
              </a:lnSpc>
              <a:buBlip>
                <a:blip r:embed="rId2"/>
              </a:buBlip>
            </a:pPr>
            <a:r>
              <a:rPr lang="en-US" sz="3000" dirty="0">
                <a:latin typeface="Akzidenz-Grotesk Std 2" panose="020B0604020202020204" charset="0"/>
              </a:rPr>
              <a:t>IRC Seattle opened in 1976</a:t>
            </a:r>
          </a:p>
          <a:p>
            <a:pPr>
              <a:lnSpc>
                <a:spcPct val="90000"/>
              </a:lnSpc>
            </a:pPr>
            <a:r>
              <a:rPr lang="en-US" sz="3000" dirty="0">
                <a:latin typeface="Akzidenz-Grotesk Std 2" panose="020B0604020202020204" charset="0"/>
              </a:rPr>
              <a:t>	</a:t>
            </a:r>
            <a:r>
              <a:rPr lang="en-US" sz="3000" b="0" dirty="0">
                <a:latin typeface="Akzidenz-Grotesk Std 2" panose="020B0604020202020204" charset="0"/>
              </a:rPr>
              <a:t>Since then, we have welcomed over 25,000 refugees to Washington from 35+ countries</a:t>
            </a:r>
          </a:p>
          <a:p>
            <a:pPr>
              <a:lnSpc>
                <a:spcPct val="90000"/>
              </a:lnSpc>
            </a:pPr>
            <a:endParaRPr lang="en-US" sz="3000" b="0" dirty="0">
              <a:latin typeface="Akzidenz-Grotesk Std 2" panose="020B0604020202020204" charset="0"/>
            </a:endParaRPr>
          </a:p>
          <a:p>
            <a:pPr>
              <a:lnSpc>
                <a:spcPct val="90000"/>
              </a:lnSpc>
              <a:buBlip>
                <a:blip r:embed="rId2"/>
              </a:buBlip>
            </a:pPr>
            <a:r>
              <a:rPr lang="en-US" sz="3000" dirty="0">
                <a:latin typeface="Akzidenz-Grotesk Std 2" panose="020B0604020202020204" charset="0"/>
              </a:rPr>
              <a:t>In FY 2023</a:t>
            </a:r>
          </a:p>
          <a:p>
            <a:pPr>
              <a:lnSpc>
                <a:spcPct val="90000"/>
              </a:lnSpc>
            </a:pPr>
            <a:r>
              <a:rPr lang="en-US" sz="3000" dirty="0">
                <a:latin typeface="Akzidenz-Grotesk Std 2" panose="020B0604020202020204" charset="0"/>
              </a:rPr>
              <a:t>	</a:t>
            </a:r>
            <a:r>
              <a:rPr lang="en-US" sz="3000" b="0" dirty="0">
                <a:latin typeface="Akzidenz-Grotesk Std 2" panose="020B0604020202020204" charset="0"/>
              </a:rPr>
              <a:t>The US resettled 60,014 refugees out of the 125,000 goal, or 48%. </a:t>
            </a:r>
          </a:p>
          <a:p>
            <a:pPr>
              <a:lnSpc>
                <a:spcPct val="90000"/>
              </a:lnSpc>
            </a:pPr>
            <a:r>
              <a:rPr lang="en-US" sz="3000" b="0" dirty="0">
                <a:latin typeface="Akzidenz-Grotesk Std 2" panose="020B0604020202020204" charset="0"/>
              </a:rPr>
              <a:t>	IRC WA resettled 810 individuals </a:t>
            </a:r>
          </a:p>
          <a:p>
            <a:pPr>
              <a:lnSpc>
                <a:spcPct val="90000"/>
              </a:lnSpc>
            </a:pPr>
            <a:endParaRPr lang="en-US" sz="3000" dirty="0">
              <a:latin typeface="Akzidenz-Grotesk Std 2" panose="020B0604020202020204" charset="0"/>
            </a:endParaRPr>
          </a:p>
          <a:p>
            <a:pPr>
              <a:lnSpc>
                <a:spcPct val="90000"/>
              </a:lnSpc>
            </a:pPr>
            <a:endParaRPr lang="en-US" sz="2300" dirty="0">
              <a:latin typeface="Akzidenz-Grotesk Std 1" panose="020B0604020202020204" charset="0"/>
            </a:endParaRPr>
          </a:p>
          <a:p>
            <a:pPr>
              <a:lnSpc>
                <a:spcPct val="90000"/>
              </a:lnSpc>
            </a:pPr>
            <a:endParaRPr lang="en-US" sz="2300" dirty="0"/>
          </a:p>
          <a:p>
            <a:pPr>
              <a:lnSpc>
                <a:spcPct val="90000"/>
              </a:lnSpc>
            </a:pPr>
            <a:endParaRPr lang="en-US" sz="2300" dirty="0"/>
          </a:p>
        </p:txBody>
      </p:sp>
      <p:pic>
        <p:nvPicPr>
          <p:cNvPr id="7" name="Picture 6">
            <a:extLst>
              <a:ext uri="{FF2B5EF4-FFF2-40B4-BE49-F238E27FC236}">
                <a16:creationId xmlns:a16="http://schemas.microsoft.com/office/drawing/2014/main" id="{C7F4F125-F2AD-12BC-B7D5-D539652D76D4}"/>
              </a:ext>
            </a:extLst>
          </p:cNvPr>
          <p:cNvPicPr>
            <a:picLocks noChangeAspect="1"/>
          </p:cNvPicPr>
          <p:nvPr/>
        </p:nvPicPr>
        <p:blipFill>
          <a:blip r:embed="rId3"/>
          <a:stretch>
            <a:fillRect/>
          </a:stretch>
        </p:blipFill>
        <p:spPr>
          <a:xfrm>
            <a:off x="2286000" y="2019299"/>
            <a:ext cx="5544028" cy="6862971"/>
          </a:xfrm>
          <a:prstGeom prst="rect">
            <a:avLst/>
          </a:prstGeom>
        </p:spPr>
      </p:pic>
    </p:spTree>
    <p:extLst>
      <p:ext uri="{BB962C8B-B14F-4D97-AF65-F5344CB8AC3E}">
        <p14:creationId xmlns:p14="http://schemas.microsoft.com/office/powerpoint/2010/main" val="1822393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C82F"/>
        </a:solidFill>
        <a:effectLst/>
      </p:bgPr>
    </p:bg>
    <p:spTree>
      <p:nvGrpSpPr>
        <p:cNvPr id="1" name=""/>
        <p:cNvGrpSpPr/>
        <p:nvPr/>
      </p:nvGrpSpPr>
      <p:grpSpPr>
        <a:xfrm>
          <a:off x="0" y="0"/>
          <a:ext cx="0" cy="0"/>
          <a:chOff x="0" y="0"/>
          <a:chExt cx="0" cy="0"/>
        </a:xfrm>
      </p:grpSpPr>
      <p:grpSp>
        <p:nvGrpSpPr>
          <p:cNvPr id="2" name="Group 2"/>
          <p:cNvGrpSpPr/>
          <p:nvPr/>
        </p:nvGrpSpPr>
        <p:grpSpPr>
          <a:xfrm>
            <a:off x="0" y="94584"/>
            <a:ext cx="18288000" cy="6038619"/>
            <a:chOff x="0" y="0"/>
            <a:chExt cx="4816593" cy="1590418"/>
          </a:xfrm>
        </p:grpSpPr>
        <p:sp>
          <p:nvSpPr>
            <p:cNvPr id="3" name="Freeform 3"/>
            <p:cNvSpPr/>
            <p:nvPr/>
          </p:nvSpPr>
          <p:spPr>
            <a:xfrm>
              <a:off x="0" y="0"/>
              <a:ext cx="4816592" cy="1590418"/>
            </a:xfrm>
            <a:custGeom>
              <a:avLst/>
              <a:gdLst/>
              <a:ahLst/>
              <a:cxnLst/>
              <a:rect l="l" t="t" r="r" b="b"/>
              <a:pathLst>
                <a:path w="4816592" h="1590418">
                  <a:moveTo>
                    <a:pt x="0" y="0"/>
                  </a:moveTo>
                  <a:lnTo>
                    <a:pt x="4816592" y="0"/>
                  </a:lnTo>
                  <a:lnTo>
                    <a:pt x="4816592" y="1590418"/>
                  </a:lnTo>
                  <a:lnTo>
                    <a:pt x="0" y="1590418"/>
                  </a:lnTo>
                  <a:close/>
                </a:path>
              </a:pathLst>
            </a:custGeom>
            <a:solidFill>
              <a:srgbClr val="FDC82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0" y="-57150"/>
              <a:ext cx="4816593" cy="1647568"/>
            </a:xfrm>
            <a:prstGeom prst="rect">
              <a:avLst/>
            </a:prstGeom>
          </p:spPr>
          <p:txBody>
            <a:bodyPr lIns="50800" tIns="50800" rIns="50800" bIns="50800" rtlCol="0" anchor="ctr"/>
            <a:lstStyle/>
            <a:p>
              <a:pPr marL="0" marR="0" lvl="0" indent="0" algn="ctr" defTabSz="914400" rtl="0" eaLnBrk="1" fontAlgn="auto" latinLnBrk="0" hangingPunct="1">
                <a:lnSpc>
                  <a:spcPts val="331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5"/>
          <p:cNvSpPr/>
          <p:nvPr/>
        </p:nvSpPr>
        <p:spPr>
          <a:xfrm>
            <a:off x="0" y="4362382"/>
            <a:ext cx="18288000" cy="3040380"/>
          </a:xfrm>
          <a:custGeom>
            <a:avLst/>
            <a:gdLst/>
            <a:ahLst/>
            <a:cxnLst/>
            <a:rect l="l" t="t" r="r" b="b"/>
            <a:pathLst>
              <a:path w="18288000" h="3040380">
                <a:moveTo>
                  <a:pt x="0" y="0"/>
                </a:moveTo>
                <a:lnTo>
                  <a:pt x="18288000" y="0"/>
                </a:lnTo>
                <a:lnTo>
                  <a:pt x="18288000" y="3040380"/>
                </a:lnTo>
                <a:lnTo>
                  <a:pt x="0" y="30403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14300344" y="4583838"/>
            <a:ext cx="2597468" cy="2597467"/>
          </a:xfrm>
          <a:custGeom>
            <a:avLst/>
            <a:gdLst/>
            <a:ahLst/>
            <a:cxnLst/>
            <a:rect l="l" t="t" r="r" b="b"/>
            <a:pathLst>
              <a:path w="2597468" h="2597467">
                <a:moveTo>
                  <a:pt x="0" y="0"/>
                </a:moveTo>
                <a:lnTo>
                  <a:pt x="2597468" y="0"/>
                </a:lnTo>
                <a:lnTo>
                  <a:pt x="2597468" y="2597467"/>
                </a:lnTo>
                <a:lnTo>
                  <a:pt x="0" y="2597467"/>
                </a:lnTo>
                <a:lnTo>
                  <a:pt x="0" y="0"/>
                </a:lnTo>
                <a:close/>
              </a:path>
            </a:pathLst>
          </a:custGeom>
          <a:blipFill>
            <a:blip r:embed="rId4">
              <a:alphaModFix amt="19999"/>
              <a:extLst>
                <a:ext uri="{96DAC541-7B7A-43D3-8B79-37D633B846F1}">
                  <asvg:svgBlip xmlns:asvg="http://schemas.microsoft.com/office/drawing/2016/SVG/main" r:embed="rId5"/>
                </a:ext>
              </a:extLst>
            </a:blip>
            <a:stretch>
              <a:fillRect/>
            </a:stretch>
          </a:blip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1748017" y="4525690"/>
            <a:ext cx="2597320" cy="2597320"/>
          </a:xfrm>
          <a:custGeom>
            <a:avLst/>
            <a:gdLst/>
            <a:ahLst/>
            <a:cxnLst/>
            <a:rect l="l" t="t" r="r" b="b"/>
            <a:pathLst>
              <a:path w="2597320" h="2597320">
                <a:moveTo>
                  <a:pt x="0" y="0"/>
                </a:moveTo>
                <a:lnTo>
                  <a:pt x="2597319" y="0"/>
                </a:lnTo>
                <a:lnTo>
                  <a:pt x="2597319" y="2597320"/>
                </a:lnTo>
                <a:lnTo>
                  <a:pt x="0" y="2597320"/>
                </a:lnTo>
                <a:lnTo>
                  <a:pt x="0" y="0"/>
                </a:lnTo>
                <a:close/>
              </a:path>
            </a:pathLst>
          </a:custGeom>
          <a:blipFill>
            <a:blip r:embed="rId6">
              <a:alphaModFix amt="19999"/>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4000754" y="4583838"/>
            <a:ext cx="2597467" cy="2597467"/>
          </a:xfrm>
          <a:custGeom>
            <a:avLst/>
            <a:gdLst/>
            <a:ahLst/>
            <a:cxnLst/>
            <a:rect l="l" t="t" r="r" b="b"/>
            <a:pathLst>
              <a:path w="2597467" h="2597467">
                <a:moveTo>
                  <a:pt x="0" y="0"/>
                </a:moveTo>
                <a:lnTo>
                  <a:pt x="2597467" y="0"/>
                </a:lnTo>
                <a:lnTo>
                  <a:pt x="2597467" y="2597467"/>
                </a:lnTo>
                <a:lnTo>
                  <a:pt x="0" y="2597467"/>
                </a:lnTo>
                <a:lnTo>
                  <a:pt x="0" y="0"/>
                </a:lnTo>
                <a:close/>
              </a:path>
            </a:pathLst>
          </a:custGeom>
          <a:blipFill>
            <a:blip r:embed="rId4">
              <a:alphaModFix amt="19999"/>
              <a:extLst>
                <a:ext uri="{96DAC541-7B7A-43D3-8B79-37D633B846F1}">
                  <asvg:svgBlip xmlns:asvg="http://schemas.microsoft.com/office/drawing/2016/SVG/main" r:embed="rId5"/>
                </a:ext>
              </a:extLst>
            </a:blip>
            <a:stretch>
              <a:fillRect/>
            </a:stretch>
          </a:blip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p:cNvSpPr/>
          <p:nvPr/>
        </p:nvSpPr>
        <p:spPr>
          <a:xfrm>
            <a:off x="9150549" y="4583838"/>
            <a:ext cx="2597467" cy="2597467"/>
          </a:xfrm>
          <a:custGeom>
            <a:avLst/>
            <a:gdLst/>
            <a:ahLst/>
            <a:cxnLst/>
            <a:rect l="l" t="t" r="r" b="b"/>
            <a:pathLst>
              <a:path w="2597467" h="2597467">
                <a:moveTo>
                  <a:pt x="0" y="0"/>
                </a:moveTo>
                <a:lnTo>
                  <a:pt x="2597468" y="0"/>
                </a:lnTo>
                <a:lnTo>
                  <a:pt x="2597468" y="2597467"/>
                </a:lnTo>
                <a:lnTo>
                  <a:pt x="0" y="2597467"/>
                </a:lnTo>
                <a:lnTo>
                  <a:pt x="0" y="0"/>
                </a:lnTo>
                <a:close/>
              </a:path>
            </a:pathLst>
          </a:custGeom>
          <a:blipFill>
            <a:blip r:embed="rId4">
              <a:alphaModFix amt="19999"/>
              <a:extLst>
                <a:ext uri="{96DAC541-7B7A-43D3-8B79-37D633B846F1}">
                  <asvg:svgBlip xmlns:asvg="http://schemas.microsoft.com/office/drawing/2016/SVG/main" r:embed="rId5"/>
                </a:ext>
              </a:extLst>
            </a:blip>
            <a:stretch>
              <a:fillRect/>
            </a:stretch>
          </a:blip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p:cNvSpPr/>
          <p:nvPr/>
        </p:nvSpPr>
        <p:spPr>
          <a:xfrm>
            <a:off x="1448426" y="4525690"/>
            <a:ext cx="2597320" cy="2597320"/>
          </a:xfrm>
          <a:custGeom>
            <a:avLst/>
            <a:gdLst/>
            <a:ahLst/>
            <a:cxnLst/>
            <a:rect l="l" t="t" r="r" b="b"/>
            <a:pathLst>
              <a:path w="2597320" h="2597320">
                <a:moveTo>
                  <a:pt x="0" y="0"/>
                </a:moveTo>
                <a:lnTo>
                  <a:pt x="2597320" y="0"/>
                </a:lnTo>
                <a:lnTo>
                  <a:pt x="2597320" y="2597320"/>
                </a:lnTo>
                <a:lnTo>
                  <a:pt x="0" y="2597320"/>
                </a:lnTo>
                <a:lnTo>
                  <a:pt x="0" y="0"/>
                </a:lnTo>
                <a:close/>
              </a:path>
            </a:pathLst>
          </a:custGeom>
          <a:blipFill>
            <a:blip r:embed="rId6">
              <a:alphaModFix amt="19999"/>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p:cNvSpPr/>
          <p:nvPr/>
        </p:nvSpPr>
        <p:spPr>
          <a:xfrm>
            <a:off x="6598221" y="4525690"/>
            <a:ext cx="2597320" cy="2597320"/>
          </a:xfrm>
          <a:custGeom>
            <a:avLst/>
            <a:gdLst/>
            <a:ahLst/>
            <a:cxnLst/>
            <a:rect l="l" t="t" r="r" b="b"/>
            <a:pathLst>
              <a:path w="2597320" h="2597320">
                <a:moveTo>
                  <a:pt x="0" y="0"/>
                </a:moveTo>
                <a:lnTo>
                  <a:pt x="2597320" y="0"/>
                </a:lnTo>
                <a:lnTo>
                  <a:pt x="2597320" y="2597320"/>
                </a:lnTo>
                <a:lnTo>
                  <a:pt x="0" y="2597320"/>
                </a:lnTo>
                <a:lnTo>
                  <a:pt x="0" y="0"/>
                </a:lnTo>
                <a:close/>
              </a:path>
            </a:pathLst>
          </a:custGeom>
          <a:blipFill>
            <a:blip r:embed="rId6">
              <a:alphaModFix amt="19999"/>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2" name="Group 12"/>
          <p:cNvGrpSpPr/>
          <p:nvPr/>
        </p:nvGrpSpPr>
        <p:grpSpPr>
          <a:xfrm>
            <a:off x="4483896" y="5032462"/>
            <a:ext cx="1613016" cy="1613016"/>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CF9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TextBox 14"/>
            <p:cNvSpPr txBox="1"/>
            <p:nvPr/>
          </p:nvSpPr>
          <p:spPr>
            <a:xfrm>
              <a:off x="76200" y="19050"/>
              <a:ext cx="660400" cy="717550"/>
            </a:xfrm>
            <a:prstGeom prst="rect">
              <a:avLst/>
            </a:prstGeom>
          </p:spPr>
          <p:txBody>
            <a:bodyPr lIns="50800" tIns="50800" rIns="50800" bIns="50800" rtlCol="0" anchor="ctr"/>
            <a:lstStyle/>
            <a:p>
              <a:pPr marL="0" marR="0" lvl="0" indent="0" algn="ctr" defTabSz="914400" rtl="0" eaLnBrk="1" fontAlgn="auto" latinLnBrk="0" hangingPunct="1">
                <a:lnSpc>
                  <a:spcPts val="21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kzidenz-Grotesk Std 1"/>
                  <a:ea typeface="Akzidenz-Grotesk Std 1"/>
                  <a:cs typeface="Akzidenz-Grotesk Std 1"/>
                  <a:sym typeface="Akzidenz-Grotesk Std 1"/>
                </a:rPr>
                <a:t> </a:t>
              </a:r>
            </a:p>
          </p:txBody>
        </p:sp>
      </p:grpSp>
      <p:grpSp>
        <p:nvGrpSpPr>
          <p:cNvPr id="15" name="Group 15"/>
          <p:cNvGrpSpPr/>
          <p:nvPr/>
        </p:nvGrpSpPr>
        <p:grpSpPr>
          <a:xfrm>
            <a:off x="1910583" y="5032462"/>
            <a:ext cx="1613016" cy="1613016"/>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DD53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TextBox 17"/>
            <p:cNvSpPr txBox="1"/>
            <p:nvPr/>
          </p:nvSpPr>
          <p:spPr>
            <a:xfrm>
              <a:off x="76200" y="19050"/>
              <a:ext cx="660400" cy="717550"/>
            </a:xfrm>
            <a:prstGeom prst="rect">
              <a:avLst/>
            </a:prstGeom>
          </p:spPr>
          <p:txBody>
            <a:bodyPr lIns="50800" tIns="50800" rIns="50800" bIns="50800" rtlCol="0" anchor="ctr"/>
            <a:lstStyle/>
            <a:p>
              <a:pPr marL="0" marR="0" lvl="0" indent="0" algn="ctr" defTabSz="914400" rtl="0" eaLnBrk="1" fontAlgn="auto" latinLnBrk="0" hangingPunct="1">
                <a:lnSpc>
                  <a:spcPts val="21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kzidenz-Grotesk Std 1"/>
                  <a:ea typeface="Akzidenz-Grotesk Std 1"/>
                  <a:cs typeface="Akzidenz-Grotesk Std 1"/>
                  <a:sym typeface="Akzidenz-Grotesk Std 1"/>
                </a:rPr>
                <a:t> </a:t>
              </a:r>
            </a:p>
          </p:txBody>
        </p:sp>
      </p:grpSp>
      <p:grpSp>
        <p:nvGrpSpPr>
          <p:cNvPr id="18" name="Group 18"/>
          <p:cNvGrpSpPr/>
          <p:nvPr/>
        </p:nvGrpSpPr>
        <p:grpSpPr>
          <a:xfrm>
            <a:off x="7057209" y="5032462"/>
            <a:ext cx="1613016" cy="1613016"/>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8C6D1"/>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TextBox 20"/>
            <p:cNvSpPr txBox="1"/>
            <p:nvPr/>
          </p:nvSpPr>
          <p:spPr>
            <a:xfrm>
              <a:off x="76200" y="19050"/>
              <a:ext cx="660400" cy="717550"/>
            </a:xfrm>
            <a:prstGeom prst="rect">
              <a:avLst/>
            </a:prstGeom>
          </p:spPr>
          <p:txBody>
            <a:bodyPr lIns="50800" tIns="50800" rIns="50800" bIns="50800" rtlCol="0" anchor="ctr"/>
            <a:lstStyle/>
            <a:p>
              <a:pPr marL="0" marR="0" lvl="0" indent="0" algn="ctr" defTabSz="914400" rtl="0" eaLnBrk="1" fontAlgn="auto" latinLnBrk="0" hangingPunct="1">
                <a:lnSpc>
                  <a:spcPts val="21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kzidenz-Grotesk Std 1"/>
                  <a:ea typeface="Akzidenz-Grotesk Std 1"/>
                  <a:cs typeface="Akzidenz-Grotesk Std 1"/>
                  <a:sym typeface="Akzidenz-Grotesk Std 1"/>
                </a:rPr>
                <a:t> </a:t>
              </a:r>
            </a:p>
          </p:txBody>
        </p:sp>
      </p:grpSp>
      <p:grpSp>
        <p:nvGrpSpPr>
          <p:cNvPr id="21" name="Group 21"/>
          <p:cNvGrpSpPr/>
          <p:nvPr/>
        </p:nvGrpSpPr>
        <p:grpSpPr>
          <a:xfrm>
            <a:off x="9630521" y="5032462"/>
            <a:ext cx="1613016" cy="1613016"/>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09DE7"/>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TextBox 23"/>
            <p:cNvSpPr txBox="1"/>
            <p:nvPr/>
          </p:nvSpPr>
          <p:spPr>
            <a:xfrm>
              <a:off x="76200" y="19050"/>
              <a:ext cx="660400" cy="717550"/>
            </a:xfrm>
            <a:prstGeom prst="rect">
              <a:avLst/>
            </a:prstGeom>
          </p:spPr>
          <p:txBody>
            <a:bodyPr lIns="50800" tIns="50800" rIns="50800" bIns="50800" rtlCol="0" anchor="ctr"/>
            <a:lstStyle/>
            <a:p>
              <a:pPr marL="0" marR="0" lvl="0" indent="0" algn="ctr" defTabSz="914400" rtl="0" eaLnBrk="1" fontAlgn="auto" latinLnBrk="0" hangingPunct="1">
                <a:lnSpc>
                  <a:spcPts val="21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kzidenz-Grotesk Std 1"/>
                  <a:ea typeface="Akzidenz-Grotesk Std 1"/>
                  <a:cs typeface="Akzidenz-Grotesk Std 1"/>
                  <a:sym typeface="Akzidenz-Grotesk Std 1"/>
                </a:rPr>
                <a:t> </a:t>
              </a:r>
            </a:p>
          </p:txBody>
        </p:sp>
      </p:grpSp>
      <p:grpSp>
        <p:nvGrpSpPr>
          <p:cNvPr id="24" name="Group 24"/>
          <p:cNvGrpSpPr/>
          <p:nvPr/>
        </p:nvGrpSpPr>
        <p:grpSpPr>
          <a:xfrm>
            <a:off x="12203834" y="5032462"/>
            <a:ext cx="1613016" cy="1613016"/>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65A7"/>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TextBox 26"/>
            <p:cNvSpPr txBox="1"/>
            <p:nvPr/>
          </p:nvSpPr>
          <p:spPr>
            <a:xfrm>
              <a:off x="76200" y="19050"/>
              <a:ext cx="660400" cy="717550"/>
            </a:xfrm>
            <a:prstGeom prst="rect">
              <a:avLst/>
            </a:prstGeom>
          </p:spPr>
          <p:txBody>
            <a:bodyPr lIns="50800" tIns="50800" rIns="50800" bIns="50800" rtlCol="0" anchor="ctr"/>
            <a:lstStyle/>
            <a:p>
              <a:pPr marL="0" marR="0" lvl="0" indent="0" algn="ctr" defTabSz="914400" rtl="0" eaLnBrk="1" fontAlgn="auto" latinLnBrk="0" hangingPunct="1">
                <a:lnSpc>
                  <a:spcPts val="21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kzidenz-Grotesk Std 1"/>
                  <a:ea typeface="Akzidenz-Grotesk Std 1"/>
                  <a:cs typeface="Akzidenz-Grotesk Std 1"/>
                  <a:sym typeface="Akzidenz-Grotesk Std 1"/>
                </a:rPr>
                <a:t> </a:t>
              </a:r>
            </a:p>
          </p:txBody>
        </p:sp>
      </p:grpSp>
      <p:grpSp>
        <p:nvGrpSpPr>
          <p:cNvPr id="27" name="Group 27"/>
          <p:cNvGrpSpPr/>
          <p:nvPr/>
        </p:nvGrpSpPr>
        <p:grpSpPr>
          <a:xfrm>
            <a:off x="14777147" y="5032462"/>
            <a:ext cx="1613016" cy="1613016"/>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D67C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TextBox 29"/>
            <p:cNvSpPr txBox="1"/>
            <p:nvPr/>
          </p:nvSpPr>
          <p:spPr>
            <a:xfrm>
              <a:off x="76200" y="19050"/>
              <a:ext cx="660400" cy="717550"/>
            </a:xfrm>
            <a:prstGeom prst="rect">
              <a:avLst/>
            </a:prstGeom>
          </p:spPr>
          <p:txBody>
            <a:bodyPr lIns="50800" tIns="50800" rIns="50800" bIns="50800" rtlCol="0" anchor="ctr"/>
            <a:lstStyle/>
            <a:p>
              <a:pPr marL="0" marR="0" lvl="0" indent="0" algn="ctr" defTabSz="914400" rtl="0" eaLnBrk="1" fontAlgn="auto" latinLnBrk="0" hangingPunct="1">
                <a:lnSpc>
                  <a:spcPts val="21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kzidenz-Grotesk Std 1"/>
                  <a:ea typeface="Akzidenz-Grotesk Std 1"/>
                  <a:cs typeface="Akzidenz-Grotesk Std 1"/>
                  <a:sym typeface="Akzidenz-Grotesk Std 1"/>
                </a:rPr>
                <a:t> </a:t>
              </a:r>
            </a:p>
          </p:txBody>
        </p:sp>
      </p:grpSp>
      <p:sp>
        <p:nvSpPr>
          <p:cNvPr id="30" name="Freeform 30"/>
          <p:cNvSpPr/>
          <p:nvPr/>
        </p:nvSpPr>
        <p:spPr>
          <a:xfrm>
            <a:off x="2416740" y="5418908"/>
            <a:ext cx="762231" cy="810884"/>
          </a:xfrm>
          <a:custGeom>
            <a:avLst/>
            <a:gdLst/>
            <a:ahLst/>
            <a:cxnLst/>
            <a:rect l="l" t="t" r="r" b="b"/>
            <a:pathLst>
              <a:path w="762231" h="810884">
                <a:moveTo>
                  <a:pt x="0" y="0"/>
                </a:moveTo>
                <a:lnTo>
                  <a:pt x="762231" y="0"/>
                </a:lnTo>
                <a:lnTo>
                  <a:pt x="762231" y="810884"/>
                </a:lnTo>
                <a:lnTo>
                  <a:pt x="0" y="8108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Freeform 31"/>
          <p:cNvSpPr/>
          <p:nvPr/>
        </p:nvSpPr>
        <p:spPr>
          <a:xfrm>
            <a:off x="4942348" y="5438253"/>
            <a:ext cx="714279" cy="772194"/>
          </a:xfrm>
          <a:custGeom>
            <a:avLst/>
            <a:gdLst/>
            <a:ahLst/>
            <a:cxnLst/>
            <a:rect l="l" t="t" r="r" b="b"/>
            <a:pathLst>
              <a:path w="714279" h="772194">
                <a:moveTo>
                  <a:pt x="0" y="0"/>
                </a:moveTo>
                <a:lnTo>
                  <a:pt x="714279" y="0"/>
                </a:lnTo>
                <a:lnTo>
                  <a:pt x="714279" y="772193"/>
                </a:lnTo>
                <a:lnTo>
                  <a:pt x="0" y="77219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Freeform 32"/>
          <p:cNvSpPr/>
          <p:nvPr/>
        </p:nvSpPr>
        <p:spPr>
          <a:xfrm>
            <a:off x="7461826" y="5426478"/>
            <a:ext cx="803780" cy="795743"/>
          </a:xfrm>
          <a:custGeom>
            <a:avLst/>
            <a:gdLst/>
            <a:ahLst/>
            <a:cxnLst/>
            <a:rect l="l" t="t" r="r" b="b"/>
            <a:pathLst>
              <a:path w="803780" h="795743">
                <a:moveTo>
                  <a:pt x="0" y="0"/>
                </a:moveTo>
                <a:lnTo>
                  <a:pt x="803781" y="0"/>
                </a:lnTo>
                <a:lnTo>
                  <a:pt x="803781" y="795743"/>
                </a:lnTo>
                <a:lnTo>
                  <a:pt x="0" y="79574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Freeform 33"/>
          <p:cNvSpPr/>
          <p:nvPr/>
        </p:nvSpPr>
        <p:spPr>
          <a:xfrm rot="-457325" flipV="1">
            <a:off x="4974154" y="8631099"/>
            <a:ext cx="754189" cy="317702"/>
          </a:xfrm>
          <a:custGeom>
            <a:avLst/>
            <a:gdLst/>
            <a:ahLst/>
            <a:cxnLst/>
            <a:rect l="l" t="t" r="r" b="b"/>
            <a:pathLst>
              <a:path w="754189" h="317702">
                <a:moveTo>
                  <a:pt x="0" y="317702"/>
                </a:moveTo>
                <a:lnTo>
                  <a:pt x="754189" y="317702"/>
                </a:lnTo>
                <a:lnTo>
                  <a:pt x="754189" y="0"/>
                </a:lnTo>
                <a:lnTo>
                  <a:pt x="0" y="0"/>
                </a:lnTo>
                <a:lnTo>
                  <a:pt x="0" y="317702"/>
                </a:lnTo>
                <a:close/>
              </a:path>
            </a:pathLst>
          </a:custGeom>
          <a:blipFill>
            <a:blip r:embed="rId14">
              <a:extLst>
                <a:ext uri="{96DAC541-7B7A-43D3-8B79-37D633B846F1}">
                  <asvg:svgBlip xmlns:asvg="http://schemas.microsoft.com/office/drawing/2016/SVG/main" r:embed="rId15"/>
                </a:ext>
              </a:extLst>
            </a:blip>
            <a:stretch>
              <a:fillRect/>
            </a:stretch>
          </a:blip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Freeform 34"/>
          <p:cNvSpPr/>
          <p:nvPr/>
        </p:nvSpPr>
        <p:spPr>
          <a:xfrm rot="-457325" flipV="1">
            <a:off x="9996587" y="8631099"/>
            <a:ext cx="754189" cy="317702"/>
          </a:xfrm>
          <a:custGeom>
            <a:avLst/>
            <a:gdLst/>
            <a:ahLst/>
            <a:cxnLst/>
            <a:rect l="l" t="t" r="r" b="b"/>
            <a:pathLst>
              <a:path w="754189" h="317702">
                <a:moveTo>
                  <a:pt x="0" y="317702"/>
                </a:moveTo>
                <a:lnTo>
                  <a:pt x="754190" y="317702"/>
                </a:lnTo>
                <a:lnTo>
                  <a:pt x="754190" y="0"/>
                </a:lnTo>
                <a:lnTo>
                  <a:pt x="0" y="0"/>
                </a:lnTo>
                <a:lnTo>
                  <a:pt x="0" y="317702"/>
                </a:lnTo>
                <a:close/>
              </a:path>
            </a:pathLst>
          </a:custGeom>
          <a:blipFill>
            <a:blip r:embed="rId14">
              <a:extLst>
                <a:ext uri="{96DAC541-7B7A-43D3-8B79-37D633B846F1}">
                  <asvg:svgBlip xmlns:asvg="http://schemas.microsoft.com/office/drawing/2016/SVG/main" r:embed="rId15"/>
                </a:ext>
              </a:extLst>
            </a:blip>
            <a:stretch>
              <a:fillRect/>
            </a:stretch>
          </a:blip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5" name="Freeform 35"/>
          <p:cNvSpPr/>
          <p:nvPr/>
        </p:nvSpPr>
        <p:spPr>
          <a:xfrm rot="372715">
            <a:off x="7486622" y="3162853"/>
            <a:ext cx="754189" cy="317702"/>
          </a:xfrm>
          <a:custGeom>
            <a:avLst/>
            <a:gdLst/>
            <a:ahLst/>
            <a:cxnLst/>
            <a:rect l="l" t="t" r="r" b="b"/>
            <a:pathLst>
              <a:path w="754189" h="317702">
                <a:moveTo>
                  <a:pt x="0" y="0"/>
                </a:moveTo>
                <a:lnTo>
                  <a:pt x="754189" y="0"/>
                </a:lnTo>
                <a:lnTo>
                  <a:pt x="754189" y="317702"/>
                </a:lnTo>
                <a:lnTo>
                  <a:pt x="0" y="317702"/>
                </a:lnTo>
                <a:lnTo>
                  <a:pt x="0" y="0"/>
                </a:lnTo>
                <a:close/>
              </a:path>
            </a:pathLst>
          </a:custGeom>
          <a:blipFill>
            <a:blip r:embed="rId14">
              <a:extLst>
                <a:ext uri="{96DAC541-7B7A-43D3-8B79-37D633B846F1}">
                  <asvg:svgBlip xmlns:asvg="http://schemas.microsoft.com/office/drawing/2016/SVG/main" r:embed="rId15"/>
                </a:ext>
              </a:extLst>
            </a:blip>
            <a:stretch>
              <a:fillRect/>
            </a:stretch>
          </a:blip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Freeform 36"/>
          <p:cNvSpPr/>
          <p:nvPr/>
        </p:nvSpPr>
        <p:spPr>
          <a:xfrm rot="372715">
            <a:off x="12575955" y="3162853"/>
            <a:ext cx="754189" cy="317702"/>
          </a:xfrm>
          <a:custGeom>
            <a:avLst/>
            <a:gdLst/>
            <a:ahLst/>
            <a:cxnLst/>
            <a:rect l="l" t="t" r="r" b="b"/>
            <a:pathLst>
              <a:path w="754189" h="317702">
                <a:moveTo>
                  <a:pt x="0" y="0"/>
                </a:moveTo>
                <a:lnTo>
                  <a:pt x="754189" y="0"/>
                </a:lnTo>
                <a:lnTo>
                  <a:pt x="754189" y="317702"/>
                </a:lnTo>
                <a:lnTo>
                  <a:pt x="0" y="317702"/>
                </a:lnTo>
                <a:lnTo>
                  <a:pt x="0" y="0"/>
                </a:lnTo>
                <a:close/>
              </a:path>
            </a:pathLst>
          </a:custGeom>
          <a:blipFill>
            <a:blip r:embed="rId14">
              <a:extLst>
                <a:ext uri="{96DAC541-7B7A-43D3-8B79-37D633B846F1}">
                  <asvg:svgBlip xmlns:asvg="http://schemas.microsoft.com/office/drawing/2016/SVG/main" r:embed="rId15"/>
                </a:ext>
              </a:extLst>
            </a:blip>
            <a:stretch>
              <a:fillRect/>
            </a:stretch>
          </a:blip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7" name="Freeform 37"/>
          <p:cNvSpPr/>
          <p:nvPr/>
        </p:nvSpPr>
        <p:spPr>
          <a:xfrm flipH="1">
            <a:off x="65915" y="6239131"/>
            <a:ext cx="309122" cy="293666"/>
          </a:xfrm>
          <a:custGeom>
            <a:avLst/>
            <a:gdLst/>
            <a:ahLst/>
            <a:cxnLst/>
            <a:rect l="l" t="t" r="r" b="b"/>
            <a:pathLst>
              <a:path w="309122" h="293666">
                <a:moveTo>
                  <a:pt x="309122" y="0"/>
                </a:moveTo>
                <a:lnTo>
                  <a:pt x="0" y="0"/>
                </a:lnTo>
                <a:lnTo>
                  <a:pt x="0" y="293666"/>
                </a:lnTo>
                <a:lnTo>
                  <a:pt x="309122" y="293666"/>
                </a:lnTo>
                <a:lnTo>
                  <a:pt x="309122"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8" name="Freeform 38"/>
          <p:cNvSpPr/>
          <p:nvPr/>
        </p:nvSpPr>
        <p:spPr>
          <a:xfrm>
            <a:off x="12580759" y="5309721"/>
            <a:ext cx="859167" cy="891483"/>
          </a:xfrm>
          <a:custGeom>
            <a:avLst/>
            <a:gdLst/>
            <a:ahLst/>
            <a:cxnLst/>
            <a:rect l="l" t="t" r="r" b="b"/>
            <a:pathLst>
              <a:path w="859167" h="891483">
                <a:moveTo>
                  <a:pt x="0" y="0"/>
                </a:moveTo>
                <a:lnTo>
                  <a:pt x="859166" y="0"/>
                </a:lnTo>
                <a:lnTo>
                  <a:pt x="859166" y="891482"/>
                </a:lnTo>
                <a:lnTo>
                  <a:pt x="0" y="891482"/>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9" name="Freeform 39"/>
          <p:cNvSpPr/>
          <p:nvPr/>
        </p:nvSpPr>
        <p:spPr>
          <a:xfrm>
            <a:off x="15043929" y="5309721"/>
            <a:ext cx="1145211" cy="1029258"/>
          </a:xfrm>
          <a:custGeom>
            <a:avLst/>
            <a:gdLst/>
            <a:ahLst/>
            <a:cxnLst/>
            <a:rect l="l" t="t" r="r" b="b"/>
            <a:pathLst>
              <a:path w="1145211" h="1029258">
                <a:moveTo>
                  <a:pt x="0" y="0"/>
                </a:moveTo>
                <a:lnTo>
                  <a:pt x="1145211" y="0"/>
                </a:lnTo>
                <a:lnTo>
                  <a:pt x="1145211" y="1029258"/>
                </a:lnTo>
                <a:lnTo>
                  <a:pt x="0" y="1029258"/>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0" name="Freeform 40"/>
          <p:cNvSpPr/>
          <p:nvPr/>
        </p:nvSpPr>
        <p:spPr>
          <a:xfrm>
            <a:off x="9867272" y="5353299"/>
            <a:ext cx="1139514" cy="985680"/>
          </a:xfrm>
          <a:custGeom>
            <a:avLst/>
            <a:gdLst/>
            <a:ahLst/>
            <a:cxnLst/>
            <a:rect l="l" t="t" r="r" b="b"/>
            <a:pathLst>
              <a:path w="1139514" h="985680">
                <a:moveTo>
                  <a:pt x="0" y="0"/>
                </a:moveTo>
                <a:lnTo>
                  <a:pt x="1139514" y="0"/>
                </a:lnTo>
                <a:lnTo>
                  <a:pt x="1139514" y="985680"/>
                </a:lnTo>
                <a:lnTo>
                  <a:pt x="0" y="985680"/>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1" name="TextBox 41"/>
          <p:cNvSpPr txBox="1"/>
          <p:nvPr/>
        </p:nvSpPr>
        <p:spPr>
          <a:xfrm>
            <a:off x="2061803" y="664701"/>
            <a:ext cx="13981720" cy="1028770"/>
          </a:xfrm>
          <a:prstGeom prst="rect">
            <a:avLst/>
          </a:prstGeom>
        </p:spPr>
        <p:txBody>
          <a:bodyPr wrap="square" lIns="0" tIns="0" rIns="0" bIns="0" rtlCol="0" anchor="t">
            <a:spAutoFit/>
          </a:bodyPr>
          <a:lstStyle/>
          <a:p>
            <a:pPr marL="0" marR="0" lvl="0" indent="0" algn="ctr" defTabSz="914400" rtl="0" eaLnBrk="1" fontAlgn="auto" latinLnBrk="0" hangingPunct="1">
              <a:lnSpc>
                <a:spcPts val="8396"/>
              </a:lnSpc>
              <a:spcBef>
                <a:spcPct val="0"/>
              </a:spcBef>
              <a:spcAft>
                <a:spcPts val="0"/>
              </a:spcAft>
              <a:buClrTx/>
              <a:buSzTx/>
              <a:buFontTx/>
              <a:buNone/>
              <a:tabLst/>
              <a:defRPr/>
            </a:pPr>
            <a:r>
              <a:rPr kumimoji="0" lang="en-US" sz="5997" b="0" i="0" u="none" strike="noStrike" kern="1200" cap="none" spc="0" normalizeH="0" baseline="0" noProof="0" dirty="0">
                <a:ln>
                  <a:noFill/>
                </a:ln>
                <a:solidFill>
                  <a:srgbClr val="000000"/>
                </a:solidFill>
                <a:effectLst/>
                <a:uLnTx/>
                <a:uFillTx/>
                <a:latin typeface="Akzidenz-Grotesk Std 1"/>
                <a:ea typeface="Akzidenz-Grotesk Std 1"/>
                <a:cs typeface="Akzidenz-Grotesk Std 1"/>
                <a:sym typeface="Akzidenz-Grotesk Std 1"/>
              </a:rPr>
              <a:t>Pathways to IRC Seattle for Refugees</a:t>
            </a:r>
          </a:p>
        </p:txBody>
      </p:sp>
      <p:sp>
        <p:nvSpPr>
          <p:cNvPr id="42" name="TextBox 42"/>
          <p:cNvSpPr txBox="1"/>
          <p:nvPr/>
        </p:nvSpPr>
        <p:spPr>
          <a:xfrm>
            <a:off x="6539159" y="8183880"/>
            <a:ext cx="3091362" cy="1699504"/>
          </a:xfrm>
          <a:prstGeom prst="rect">
            <a:avLst/>
          </a:prstGeom>
        </p:spPr>
        <p:txBody>
          <a:bodyPr lIns="0" tIns="0" rIns="0" bIns="0" rtlCol="0" anchor="t">
            <a:spAutoFit/>
          </a:bodyPr>
          <a:lstStyle/>
          <a:p>
            <a:pPr marL="0" marR="0" lvl="0" indent="0" algn="ctr" defTabSz="914400" rtl="0" eaLnBrk="1" fontAlgn="auto" latinLnBrk="0" hangingPunct="1">
              <a:lnSpc>
                <a:spcPts val="2699"/>
              </a:lnSpc>
              <a:spcBef>
                <a:spcPts val="0"/>
              </a:spcBef>
              <a:spcAft>
                <a:spcPts val="0"/>
              </a:spcAft>
              <a:buClrTx/>
              <a:buSzTx/>
              <a:buFontTx/>
              <a:buNone/>
              <a:tabLst/>
              <a:defRPr/>
            </a:pPr>
            <a:r>
              <a:rPr kumimoji="0" lang="en-US" sz="1799" b="0" i="0" u="none" strike="noStrike" kern="1200" cap="none" spc="0" normalizeH="0" baseline="0" noProof="0" dirty="0">
                <a:ln>
                  <a:noFill/>
                </a:ln>
                <a:solidFill>
                  <a:prstClr val="black"/>
                </a:solidFill>
                <a:effectLst/>
                <a:uLnTx/>
                <a:uFillTx/>
                <a:latin typeface="Akzidenz-Grotesk Std 2" panose="020B0604020202020204" charset="0"/>
                <a:ea typeface="Akzidenz-Grotesk Std 1"/>
                <a:cs typeface="Akzidenz-Grotesk Std 1"/>
                <a:sym typeface="Akzidenz-Grotesk Std 1"/>
              </a:rPr>
              <a:t>Refugees go through medical checks, security checks, interview with USCIS, more security check, voluntary cultural orientation.</a:t>
            </a:r>
          </a:p>
        </p:txBody>
      </p:sp>
      <p:sp>
        <p:nvSpPr>
          <p:cNvPr id="43" name="TextBox 43"/>
          <p:cNvSpPr txBox="1"/>
          <p:nvPr/>
        </p:nvSpPr>
        <p:spPr>
          <a:xfrm>
            <a:off x="1516726" y="7631430"/>
            <a:ext cx="2649115" cy="2738635"/>
          </a:xfrm>
          <a:prstGeom prst="rect">
            <a:avLst/>
          </a:prstGeom>
        </p:spPr>
        <p:txBody>
          <a:bodyPr lIns="0" tIns="0" rIns="0" bIns="0" rtlCol="0" anchor="t">
            <a:spAutoFit/>
          </a:bodyPr>
          <a:lstStyle/>
          <a:p>
            <a:pPr marL="0" marR="0" lvl="0" indent="0" algn="ctr" defTabSz="914400" rtl="0" eaLnBrk="1" fontAlgn="auto" latinLnBrk="0" hangingPunct="1">
              <a:lnSpc>
                <a:spcPts val="2699"/>
              </a:lnSpc>
              <a:spcBef>
                <a:spcPts val="0"/>
              </a:spcBef>
              <a:spcAft>
                <a:spcPts val="0"/>
              </a:spcAft>
              <a:buClrTx/>
              <a:buSzTx/>
              <a:buFontTx/>
              <a:buNone/>
              <a:tabLst/>
              <a:defRPr/>
            </a:pPr>
            <a:r>
              <a:rPr kumimoji="0" lang="en-US" sz="1799" b="0" i="0" u="none" strike="noStrike" kern="1200" cap="none" spc="0" normalizeH="0" baseline="0" noProof="0" dirty="0">
                <a:ln>
                  <a:noFill/>
                </a:ln>
                <a:solidFill>
                  <a:prstClr val="black"/>
                </a:solidFill>
                <a:effectLst/>
                <a:uLnTx/>
                <a:uFillTx/>
                <a:latin typeface="Akzidenz-Grotesk Std 2" panose="020B0604020202020204" charset="0"/>
                <a:ea typeface="Akzidenz-Grotesk Std 1"/>
                <a:cs typeface="Akzidenz-Grotesk Std 1"/>
                <a:sym typeface="Akzidenz-Grotesk Std 1"/>
              </a:rPr>
              <a:t>An individual crosses an international border and is registered with UNHCR and deemed to meet the 1951 UN Convention Relating to the Status of Refugees.</a:t>
            </a:r>
          </a:p>
          <a:p>
            <a:pPr marL="0" marR="0" lvl="0" indent="0" algn="ctr" defTabSz="914400" rtl="0" eaLnBrk="1" fontAlgn="auto" latinLnBrk="0" hangingPunct="1">
              <a:lnSpc>
                <a:spcPts val="2699"/>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4D4D4D"/>
              </a:solidFill>
              <a:effectLst/>
              <a:uLnTx/>
              <a:uFillTx/>
              <a:latin typeface="Akzidenz-Grotesk Std 1"/>
              <a:ea typeface="Akzidenz-Grotesk Std 1"/>
              <a:cs typeface="Akzidenz-Grotesk Std 1"/>
              <a:sym typeface="Akzidenz-Grotesk Std 1"/>
            </a:endParaRPr>
          </a:p>
        </p:txBody>
      </p:sp>
      <p:sp>
        <p:nvSpPr>
          <p:cNvPr id="44" name="TextBox 44"/>
          <p:cNvSpPr txBox="1"/>
          <p:nvPr/>
        </p:nvSpPr>
        <p:spPr>
          <a:xfrm>
            <a:off x="1392534" y="6983383"/>
            <a:ext cx="2649115" cy="514350"/>
          </a:xfrm>
          <a:prstGeom prst="rect">
            <a:avLst/>
          </a:prstGeom>
        </p:spPr>
        <p:txBody>
          <a:bodyPr lIns="0" tIns="0" rIns="0" bIns="0" rtlCol="0" anchor="t">
            <a:spAutoFit/>
          </a:bodyPr>
          <a:lstStyle/>
          <a:p>
            <a:pPr marL="0" marR="0" lvl="0" indent="0" algn="ctr" defTabSz="914400" rtl="0" eaLnBrk="1" fontAlgn="auto" latinLnBrk="0" hangingPunct="1">
              <a:lnSpc>
                <a:spcPts val="4199"/>
              </a:lnSpc>
              <a:spcBef>
                <a:spcPct val="0"/>
              </a:spcBef>
              <a:spcAft>
                <a:spcPts val="0"/>
              </a:spcAft>
              <a:buClrTx/>
              <a:buSzTx/>
              <a:buFontTx/>
              <a:buNone/>
              <a:tabLst/>
              <a:defRPr/>
            </a:pPr>
            <a:r>
              <a:rPr kumimoji="0" lang="en-US" sz="2999" b="0" i="0" u="none" strike="noStrike" kern="1200" cap="none" spc="0" normalizeH="0" baseline="0" noProof="0">
                <a:ln>
                  <a:noFill/>
                </a:ln>
                <a:solidFill>
                  <a:srgbClr val="000000"/>
                </a:solidFill>
                <a:effectLst/>
                <a:uLnTx/>
                <a:uFillTx/>
                <a:latin typeface="Akzidenz-Grotesk Std 1"/>
                <a:ea typeface="Akzidenz-Grotesk Std 1"/>
                <a:cs typeface="Akzidenz-Grotesk Std 1"/>
                <a:sym typeface="Akzidenz-Grotesk Std 1"/>
              </a:rPr>
              <a:t>Registration</a:t>
            </a:r>
          </a:p>
        </p:txBody>
      </p:sp>
      <p:sp>
        <p:nvSpPr>
          <p:cNvPr id="45" name="TextBox 45"/>
          <p:cNvSpPr txBox="1"/>
          <p:nvPr/>
        </p:nvSpPr>
        <p:spPr>
          <a:xfrm>
            <a:off x="2458066" y="3615992"/>
            <a:ext cx="518049" cy="448841"/>
          </a:xfrm>
          <a:prstGeom prst="rect">
            <a:avLst/>
          </a:prstGeom>
        </p:spPr>
        <p:txBody>
          <a:bodyPr lIns="0" tIns="0" rIns="0" bIns="0" rtlCol="0" anchor="t">
            <a:spAutoFit/>
          </a:bodyPr>
          <a:lstStyle/>
          <a:p>
            <a:pPr marL="0" marR="0" lvl="0" indent="0" algn="ctr" defTabSz="914400" rtl="0" eaLnBrk="1" fontAlgn="auto" latinLnBrk="0" hangingPunct="1">
              <a:lnSpc>
                <a:spcPts val="3500"/>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kzidenz-Grotesk Std Super" panose="02000503050000020004" pitchFamily="50" charset="0"/>
                <a:ea typeface="Akzidenz-Grotesk Std 1"/>
                <a:cs typeface="Akzidenz-Grotesk Std 1"/>
                <a:sym typeface="Akzidenz-Grotesk Std 1"/>
              </a:rPr>
              <a:t>01</a:t>
            </a:r>
          </a:p>
        </p:txBody>
      </p:sp>
      <p:sp>
        <p:nvSpPr>
          <p:cNvPr id="46" name="TextBox 46"/>
          <p:cNvSpPr txBox="1"/>
          <p:nvPr/>
        </p:nvSpPr>
        <p:spPr>
          <a:xfrm>
            <a:off x="5031379" y="7705537"/>
            <a:ext cx="518049" cy="448841"/>
          </a:xfrm>
          <a:prstGeom prst="rect">
            <a:avLst/>
          </a:prstGeom>
        </p:spPr>
        <p:txBody>
          <a:bodyPr lIns="0" tIns="0" rIns="0" bIns="0" rtlCol="0" anchor="t">
            <a:spAutoFit/>
          </a:bodyPr>
          <a:lstStyle/>
          <a:p>
            <a:pPr marL="0" marR="0" lvl="0" indent="0" algn="ctr" defTabSz="914400" rtl="0" eaLnBrk="1" fontAlgn="auto" latinLnBrk="0" hangingPunct="1">
              <a:lnSpc>
                <a:spcPts val="3500"/>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kzidenz-Grotesk Std 1"/>
                <a:ea typeface="Akzidenz-Grotesk Std 1"/>
                <a:cs typeface="Akzidenz-Grotesk Std 1"/>
                <a:sym typeface="Akzidenz-Grotesk Std 1"/>
              </a:rPr>
              <a:t>02</a:t>
            </a:r>
          </a:p>
        </p:txBody>
      </p:sp>
      <p:sp>
        <p:nvSpPr>
          <p:cNvPr id="47" name="TextBox 47"/>
          <p:cNvSpPr txBox="1"/>
          <p:nvPr/>
        </p:nvSpPr>
        <p:spPr>
          <a:xfrm>
            <a:off x="10178005" y="7705537"/>
            <a:ext cx="623285" cy="448841"/>
          </a:xfrm>
          <a:prstGeom prst="rect">
            <a:avLst/>
          </a:prstGeom>
        </p:spPr>
        <p:txBody>
          <a:bodyPr wrap="square" lIns="0" tIns="0" rIns="0" bIns="0" rtlCol="0" anchor="t">
            <a:spAutoFit/>
          </a:bodyPr>
          <a:lstStyle/>
          <a:p>
            <a:pPr marL="0" marR="0" lvl="0" indent="0" algn="ctr" defTabSz="914400" rtl="0" eaLnBrk="1" fontAlgn="auto" latinLnBrk="0" hangingPunct="1">
              <a:lnSpc>
                <a:spcPts val="3500"/>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kzidenz-Grotesk Std Super" panose="02000503050000020004" pitchFamily="50" charset="0"/>
                <a:ea typeface="Akzidenz-Grotesk Std 1"/>
                <a:cs typeface="Akzidenz-Grotesk Std 1"/>
                <a:sym typeface="Akzidenz-Grotesk Std 1"/>
              </a:rPr>
              <a:t>04</a:t>
            </a:r>
          </a:p>
        </p:txBody>
      </p:sp>
      <p:sp>
        <p:nvSpPr>
          <p:cNvPr id="48" name="TextBox 48"/>
          <p:cNvSpPr txBox="1"/>
          <p:nvPr/>
        </p:nvSpPr>
        <p:spPr>
          <a:xfrm>
            <a:off x="3965846" y="3407675"/>
            <a:ext cx="2649115" cy="1573530"/>
          </a:xfrm>
          <a:prstGeom prst="rect">
            <a:avLst/>
          </a:prstGeom>
        </p:spPr>
        <p:txBody>
          <a:bodyPr lIns="0" tIns="0" rIns="0" bIns="0" rtlCol="0" anchor="t">
            <a:spAutoFit/>
          </a:bodyPr>
          <a:lstStyle/>
          <a:p>
            <a:pPr marL="0" marR="0" lvl="0" indent="0" algn="ctr" defTabSz="914400" rtl="0" eaLnBrk="1" fontAlgn="auto" latinLnBrk="0" hangingPunct="1">
              <a:lnSpc>
                <a:spcPts val="2549"/>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kzidenz-Grotesk Std 2" panose="020B0604020202020204" charset="0"/>
                <a:ea typeface="Akzidenz-Grotesk Std 1"/>
                <a:cs typeface="Akzidenz-Grotesk Std 1"/>
                <a:sym typeface="Akzidenz-Grotesk Std 1"/>
              </a:rPr>
              <a:t>Especially vulnerable refugees are referred to nations that resettle refugees.</a:t>
            </a:r>
          </a:p>
          <a:p>
            <a:pPr marL="0" marR="0" lvl="0" indent="0" algn="ctr" defTabSz="914400" rtl="0" eaLnBrk="1" fontAlgn="auto" latinLnBrk="0" hangingPunct="1">
              <a:lnSpc>
                <a:spcPts val="2549"/>
              </a:lnSpc>
              <a:spcBef>
                <a:spcPts val="0"/>
              </a:spcBef>
              <a:spcAft>
                <a:spcPts val="0"/>
              </a:spcAft>
              <a:buClrTx/>
              <a:buSzTx/>
              <a:buFontTx/>
              <a:buNone/>
              <a:tabLst/>
              <a:defRPr/>
            </a:pPr>
            <a:endParaRPr kumimoji="0" lang="en-US" sz="1699" b="0" i="0" u="none" strike="noStrike" kern="1200" cap="none" spc="0" normalizeH="0" baseline="0" noProof="0" dirty="0">
              <a:ln>
                <a:noFill/>
              </a:ln>
              <a:solidFill>
                <a:srgbClr val="4D4D4D"/>
              </a:solidFill>
              <a:effectLst/>
              <a:uLnTx/>
              <a:uFillTx/>
              <a:latin typeface="Akzidenz-Grotesk Std 1"/>
              <a:ea typeface="Akzidenz-Grotesk Std 1"/>
              <a:cs typeface="Akzidenz-Grotesk Std 1"/>
              <a:sym typeface="Akzidenz-Grotesk Std 1"/>
            </a:endParaRPr>
          </a:p>
        </p:txBody>
      </p:sp>
      <p:sp>
        <p:nvSpPr>
          <p:cNvPr id="49" name="TextBox 49"/>
          <p:cNvSpPr txBox="1"/>
          <p:nvPr/>
        </p:nvSpPr>
        <p:spPr>
          <a:xfrm>
            <a:off x="3965846" y="2283378"/>
            <a:ext cx="2649115" cy="1038225"/>
          </a:xfrm>
          <a:prstGeom prst="rect">
            <a:avLst/>
          </a:prstGeom>
        </p:spPr>
        <p:txBody>
          <a:bodyPr lIns="0" tIns="0" rIns="0" bIns="0" rtlCol="0" anchor="t">
            <a:spAutoFit/>
          </a:bodyPr>
          <a:lstStyle/>
          <a:p>
            <a:pPr marL="0" marR="0" lvl="0" indent="0" algn="ctr" defTabSz="914400" rtl="0" eaLnBrk="1" fontAlgn="auto" latinLnBrk="0" hangingPunct="1">
              <a:lnSpc>
                <a:spcPts val="4199"/>
              </a:lnSpc>
              <a:spcBef>
                <a:spcPct val="0"/>
              </a:spcBef>
              <a:spcAft>
                <a:spcPts val="0"/>
              </a:spcAft>
              <a:buClrTx/>
              <a:buSzTx/>
              <a:buFontTx/>
              <a:buNone/>
              <a:tabLst/>
              <a:defRPr/>
            </a:pPr>
            <a:r>
              <a:rPr kumimoji="0" lang="en-US" sz="2999" b="0" i="0" u="none" strike="noStrike" kern="1200" cap="none" spc="0" normalizeH="0" baseline="0" noProof="0">
                <a:ln>
                  <a:noFill/>
                </a:ln>
                <a:solidFill>
                  <a:srgbClr val="000000"/>
                </a:solidFill>
                <a:effectLst/>
                <a:uLnTx/>
                <a:uFillTx/>
                <a:latin typeface="Akzidenz-Grotesk Std 1"/>
                <a:ea typeface="Akzidenz-Grotesk Std 1"/>
                <a:cs typeface="Akzidenz-Grotesk Std 1"/>
                <a:sym typeface="Akzidenz-Grotesk Std 1"/>
              </a:rPr>
              <a:t>Referral for Resettlement</a:t>
            </a:r>
          </a:p>
        </p:txBody>
      </p:sp>
      <p:sp>
        <p:nvSpPr>
          <p:cNvPr id="50" name="TextBox 50"/>
          <p:cNvSpPr txBox="1"/>
          <p:nvPr/>
        </p:nvSpPr>
        <p:spPr>
          <a:xfrm>
            <a:off x="8331032" y="2483470"/>
            <a:ext cx="4154701" cy="2392386"/>
          </a:xfrm>
          <a:prstGeom prst="rect">
            <a:avLst/>
          </a:prstGeom>
        </p:spPr>
        <p:txBody>
          <a:bodyPr lIns="0" tIns="0" rIns="0" bIns="0" rtlCol="0" anchor="t">
            <a:spAutoFit/>
          </a:bodyPr>
          <a:lstStyle/>
          <a:p>
            <a:pPr marL="0" marR="0" lvl="0" indent="0" algn="ctr" defTabSz="914400" rtl="0" eaLnBrk="1" fontAlgn="auto" latinLnBrk="0" hangingPunct="1">
              <a:lnSpc>
                <a:spcPts val="2699"/>
              </a:lnSpc>
              <a:spcBef>
                <a:spcPts val="0"/>
              </a:spcBef>
              <a:spcAft>
                <a:spcPts val="0"/>
              </a:spcAft>
              <a:buClrTx/>
              <a:buSzTx/>
              <a:buFontTx/>
              <a:buNone/>
              <a:tabLst/>
              <a:defRPr/>
            </a:pPr>
            <a:r>
              <a:rPr kumimoji="0" lang="en-US" sz="1799" b="0" i="0" u="none" strike="noStrike" kern="1200" cap="none" spc="0" normalizeH="0" baseline="0" noProof="0" dirty="0">
                <a:ln>
                  <a:noFill/>
                </a:ln>
                <a:solidFill>
                  <a:prstClr val="black"/>
                </a:solidFill>
                <a:effectLst/>
                <a:uLnTx/>
                <a:uFillTx/>
                <a:latin typeface="Akzidenz-Grotesk Std 2" panose="020B0604020202020204" charset="0"/>
                <a:ea typeface="Akzidenz-Grotesk Std 1"/>
                <a:cs typeface="Akzidenz-Grotesk Std 1"/>
                <a:sym typeface="Akzidenz-Grotesk Std 1"/>
              </a:rPr>
              <a:t>Refugee cases are allocated at a weekly Allocations Meeting of all resettlement agencies’ headquarter offices, depending on where refugees have acquaintances or are otherwise best-suited to specific agencies.</a:t>
            </a:r>
          </a:p>
          <a:p>
            <a:pPr marL="0" marR="0" lvl="0" indent="0" algn="ctr" defTabSz="914400" rtl="0" eaLnBrk="1" fontAlgn="auto" latinLnBrk="0" hangingPunct="1">
              <a:lnSpc>
                <a:spcPts val="2699"/>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4D4D4D"/>
              </a:solidFill>
              <a:effectLst/>
              <a:uLnTx/>
              <a:uFillTx/>
              <a:latin typeface="Akzidenz-Grotesk Std 1"/>
              <a:ea typeface="Akzidenz-Grotesk Std 1"/>
              <a:cs typeface="Akzidenz-Grotesk Std 1"/>
              <a:sym typeface="Akzidenz-Grotesk Std 1"/>
            </a:endParaRPr>
          </a:p>
        </p:txBody>
      </p:sp>
      <p:sp>
        <p:nvSpPr>
          <p:cNvPr id="51" name="TextBox 51"/>
          <p:cNvSpPr txBox="1"/>
          <p:nvPr/>
        </p:nvSpPr>
        <p:spPr>
          <a:xfrm>
            <a:off x="9150549" y="1941836"/>
            <a:ext cx="2649115" cy="514350"/>
          </a:xfrm>
          <a:prstGeom prst="rect">
            <a:avLst/>
          </a:prstGeom>
        </p:spPr>
        <p:txBody>
          <a:bodyPr lIns="0" tIns="0" rIns="0" bIns="0" rtlCol="0" anchor="t">
            <a:spAutoFit/>
          </a:bodyPr>
          <a:lstStyle/>
          <a:p>
            <a:pPr marL="0" marR="0" lvl="0" indent="0" algn="ctr" defTabSz="914400" rtl="0" eaLnBrk="1" fontAlgn="auto" latinLnBrk="0" hangingPunct="1">
              <a:lnSpc>
                <a:spcPts val="4199"/>
              </a:lnSpc>
              <a:spcBef>
                <a:spcPct val="0"/>
              </a:spcBef>
              <a:spcAft>
                <a:spcPts val="0"/>
              </a:spcAft>
              <a:buClrTx/>
              <a:buSzTx/>
              <a:buFontTx/>
              <a:buNone/>
              <a:tabLst/>
              <a:defRPr/>
            </a:pPr>
            <a:r>
              <a:rPr kumimoji="0" lang="en-US" sz="2999" b="0" i="0" u="none" strike="noStrike" kern="1200" cap="none" spc="0" normalizeH="0" baseline="0" noProof="0">
                <a:ln>
                  <a:noFill/>
                </a:ln>
                <a:solidFill>
                  <a:srgbClr val="000000"/>
                </a:solidFill>
                <a:effectLst/>
                <a:uLnTx/>
                <a:uFillTx/>
                <a:latin typeface="Akzidenz-Grotesk Std 1"/>
                <a:ea typeface="Akzidenz-Grotesk Std 1"/>
                <a:cs typeface="Akzidenz-Grotesk Std 1"/>
                <a:sym typeface="Akzidenz-Grotesk Std 1"/>
              </a:rPr>
              <a:t>Allocation</a:t>
            </a:r>
          </a:p>
        </p:txBody>
      </p:sp>
      <p:sp>
        <p:nvSpPr>
          <p:cNvPr id="52" name="TextBox 52"/>
          <p:cNvSpPr txBox="1"/>
          <p:nvPr/>
        </p:nvSpPr>
        <p:spPr>
          <a:xfrm>
            <a:off x="6539159" y="6983383"/>
            <a:ext cx="2649115" cy="1038225"/>
          </a:xfrm>
          <a:prstGeom prst="rect">
            <a:avLst/>
          </a:prstGeom>
        </p:spPr>
        <p:txBody>
          <a:bodyPr lIns="0" tIns="0" rIns="0" bIns="0" rtlCol="0" anchor="t">
            <a:spAutoFit/>
          </a:bodyPr>
          <a:lstStyle/>
          <a:p>
            <a:pPr marL="0" marR="0" lvl="0" indent="0" algn="ctr" defTabSz="914400" rtl="0" eaLnBrk="1" fontAlgn="auto" latinLnBrk="0" hangingPunct="1">
              <a:lnSpc>
                <a:spcPts val="4199"/>
              </a:lnSpc>
              <a:spcBef>
                <a:spcPct val="0"/>
              </a:spcBef>
              <a:spcAft>
                <a:spcPts val="0"/>
              </a:spcAft>
              <a:buClrTx/>
              <a:buSzTx/>
              <a:buFontTx/>
              <a:buNone/>
              <a:tabLst/>
              <a:defRPr/>
            </a:pPr>
            <a:r>
              <a:rPr kumimoji="0" lang="en-US" sz="2999" b="0" i="0" u="none" strike="noStrike" kern="1200" cap="none" spc="0" normalizeH="0" baseline="0" noProof="0">
                <a:ln>
                  <a:noFill/>
                </a:ln>
                <a:solidFill>
                  <a:srgbClr val="000000"/>
                </a:solidFill>
                <a:effectLst/>
                <a:uLnTx/>
                <a:uFillTx/>
                <a:latin typeface="Akzidenz-Grotesk Std 1"/>
                <a:ea typeface="Akzidenz-Grotesk Std 1"/>
                <a:cs typeface="Akzidenz-Grotesk Std 1"/>
                <a:sym typeface="Akzidenz-Grotesk Std 1"/>
              </a:rPr>
              <a:t>Overseas Processing</a:t>
            </a:r>
          </a:p>
        </p:txBody>
      </p:sp>
      <p:sp>
        <p:nvSpPr>
          <p:cNvPr id="53" name="TextBox 53"/>
          <p:cNvSpPr txBox="1"/>
          <p:nvPr/>
        </p:nvSpPr>
        <p:spPr>
          <a:xfrm>
            <a:off x="11243537" y="8183533"/>
            <a:ext cx="3616966" cy="2045753"/>
          </a:xfrm>
          <a:prstGeom prst="rect">
            <a:avLst/>
          </a:prstGeom>
        </p:spPr>
        <p:txBody>
          <a:bodyPr lIns="0" tIns="0" rIns="0" bIns="0" rtlCol="0" anchor="t">
            <a:spAutoFit/>
          </a:bodyPr>
          <a:lstStyle/>
          <a:p>
            <a:pPr marL="0" marR="0" lvl="0" indent="0" algn="ctr" defTabSz="914400" rtl="0" eaLnBrk="1" fontAlgn="auto" latinLnBrk="0" hangingPunct="1">
              <a:lnSpc>
                <a:spcPts val="2699"/>
              </a:lnSpc>
              <a:spcBef>
                <a:spcPts val="0"/>
              </a:spcBef>
              <a:spcAft>
                <a:spcPts val="0"/>
              </a:spcAft>
              <a:buClrTx/>
              <a:buSzTx/>
              <a:buFontTx/>
              <a:buNone/>
              <a:tabLst/>
              <a:defRPr/>
            </a:pPr>
            <a:r>
              <a:rPr kumimoji="0" lang="en-US" sz="1799" b="0" i="0" u="none" strike="noStrike" kern="1200" cap="none" spc="0" normalizeH="0" baseline="0" noProof="0" dirty="0">
                <a:ln>
                  <a:noFill/>
                </a:ln>
                <a:solidFill>
                  <a:prstClr val="black"/>
                </a:solidFill>
                <a:effectLst/>
                <a:uLnTx/>
                <a:uFillTx/>
                <a:latin typeface="Akzidenz-Grotesk Std 2" panose="020B0604020202020204" charset="0"/>
                <a:ea typeface="Akzidenz-Grotesk Std 1"/>
                <a:cs typeface="Akzidenz-Grotesk Std 1"/>
                <a:sym typeface="Akzidenz-Grotesk Std 1"/>
              </a:rPr>
              <a:t>IRC HQ informs our agency of the case we will receive, basic biographical information including health conditions, family composition, language abilities, past employment, etc. </a:t>
            </a:r>
          </a:p>
        </p:txBody>
      </p:sp>
      <p:sp>
        <p:nvSpPr>
          <p:cNvPr id="54" name="TextBox 54"/>
          <p:cNvSpPr txBox="1"/>
          <p:nvPr/>
        </p:nvSpPr>
        <p:spPr>
          <a:xfrm>
            <a:off x="11685784" y="7421533"/>
            <a:ext cx="2649115" cy="514350"/>
          </a:xfrm>
          <a:prstGeom prst="rect">
            <a:avLst/>
          </a:prstGeom>
        </p:spPr>
        <p:txBody>
          <a:bodyPr lIns="0" tIns="0" rIns="0" bIns="0" rtlCol="0" anchor="t">
            <a:spAutoFit/>
          </a:bodyPr>
          <a:lstStyle/>
          <a:p>
            <a:pPr marL="0" marR="0" lvl="0" indent="0" algn="ctr" defTabSz="914400" rtl="0" eaLnBrk="1" fontAlgn="auto" latinLnBrk="0" hangingPunct="1">
              <a:lnSpc>
                <a:spcPts val="4199"/>
              </a:lnSpc>
              <a:spcBef>
                <a:spcPct val="0"/>
              </a:spcBef>
              <a:spcAft>
                <a:spcPts val="0"/>
              </a:spcAft>
              <a:buClrTx/>
              <a:buSzTx/>
              <a:buFontTx/>
              <a:buNone/>
              <a:tabLst/>
              <a:defRPr/>
            </a:pPr>
            <a:r>
              <a:rPr kumimoji="0" lang="en-US" sz="2999" b="0" i="0" u="none" strike="noStrike" kern="1200" cap="none" spc="0" normalizeH="0" baseline="0" noProof="0">
                <a:ln>
                  <a:noFill/>
                </a:ln>
                <a:solidFill>
                  <a:srgbClr val="000000"/>
                </a:solidFill>
                <a:effectLst/>
                <a:uLnTx/>
                <a:uFillTx/>
                <a:latin typeface="Akzidenz-Grotesk Std 1"/>
                <a:ea typeface="Akzidenz-Grotesk Std 1"/>
                <a:cs typeface="Akzidenz-Grotesk Std 1"/>
                <a:sym typeface="Akzidenz-Grotesk Std 1"/>
              </a:rPr>
              <a:t>Assurance</a:t>
            </a:r>
          </a:p>
        </p:txBody>
      </p:sp>
      <p:sp>
        <p:nvSpPr>
          <p:cNvPr id="55" name="TextBox 55"/>
          <p:cNvSpPr txBox="1"/>
          <p:nvPr/>
        </p:nvSpPr>
        <p:spPr>
          <a:xfrm>
            <a:off x="14154744" y="2837482"/>
            <a:ext cx="2923581" cy="1699504"/>
          </a:xfrm>
          <a:prstGeom prst="rect">
            <a:avLst/>
          </a:prstGeom>
        </p:spPr>
        <p:txBody>
          <a:bodyPr lIns="0" tIns="0" rIns="0" bIns="0" rtlCol="0" anchor="t">
            <a:spAutoFit/>
          </a:bodyPr>
          <a:lstStyle/>
          <a:p>
            <a:pPr marL="0" marR="0" lvl="0" indent="0" algn="ctr" defTabSz="914400" rtl="0" eaLnBrk="1" fontAlgn="auto" latinLnBrk="0" hangingPunct="1">
              <a:lnSpc>
                <a:spcPts val="2699"/>
              </a:lnSpc>
              <a:spcBef>
                <a:spcPts val="0"/>
              </a:spcBef>
              <a:spcAft>
                <a:spcPts val="0"/>
              </a:spcAft>
              <a:buClrTx/>
              <a:buSzTx/>
              <a:buFontTx/>
              <a:buNone/>
              <a:tabLst/>
              <a:defRPr/>
            </a:pPr>
            <a:r>
              <a:rPr kumimoji="0" lang="en-US" sz="1799" b="0" i="0" u="none" strike="noStrike" kern="1200" cap="none" spc="0" normalizeH="0" baseline="0" noProof="0" dirty="0">
                <a:ln>
                  <a:noFill/>
                </a:ln>
                <a:solidFill>
                  <a:prstClr val="black"/>
                </a:solidFill>
                <a:effectLst/>
                <a:uLnTx/>
                <a:uFillTx/>
                <a:latin typeface="Akzidenz-Grotesk Std 2" panose="020B0604020202020204" charset="0"/>
                <a:ea typeface="Akzidenz-Grotesk Std 1"/>
                <a:cs typeface="Akzidenz-Grotesk Std 1"/>
                <a:sym typeface="Akzidenz-Grotesk Std 1"/>
              </a:rPr>
              <a:t>IRC HQ informs us anywhere between 2 months and 24 hours of when a case will arrive to SEA. A caseworker picks them up at the airport.</a:t>
            </a:r>
          </a:p>
        </p:txBody>
      </p:sp>
      <p:sp>
        <p:nvSpPr>
          <p:cNvPr id="56" name="TextBox 56"/>
          <p:cNvSpPr txBox="1"/>
          <p:nvPr/>
        </p:nvSpPr>
        <p:spPr>
          <a:xfrm>
            <a:off x="14154744" y="2250107"/>
            <a:ext cx="2649115" cy="514350"/>
          </a:xfrm>
          <a:prstGeom prst="rect">
            <a:avLst/>
          </a:prstGeom>
        </p:spPr>
        <p:txBody>
          <a:bodyPr lIns="0" tIns="0" rIns="0" bIns="0" rtlCol="0" anchor="t">
            <a:spAutoFit/>
          </a:bodyPr>
          <a:lstStyle/>
          <a:p>
            <a:pPr marL="0" marR="0" lvl="0" indent="0" algn="ctr" defTabSz="914400" rtl="0" eaLnBrk="1" fontAlgn="auto" latinLnBrk="0" hangingPunct="1">
              <a:lnSpc>
                <a:spcPts val="4199"/>
              </a:lnSpc>
              <a:spcBef>
                <a:spcPct val="0"/>
              </a:spcBef>
              <a:spcAft>
                <a:spcPts val="0"/>
              </a:spcAft>
              <a:buClrTx/>
              <a:buSzTx/>
              <a:buFontTx/>
              <a:buNone/>
              <a:tabLst/>
              <a:defRPr/>
            </a:pPr>
            <a:r>
              <a:rPr kumimoji="0" lang="en-US" sz="2999" b="0" i="0" u="none" strike="noStrike" kern="1200" cap="none" spc="0" normalizeH="0" baseline="0" noProof="0">
                <a:ln>
                  <a:noFill/>
                </a:ln>
                <a:solidFill>
                  <a:srgbClr val="000000"/>
                </a:solidFill>
                <a:effectLst/>
                <a:uLnTx/>
                <a:uFillTx/>
                <a:latin typeface="Akzidenz-Grotesk Std 1"/>
                <a:ea typeface="Akzidenz-Grotesk Std 1"/>
                <a:cs typeface="Akzidenz-Grotesk Std 1"/>
                <a:sym typeface="Akzidenz-Grotesk Std 1"/>
              </a:rPr>
              <a:t>Arrive to SEA</a:t>
            </a:r>
          </a:p>
        </p:txBody>
      </p:sp>
      <p:sp>
        <p:nvSpPr>
          <p:cNvPr id="57" name="TextBox 57"/>
          <p:cNvSpPr txBox="1"/>
          <p:nvPr/>
        </p:nvSpPr>
        <p:spPr>
          <a:xfrm>
            <a:off x="7461826" y="3615992"/>
            <a:ext cx="660915" cy="448841"/>
          </a:xfrm>
          <a:prstGeom prst="rect">
            <a:avLst/>
          </a:prstGeom>
        </p:spPr>
        <p:txBody>
          <a:bodyPr wrap="square" lIns="0" tIns="0" rIns="0" bIns="0" rtlCol="0" anchor="t">
            <a:spAutoFit/>
          </a:bodyPr>
          <a:lstStyle/>
          <a:p>
            <a:pPr marL="0" marR="0" lvl="0" indent="0" algn="ctr" defTabSz="914400" rtl="0" eaLnBrk="1" fontAlgn="auto" latinLnBrk="0" hangingPunct="1">
              <a:lnSpc>
                <a:spcPts val="3500"/>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kzidenz-Grotesk Std Super" panose="02000503050000020004" pitchFamily="50" charset="0"/>
                <a:ea typeface="Akzidenz-Grotesk Std 1"/>
                <a:cs typeface="Akzidenz-Grotesk Std 1"/>
                <a:sym typeface="Akzidenz-Grotesk Std 1"/>
              </a:rPr>
              <a:t>03</a:t>
            </a:r>
          </a:p>
        </p:txBody>
      </p:sp>
      <p:sp>
        <p:nvSpPr>
          <p:cNvPr id="58" name="TextBox 58"/>
          <p:cNvSpPr txBox="1"/>
          <p:nvPr/>
        </p:nvSpPr>
        <p:spPr>
          <a:xfrm>
            <a:off x="12751317" y="3615992"/>
            <a:ext cx="688609" cy="448841"/>
          </a:xfrm>
          <a:prstGeom prst="rect">
            <a:avLst/>
          </a:prstGeom>
        </p:spPr>
        <p:txBody>
          <a:bodyPr wrap="square" lIns="0" tIns="0" rIns="0" bIns="0" rtlCol="0" anchor="t">
            <a:spAutoFit/>
          </a:bodyPr>
          <a:lstStyle/>
          <a:p>
            <a:pPr marL="0" marR="0" lvl="0" indent="0" algn="ctr" defTabSz="914400" rtl="0" eaLnBrk="1" fontAlgn="auto" latinLnBrk="0" hangingPunct="1">
              <a:lnSpc>
                <a:spcPts val="3500"/>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kzidenz-Grotesk Std Super" panose="02000503050000020004" pitchFamily="50" charset="0"/>
                <a:ea typeface="Akzidenz-Grotesk Std 1"/>
                <a:cs typeface="Akzidenz-Grotesk Std 1"/>
                <a:sym typeface="Akzidenz-Grotesk Std 1"/>
              </a:rPr>
              <a:t>05</a:t>
            </a:r>
          </a:p>
        </p:txBody>
      </p:sp>
      <p:sp>
        <p:nvSpPr>
          <p:cNvPr id="59" name="TextBox 59"/>
          <p:cNvSpPr txBox="1"/>
          <p:nvPr/>
        </p:nvSpPr>
        <p:spPr>
          <a:xfrm>
            <a:off x="15324630" y="7705537"/>
            <a:ext cx="623285" cy="448841"/>
          </a:xfrm>
          <a:prstGeom prst="rect">
            <a:avLst/>
          </a:prstGeom>
        </p:spPr>
        <p:txBody>
          <a:bodyPr wrap="square" lIns="0" tIns="0" rIns="0" bIns="0" rtlCol="0" anchor="t">
            <a:spAutoFit/>
          </a:bodyPr>
          <a:lstStyle/>
          <a:p>
            <a:pPr marL="0" marR="0" lvl="0" indent="0" algn="ctr" defTabSz="914400" rtl="0" eaLnBrk="1" fontAlgn="auto" latinLnBrk="0" hangingPunct="1">
              <a:lnSpc>
                <a:spcPts val="3500"/>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kzidenz-Grotesk Std Super" panose="02000503050000020004" pitchFamily="50" charset="0"/>
                <a:ea typeface="Akzidenz-Grotesk Std 1"/>
                <a:cs typeface="Akzidenz-Grotesk Std 1"/>
                <a:sym typeface="Akzidenz-Grotesk Std 1"/>
              </a:rPr>
              <a:t>06</a:t>
            </a:r>
          </a:p>
        </p:txBody>
      </p:sp>
      <p:sp>
        <p:nvSpPr>
          <p:cNvPr id="60" name="Freeform 60"/>
          <p:cNvSpPr/>
          <p:nvPr/>
        </p:nvSpPr>
        <p:spPr>
          <a:xfrm>
            <a:off x="0" y="154950"/>
            <a:ext cx="2244477" cy="778085"/>
          </a:xfrm>
          <a:custGeom>
            <a:avLst/>
            <a:gdLst/>
            <a:ahLst/>
            <a:cxnLst/>
            <a:rect l="l" t="t" r="r" b="b"/>
            <a:pathLst>
              <a:path w="2244477" h="778085">
                <a:moveTo>
                  <a:pt x="0" y="0"/>
                </a:moveTo>
                <a:lnTo>
                  <a:pt x="2244477" y="0"/>
                </a:lnTo>
                <a:lnTo>
                  <a:pt x="2244477" y="778085"/>
                </a:lnTo>
                <a:lnTo>
                  <a:pt x="0" y="778085"/>
                </a:lnTo>
                <a:lnTo>
                  <a:pt x="0" y="0"/>
                </a:lnTo>
                <a:close/>
              </a:path>
            </a:pathLst>
          </a:custGeom>
          <a:blipFill>
            <a:blip r:embed="rId2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3398A69-3633-04B5-55C6-CC89BA1FBBA5}"/>
              </a:ext>
            </a:extLst>
          </p:cNvPr>
          <p:cNvPicPr>
            <a:picLocks noChangeAspect="1"/>
          </p:cNvPicPr>
          <p:nvPr/>
        </p:nvPicPr>
        <p:blipFill>
          <a:blip r:embed="rId2"/>
          <a:stretch>
            <a:fillRect/>
          </a:stretch>
        </p:blipFill>
        <p:spPr>
          <a:xfrm>
            <a:off x="1323474" y="2"/>
            <a:ext cx="13223370" cy="10287000"/>
          </a:xfrm>
          <a:prstGeom prst="rect">
            <a:avLst/>
          </a:prstGeom>
        </p:spPr>
      </p:pic>
      <p:pic>
        <p:nvPicPr>
          <p:cNvPr id="7" name="Picture 6">
            <a:extLst>
              <a:ext uri="{FF2B5EF4-FFF2-40B4-BE49-F238E27FC236}">
                <a16:creationId xmlns:a16="http://schemas.microsoft.com/office/drawing/2014/main" id="{A5F22D42-30D0-0F01-C4D0-583C89873414}"/>
              </a:ext>
            </a:extLst>
          </p:cNvPr>
          <p:cNvPicPr>
            <a:picLocks noChangeAspect="1"/>
          </p:cNvPicPr>
          <p:nvPr/>
        </p:nvPicPr>
        <p:blipFill>
          <a:blip r:embed="rId3"/>
          <a:stretch>
            <a:fillRect/>
          </a:stretch>
        </p:blipFill>
        <p:spPr>
          <a:xfrm>
            <a:off x="15001585" y="176826"/>
            <a:ext cx="1578938" cy="1050690"/>
          </a:xfrm>
          <a:prstGeom prst="rect">
            <a:avLst/>
          </a:prstGeom>
        </p:spPr>
      </p:pic>
      <p:pic>
        <p:nvPicPr>
          <p:cNvPr id="8" name="Picture 7">
            <a:extLst>
              <a:ext uri="{FF2B5EF4-FFF2-40B4-BE49-F238E27FC236}">
                <a16:creationId xmlns:a16="http://schemas.microsoft.com/office/drawing/2014/main" id="{045D475F-B2B0-2B77-4DE1-4DB663F2DB14}"/>
              </a:ext>
            </a:extLst>
          </p:cNvPr>
          <p:cNvPicPr>
            <a:picLocks noChangeAspect="1"/>
          </p:cNvPicPr>
          <p:nvPr/>
        </p:nvPicPr>
        <p:blipFill>
          <a:blip r:embed="rId4"/>
          <a:stretch>
            <a:fillRect/>
          </a:stretch>
        </p:blipFill>
        <p:spPr>
          <a:xfrm>
            <a:off x="15027727" y="1442767"/>
            <a:ext cx="1578938" cy="1051967"/>
          </a:xfrm>
          <a:prstGeom prst="rect">
            <a:avLst/>
          </a:prstGeom>
        </p:spPr>
      </p:pic>
      <p:pic>
        <p:nvPicPr>
          <p:cNvPr id="9" name="Picture 8">
            <a:extLst>
              <a:ext uri="{FF2B5EF4-FFF2-40B4-BE49-F238E27FC236}">
                <a16:creationId xmlns:a16="http://schemas.microsoft.com/office/drawing/2014/main" id="{DD243B94-3494-584E-6335-0EE1F5022EE9}"/>
              </a:ext>
            </a:extLst>
          </p:cNvPr>
          <p:cNvPicPr>
            <a:picLocks noChangeAspect="1"/>
          </p:cNvPicPr>
          <p:nvPr/>
        </p:nvPicPr>
        <p:blipFill>
          <a:blip r:embed="rId5"/>
          <a:stretch>
            <a:fillRect/>
          </a:stretch>
        </p:blipFill>
        <p:spPr>
          <a:xfrm>
            <a:off x="15033074" y="2795630"/>
            <a:ext cx="1575540" cy="1050690"/>
          </a:xfrm>
          <a:prstGeom prst="rect">
            <a:avLst/>
          </a:prstGeom>
        </p:spPr>
      </p:pic>
      <p:pic>
        <p:nvPicPr>
          <p:cNvPr id="10" name="Picture 9">
            <a:extLst>
              <a:ext uri="{FF2B5EF4-FFF2-40B4-BE49-F238E27FC236}">
                <a16:creationId xmlns:a16="http://schemas.microsoft.com/office/drawing/2014/main" id="{E333A073-27E4-7455-1CD3-5D2B9409D2B0}"/>
              </a:ext>
            </a:extLst>
          </p:cNvPr>
          <p:cNvPicPr>
            <a:picLocks noChangeAspect="1"/>
          </p:cNvPicPr>
          <p:nvPr/>
        </p:nvPicPr>
        <p:blipFill>
          <a:blip r:embed="rId6"/>
          <a:stretch>
            <a:fillRect/>
          </a:stretch>
        </p:blipFill>
        <p:spPr>
          <a:xfrm>
            <a:off x="15032597" y="6707999"/>
            <a:ext cx="1574067" cy="1050690"/>
          </a:xfrm>
          <a:prstGeom prst="rect">
            <a:avLst/>
          </a:prstGeom>
        </p:spPr>
      </p:pic>
      <p:pic>
        <p:nvPicPr>
          <p:cNvPr id="11" name="Picture 10">
            <a:extLst>
              <a:ext uri="{FF2B5EF4-FFF2-40B4-BE49-F238E27FC236}">
                <a16:creationId xmlns:a16="http://schemas.microsoft.com/office/drawing/2014/main" id="{5657F19B-0F1D-51D0-41B4-3850D1DB9AEC}"/>
              </a:ext>
            </a:extLst>
          </p:cNvPr>
          <p:cNvPicPr>
            <a:picLocks noChangeAspect="1"/>
          </p:cNvPicPr>
          <p:nvPr/>
        </p:nvPicPr>
        <p:blipFill>
          <a:blip r:embed="rId7"/>
          <a:stretch>
            <a:fillRect/>
          </a:stretch>
        </p:blipFill>
        <p:spPr>
          <a:xfrm>
            <a:off x="15027727" y="8014300"/>
            <a:ext cx="1605080" cy="802541"/>
          </a:xfrm>
          <a:prstGeom prst="rect">
            <a:avLst/>
          </a:prstGeom>
        </p:spPr>
      </p:pic>
      <p:pic>
        <p:nvPicPr>
          <p:cNvPr id="12" name="Picture 11">
            <a:extLst>
              <a:ext uri="{FF2B5EF4-FFF2-40B4-BE49-F238E27FC236}">
                <a16:creationId xmlns:a16="http://schemas.microsoft.com/office/drawing/2014/main" id="{AFC66600-781B-29BC-7378-2A7621D4F7A4}"/>
              </a:ext>
            </a:extLst>
          </p:cNvPr>
          <p:cNvPicPr>
            <a:picLocks noChangeAspect="1"/>
          </p:cNvPicPr>
          <p:nvPr/>
        </p:nvPicPr>
        <p:blipFill>
          <a:blip r:embed="rId8"/>
          <a:stretch>
            <a:fillRect/>
          </a:stretch>
        </p:blipFill>
        <p:spPr>
          <a:xfrm>
            <a:off x="15031121" y="4059930"/>
            <a:ext cx="1575543" cy="1050690"/>
          </a:xfrm>
          <a:prstGeom prst="rect">
            <a:avLst/>
          </a:prstGeom>
        </p:spPr>
      </p:pic>
      <p:pic>
        <p:nvPicPr>
          <p:cNvPr id="13" name="Picture 12">
            <a:extLst>
              <a:ext uri="{FF2B5EF4-FFF2-40B4-BE49-F238E27FC236}">
                <a16:creationId xmlns:a16="http://schemas.microsoft.com/office/drawing/2014/main" id="{CA00CC1E-8BC2-0851-28F8-088B9F331676}"/>
              </a:ext>
            </a:extLst>
          </p:cNvPr>
          <p:cNvPicPr>
            <a:picLocks noChangeAspect="1"/>
          </p:cNvPicPr>
          <p:nvPr/>
        </p:nvPicPr>
        <p:blipFill>
          <a:blip r:embed="rId9"/>
          <a:stretch>
            <a:fillRect/>
          </a:stretch>
        </p:blipFill>
        <p:spPr>
          <a:xfrm>
            <a:off x="15032596" y="5383964"/>
            <a:ext cx="1574069" cy="1050692"/>
          </a:xfrm>
          <a:prstGeom prst="rect">
            <a:avLst/>
          </a:prstGeom>
        </p:spPr>
      </p:pic>
      <p:pic>
        <p:nvPicPr>
          <p:cNvPr id="14" name="Picture 13">
            <a:extLst>
              <a:ext uri="{FF2B5EF4-FFF2-40B4-BE49-F238E27FC236}">
                <a16:creationId xmlns:a16="http://schemas.microsoft.com/office/drawing/2014/main" id="{8A2A8024-D648-8955-AC5A-B1B32F36A348}"/>
              </a:ext>
            </a:extLst>
          </p:cNvPr>
          <p:cNvPicPr>
            <a:picLocks noChangeAspect="1"/>
          </p:cNvPicPr>
          <p:nvPr/>
        </p:nvPicPr>
        <p:blipFill>
          <a:blip r:embed="rId10"/>
          <a:stretch>
            <a:fillRect/>
          </a:stretch>
        </p:blipFill>
        <p:spPr>
          <a:xfrm>
            <a:off x="15027725" y="9183297"/>
            <a:ext cx="1605080" cy="916902"/>
          </a:xfrm>
          <a:prstGeom prst="rect">
            <a:avLst/>
          </a:prstGeom>
        </p:spPr>
      </p:pic>
    </p:spTree>
    <p:extLst>
      <p:ext uri="{BB962C8B-B14F-4D97-AF65-F5344CB8AC3E}">
        <p14:creationId xmlns:p14="http://schemas.microsoft.com/office/powerpoint/2010/main" val="1443420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D78410-6078-9208-96D9-7DDF314A404F}"/>
              </a:ext>
            </a:extLst>
          </p:cNvPr>
          <p:cNvSpPr>
            <a:spLocks noGrp="1"/>
          </p:cNvSpPr>
          <p:nvPr>
            <p:ph type="title"/>
          </p:nvPr>
        </p:nvSpPr>
        <p:spPr>
          <a:xfrm>
            <a:off x="176949" y="9158716"/>
            <a:ext cx="17934101" cy="810631"/>
          </a:xfrm>
        </p:spPr>
        <p:txBody>
          <a:bodyPr/>
          <a:lstStyle/>
          <a:p>
            <a:pPr algn="ctr"/>
            <a:r>
              <a:rPr lang="en-US" sz="6000" dirty="0">
                <a:latin typeface="Akzidenz-Grotesk Std Super" panose="02000503050000020004" pitchFamily="50" charset="0"/>
              </a:rPr>
              <a:t>IRC Seattle </a:t>
            </a:r>
            <a:r>
              <a:rPr lang="en-US" sz="6000" dirty="0" err="1">
                <a:latin typeface="Akzidenz-Grotesk Std Super" panose="02000503050000020004" pitchFamily="50" charset="0"/>
              </a:rPr>
              <a:t>Fy</a:t>
            </a:r>
            <a:r>
              <a:rPr lang="en-US" sz="6000" dirty="0">
                <a:latin typeface="Akzidenz-Grotesk Std Super" panose="02000503050000020004" pitchFamily="50" charset="0"/>
              </a:rPr>
              <a:t> 2024 Refugee arrivals </a:t>
            </a:r>
          </a:p>
        </p:txBody>
      </p:sp>
      <p:pic>
        <p:nvPicPr>
          <p:cNvPr id="7" name="Content Placeholder 6">
            <a:extLst>
              <a:ext uri="{FF2B5EF4-FFF2-40B4-BE49-F238E27FC236}">
                <a16:creationId xmlns:a16="http://schemas.microsoft.com/office/drawing/2014/main" id="{0FCAC521-7C5F-F2F7-3365-99824C0870C7}"/>
              </a:ext>
            </a:extLst>
          </p:cNvPr>
          <p:cNvPicPr>
            <a:picLocks noGrp="1" noChangeAspect="1"/>
          </p:cNvPicPr>
          <p:nvPr>
            <p:ph idx="1"/>
          </p:nvPr>
        </p:nvPicPr>
        <p:blipFill>
          <a:blip r:embed="rId3"/>
          <a:stretch>
            <a:fillRect/>
          </a:stretch>
        </p:blipFill>
        <p:spPr>
          <a:xfrm>
            <a:off x="1231003" y="317653"/>
            <a:ext cx="17044592" cy="8888762"/>
          </a:xfrm>
        </p:spPr>
      </p:pic>
      <p:sp>
        <p:nvSpPr>
          <p:cNvPr id="8" name="TextBox 7">
            <a:extLst>
              <a:ext uri="{FF2B5EF4-FFF2-40B4-BE49-F238E27FC236}">
                <a16:creationId xmlns:a16="http://schemas.microsoft.com/office/drawing/2014/main" id="{E7A1F3C2-E5A6-F5E4-E352-AA9B5F27D260}"/>
              </a:ext>
            </a:extLst>
          </p:cNvPr>
          <p:cNvSpPr txBox="1"/>
          <p:nvPr/>
        </p:nvSpPr>
        <p:spPr>
          <a:xfrm>
            <a:off x="13703186" y="6615113"/>
            <a:ext cx="3427527" cy="923330"/>
          </a:xfrm>
          <a:prstGeom prst="rect">
            <a:avLst/>
          </a:prstGeom>
          <a:noFill/>
        </p:spPr>
        <p:txBody>
          <a:bodyPr wrap="square" rtlCol="0">
            <a:spAutoFit/>
          </a:bodyPr>
          <a:lstStyle/>
          <a:p>
            <a:pPr defTabSz="1371600"/>
            <a:r>
              <a:rPr lang="en-US" sz="2700" dirty="0">
                <a:solidFill>
                  <a:prstClr val="black"/>
                </a:solidFill>
                <a:latin typeface="Akzidenz-Grotesk Std Super" panose="02000503050000020004" pitchFamily="50" charset="0"/>
              </a:rPr>
              <a:t>Total Arrival for FY 24: 887</a:t>
            </a:r>
          </a:p>
        </p:txBody>
      </p:sp>
    </p:spTree>
    <p:extLst>
      <p:ext uri="{BB962C8B-B14F-4D97-AF65-F5344CB8AC3E}">
        <p14:creationId xmlns:p14="http://schemas.microsoft.com/office/powerpoint/2010/main" val="2496114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D1F15"/>
        </a:solidFill>
        <a:effectLst/>
      </p:bgPr>
    </p:bg>
    <p:spTree>
      <p:nvGrpSpPr>
        <p:cNvPr id="1" name=""/>
        <p:cNvGrpSpPr/>
        <p:nvPr/>
      </p:nvGrpSpPr>
      <p:grpSpPr>
        <a:xfrm>
          <a:off x="0" y="0"/>
          <a:ext cx="0" cy="0"/>
          <a:chOff x="0" y="0"/>
          <a:chExt cx="0" cy="0"/>
        </a:xfrm>
      </p:grpSpPr>
      <p:sp>
        <p:nvSpPr>
          <p:cNvPr id="2" name="TextBox 2"/>
          <p:cNvSpPr txBox="1"/>
          <p:nvPr/>
        </p:nvSpPr>
        <p:spPr>
          <a:xfrm>
            <a:off x="1438275" y="8748172"/>
            <a:ext cx="7048500" cy="1191705"/>
          </a:xfrm>
          <a:prstGeom prst="rect">
            <a:avLst/>
          </a:prstGeom>
        </p:spPr>
        <p:txBody>
          <a:bodyPr lIns="0" tIns="0" rIns="0" bIns="0" rtlCol="0" anchor="t">
            <a:spAutoFit/>
          </a:bodyPr>
          <a:lstStyle/>
          <a:p>
            <a:pPr marL="0" marR="0" lvl="0" indent="0" algn="l" defTabSz="914400" rtl="0" eaLnBrk="1" fontAlgn="auto" latinLnBrk="0" hangingPunct="1">
              <a:lnSpc>
                <a:spcPts val="8991"/>
              </a:lnSpc>
              <a:spcBef>
                <a:spcPts val="0"/>
              </a:spcBef>
              <a:spcAft>
                <a:spcPts val="0"/>
              </a:spcAft>
              <a:buClrTx/>
              <a:buSzTx/>
              <a:buFontTx/>
              <a:buNone/>
              <a:tabLst/>
              <a:defRPr/>
            </a:pPr>
            <a:r>
              <a:rPr kumimoji="0" lang="en-US" sz="8991" b="0" i="0" u="none" strike="noStrike" kern="1200" cap="none" spc="314" normalizeH="0" baseline="0" noProof="0">
                <a:ln>
                  <a:noFill/>
                </a:ln>
                <a:solidFill>
                  <a:srgbClr val="FFFFFF"/>
                </a:solidFill>
                <a:effectLst/>
                <a:uLnTx/>
                <a:uFillTx/>
                <a:latin typeface="Inter Bold"/>
                <a:ea typeface="Inter Bold"/>
                <a:cs typeface="Inter Bold"/>
                <a:sym typeface="Inter Bold"/>
              </a:rPr>
              <a:t>SERVICES</a:t>
            </a:r>
          </a:p>
        </p:txBody>
      </p:sp>
      <p:grpSp>
        <p:nvGrpSpPr>
          <p:cNvPr id="3" name="Group 3"/>
          <p:cNvGrpSpPr/>
          <p:nvPr/>
        </p:nvGrpSpPr>
        <p:grpSpPr>
          <a:xfrm>
            <a:off x="9144000" y="0"/>
            <a:ext cx="4572000" cy="5143500"/>
            <a:chOff x="0" y="0"/>
            <a:chExt cx="1204148" cy="1354667"/>
          </a:xfrm>
        </p:grpSpPr>
        <p:sp>
          <p:nvSpPr>
            <p:cNvPr id="4" name="Freeform 4"/>
            <p:cNvSpPr/>
            <p:nvPr/>
          </p:nvSpPr>
          <p:spPr>
            <a:xfrm>
              <a:off x="0" y="0"/>
              <a:ext cx="1204148" cy="1354667"/>
            </a:xfrm>
            <a:custGeom>
              <a:avLst/>
              <a:gdLst/>
              <a:ahLst/>
              <a:cxnLst/>
              <a:rect l="l" t="t" r="r" b="b"/>
              <a:pathLst>
                <a:path w="1204148" h="1354667">
                  <a:moveTo>
                    <a:pt x="0" y="0"/>
                  </a:moveTo>
                  <a:lnTo>
                    <a:pt x="1204148" y="0"/>
                  </a:lnTo>
                  <a:lnTo>
                    <a:pt x="1204148" y="1354667"/>
                  </a:lnTo>
                  <a:lnTo>
                    <a:pt x="0" y="1354667"/>
                  </a:ln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p:cNvSpPr txBox="1"/>
            <p:nvPr/>
          </p:nvSpPr>
          <p:spPr>
            <a:xfrm>
              <a:off x="0" y="-38100"/>
              <a:ext cx="1204148" cy="139276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a:off x="13716000" y="5143500"/>
            <a:ext cx="4572000" cy="5143500"/>
            <a:chOff x="0" y="0"/>
            <a:chExt cx="1204148" cy="1354667"/>
          </a:xfrm>
        </p:grpSpPr>
        <p:sp>
          <p:nvSpPr>
            <p:cNvPr id="7" name="Freeform 7"/>
            <p:cNvSpPr/>
            <p:nvPr/>
          </p:nvSpPr>
          <p:spPr>
            <a:xfrm>
              <a:off x="0" y="0"/>
              <a:ext cx="1204148" cy="1354667"/>
            </a:xfrm>
            <a:custGeom>
              <a:avLst/>
              <a:gdLst/>
              <a:ahLst/>
              <a:cxnLst/>
              <a:rect l="l" t="t" r="r" b="b"/>
              <a:pathLst>
                <a:path w="1204148" h="1354667">
                  <a:moveTo>
                    <a:pt x="0" y="0"/>
                  </a:moveTo>
                  <a:lnTo>
                    <a:pt x="1204148" y="0"/>
                  </a:lnTo>
                  <a:lnTo>
                    <a:pt x="1204148" y="1354667"/>
                  </a:lnTo>
                  <a:lnTo>
                    <a:pt x="0" y="1354667"/>
                  </a:ln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8"/>
            <p:cNvSpPr txBox="1"/>
            <p:nvPr/>
          </p:nvSpPr>
          <p:spPr>
            <a:xfrm>
              <a:off x="0" y="-38100"/>
              <a:ext cx="1204148" cy="139276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a:off x="9144000" y="5143500"/>
            <a:ext cx="4572000" cy="5192412"/>
            <a:chOff x="0" y="0"/>
            <a:chExt cx="1204148" cy="1367549"/>
          </a:xfrm>
        </p:grpSpPr>
        <p:sp>
          <p:nvSpPr>
            <p:cNvPr id="10" name="Freeform 10"/>
            <p:cNvSpPr/>
            <p:nvPr/>
          </p:nvSpPr>
          <p:spPr>
            <a:xfrm>
              <a:off x="0" y="0"/>
              <a:ext cx="1204148" cy="1367549"/>
            </a:xfrm>
            <a:custGeom>
              <a:avLst/>
              <a:gdLst/>
              <a:ahLst/>
              <a:cxnLst/>
              <a:rect l="l" t="t" r="r" b="b"/>
              <a:pathLst>
                <a:path w="1204148" h="1367549">
                  <a:moveTo>
                    <a:pt x="0" y="0"/>
                  </a:moveTo>
                  <a:lnTo>
                    <a:pt x="1204148" y="0"/>
                  </a:lnTo>
                  <a:lnTo>
                    <a:pt x="1204148" y="1367549"/>
                  </a:lnTo>
                  <a:lnTo>
                    <a:pt x="0" y="1367549"/>
                  </a:lnTo>
                  <a:close/>
                </a:path>
              </a:pathLst>
            </a:custGeom>
            <a:solidFill>
              <a:srgbClr val="FDC82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TextBox 11"/>
            <p:cNvSpPr txBox="1"/>
            <p:nvPr/>
          </p:nvSpPr>
          <p:spPr>
            <a:xfrm>
              <a:off x="0" y="-38100"/>
              <a:ext cx="1204148" cy="140564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p:cNvGrpSpPr/>
          <p:nvPr/>
        </p:nvGrpSpPr>
        <p:grpSpPr>
          <a:xfrm>
            <a:off x="13716000" y="-48912"/>
            <a:ext cx="4572000" cy="5192412"/>
            <a:chOff x="0" y="0"/>
            <a:chExt cx="1204148" cy="1367549"/>
          </a:xfrm>
        </p:grpSpPr>
        <p:sp>
          <p:nvSpPr>
            <p:cNvPr id="13" name="Freeform 13"/>
            <p:cNvSpPr/>
            <p:nvPr/>
          </p:nvSpPr>
          <p:spPr>
            <a:xfrm>
              <a:off x="0" y="0"/>
              <a:ext cx="1204148" cy="1367549"/>
            </a:xfrm>
            <a:custGeom>
              <a:avLst/>
              <a:gdLst/>
              <a:ahLst/>
              <a:cxnLst/>
              <a:rect l="l" t="t" r="r" b="b"/>
              <a:pathLst>
                <a:path w="1204148" h="1367549">
                  <a:moveTo>
                    <a:pt x="0" y="0"/>
                  </a:moveTo>
                  <a:lnTo>
                    <a:pt x="1204148" y="0"/>
                  </a:lnTo>
                  <a:lnTo>
                    <a:pt x="1204148" y="1367549"/>
                  </a:lnTo>
                  <a:lnTo>
                    <a:pt x="0" y="1367549"/>
                  </a:lnTo>
                  <a:close/>
                </a:path>
              </a:pathLst>
            </a:custGeom>
            <a:solidFill>
              <a:srgbClr val="FDC82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TextBox 14"/>
            <p:cNvSpPr txBox="1"/>
            <p:nvPr/>
          </p:nvSpPr>
          <p:spPr>
            <a:xfrm>
              <a:off x="0" y="-38100"/>
              <a:ext cx="1204148" cy="140564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5" name="Group 15"/>
          <p:cNvGrpSpPr/>
          <p:nvPr/>
        </p:nvGrpSpPr>
        <p:grpSpPr>
          <a:xfrm>
            <a:off x="0" y="0"/>
            <a:ext cx="4572000" cy="5143500"/>
            <a:chOff x="0" y="0"/>
            <a:chExt cx="1204148" cy="1354667"/>
          </a:xfrm>
        </p:grpSpPr>
        <p:sp>
          <p:nvSpPr>
            <p:cNvPr id="16" name="Freeform 16"/>
            <p:cNvSpPr/>
            <p:nvPr/>
          </p:nvSpPr>
          <p:spPr>
            <a:xfrm>
              <a:off x="0" y="0"/>
              <a:ext cx="1204148" cy="1354667"/>
            </a:xfrm>
            <a:custGeom>
              <a:avLst/>
              <a:gdLst/>
              <a:ahLst/>
              <a:cxnLst/>
              <a:rect l="l" t="t" r="r" b="b"/>
              <a:pathLst>
                <a:path w="1204148" h="1354667">
                  <a:moveTo>
                    <a:pt x="0" y="0"/>
                  </a:moveTo>
                  <a:lnTo>
                    <a:pt x="1204148" y="0"/>
                  </a:lnTo>
                  <a:lnTo>
                    <a:pt x="1204148" y="1354667"/>
                  </a:lnTo>
                  <a:lnTo>
                    <a:pt x="0" y="1354667"/>
                  </a:ln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TextBox 17"/>
            <p:cNvSpPr txBox="1"/>
            <p:nvPr/>
          </p:nvSpPr>
          <p:spPr>
            <a:xfrm>
              <a:off x="0" y="-38100"/>
              <a:ext cx="1204148" cy="139276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8" name="Group 18"/>
          <p:cNvGrpSpPr/>
          <p:nvPr/>
        </p:nvGrpSpPr>
        <p:grpSpPr>
          <a:xfrm>
            <a:off x="4572000" y="0"/>
            <a:ext cx="4572000" cy="5192412"/>
            <a:chOff x="0" y="0"/>
            <a:chExt cx="1204148" cy="1367549"/>
          </a:xfrm>
        </p:grpSpPr>
        <p:sp>
          <p:nvSpPr>
            <p:cNvPr id="19" name="Freeform 19"/>
            <p:cNvSpPr/>
            <p:nvPr/>
          </p:nvSpPr>
          <p:spPr>
            <a:xfrm>
              <a:off x="0" y="0"/>
              <a:ext cx="1204148" cy="1367549"/>
            </a:xfrm>
            <a:custGeom>
              <a:avLst/>
              <a:gdLst/>
              <a:ahLst/>
              <a:cxnLst/>
              <a:rect l="l" t="t" r="r" b="b"/>
              <a:pathLst>
                <a:path w="1204148" h="1367549">
                  <a:moveTo>
                    <a:pt x="0" y="0"/>
                  </a:moveTo>
                  <a:lnTo>
                    <a:pt x="1204148" y="0"/>
                  </a:lnTo>
                  <a:lnTo>
                    <a:pt x="1204148" y="1367549"/>
                  </a:lnTo>
                  <a:lnTo>
                    <a:pt x="0" y="1367549"/>
                  </a:lnTo>
                  <a:close/>
                </a:path>
              </a:pathLst>
            </a:custGeom>
            <a:solidFill>
              <a:srgbClr val="FDC82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TextBox 20"/>
            <p:cNvSpPr txBox="1"/>
            <p:nvPr/>
          </p:nvSpPr>
          <p:spPr>
            <a:xfrm>
              <a:off x="0" y="-38100"/>
              <a:ext cx="1204148" cy="140564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1" name="Group 21"/>
          <p:cNvGrpSpPr/>
          <p:nvPr/>
        </p:nvGrpSpPr>
        <p:grpSpPr>
          <a:xfrm>
            <a:off x="0" y="5119044"/>
            <a:ext cx="4572000" cy="5192412"/>
            <a:chOff x="0" y="0"/>
            <a:chExt cx="1204148" cy="1367549"/>
          </a:xfrm>
        </p:grpSpPr>
        <p:sp>
          <p:nvSpPr>
            <p:cNvPr id="22" name="Freeform 22"/>
            <p:cNvSpPr/>
            <p:nvPr/>
          </p:nvSpPr>
          <p:spPr>
            <a:xfrm>
              <a:off x="0" y="0"/>
              <a:ext cx="1204148" cy="1367549"/>
            </a:xfrm>
            <a:custGeom>
              <a:avLst/>
              <a:gdLst/>
              <a:ahLst/>
              <a:cxnLst/>
              <a:rect l="l" t="t" r="r" b="b"/>
              <a:pathLst>
                <a:path w="1204148" h="1367549">
                  <a:moveTo>
                    <a:pt x="0" y="0"/>
                  </a:moveTo>
                  <a:lnTo>
                    <a:pt x="1204148" y="0"/>
                  </a:lnTo>
                  <a:lnTo>
                    <a:pt x="1204148" y="1367549"/>
                  </a:lnTo>
                  <a:lnTo>
                    <a:pt x="0" y="1367549"/>
                  </a:lnTo>
                  <a:close/>
                </a:path>
              </a:pathLst>
            </a:custGeom>
            <a:solidFill>
              <a:srgbClr val="FDC82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TextBox 23"/>
            <p:cNvSpPr txBox="1"/>
            <p:nvPr/>
          </p:nvSpPr>
          <p:spPr>
            <a:xfrm>
              <a:off x="0" y="-38100"/>
              <a:ext cx="1204148" cy="140564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4" name="Group 24"/>
          <p:cNvGrpSpPr/>
          <p:nvPr/>
        </p:nvGrpSpPr>
        <p:grpSpPr>
          <a:xfrm>
            <a:off x="4572000" y="5167956"/>
            <a:ext cx="4572000" cy="5143500"/>
            <a:chOff x="0" y="0"/>
            <a:chExt cx="1204148" cy="1354667"/>
          </a:xfrm>
        </p:grpSpPr>
        <p:sp>
          <p:nvSpPr>
            <p:cNvPr id="25" name="Freeform 25"/>
            <p:cNvSpPr/>
            <p:nvPr/>
          </p:nvSpPr>
          <p:spPr>
            <a:xfrm>
              <a:off x="0" y="0"/>
              <a:ext cx="1204148" cy="1354667"/>
            </a:xfrm>
            <a:custGeom>
              <a:avLst/>
              <a:gdLst/>
              <a:ahLst/>
              <a:cxnLst/>
              <a:rect l="l" t="t" r="r" b="b"/>
              <a:pathLst>
                <a:path w="1204148" h="1354667">
                  <a:moveTo>
                    <a:pt x="0" y="0"/>
                  </a:moveTo>
                  <a:lnTo>
                    <a:pt x="1204148" y="0"/>
                  </a:lnTo>
                  <a:lnTo>
                    <a:pt x="1204148" y="1354667"/>
                  </a:lnTo>
                  <a:lnTo>
                    <a:pt x="0" y="1354667"/>
                  </a:ln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TextBox 26"/>
            <p:cNvSpPr txBox="1"/>
            <p:nvPr/>
          </p:nvSpPr>
          <p:spPr>
            <a:xfrm>
              <a:off x="0" y="-38100"/>
              <a:ext cx="1204148" cy="139276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7" name="Freeform 27"/>
          <p:cNvSpPr/>
          <p:nvPr/>
        </p:nvSpPr>
        <p:spPr>
          <a:xfrm>
            <a:off x="841953" y="587887"/>
            <a:ext cx="2682297" cy="2718381"/>
          </a:xfrm>
          <a:custGeom>
            <a:avLst/>
            <a:gdLst/>
            <a:ahLst/>
            <a:cxnLst/>
            <a:rect l="l" t="t" r="r" b="b"/>
            <a:pathLst>
              <a:path w="2682297" h="2718381">
                <a:moveTo>
                  <a:pt x="0" y="0"/>
                </a:moveTo>
                <a:lnTo>
                  <a:pt x="2682297" y="0"/>
                </a:lnTo>
                <a:lnTo>
                  <a:pt x="2682297" y="2718382"/>
                </a:lnTo>
                <a:lnTo>
                  <a:pt x="0" y="2718382"/>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TextBox 28"/>
          <p:cNvSpPr txBox="1"/>
          <p:nvPr/>
        </p:nvSpPr>
        <p:spPr>
          <a:xfrm>
            <a:off x="841953" y="3374520"/>
            <a:ext cx="2676585" cy="565924"/>
          </a:xfrm>
          <a:prstGeom prst="rect">
            <a:avLst/>
          </a:prstGeom>
        </p:spPr>
        <p:txBody>
          <a:bodyPr wrap="square" lIns="0" tIns="0" rIns="0" bIns="0" rtlCol="0" anchor="t">
            <a:spAutoFit/>
          </a:bodyPr>
          <a:lstStyle/>
          <a:p>
            <a:pPr marL="0" marR="0" lvl="0" indent="0" algn="ctr" defTabSz="914400" rtl="0" eaLnBrk="1" fontAlgn="auto" latinLnBrk="0" hangingPunct="1">
              <a:lnSpc>
                <a:spcPts val="4786"/>
              </a:lnSpc>
              <a:spcBef>
                <a:spcPts val="0"/>
              </a:spcBef>
              <a:spcAft>
                <a:spcPts val="0"/>
              </a:spcAft>
              <a:buClrTx/>
              <a:buSzTx/>
              <a:buFontTx/>
              <a:buNone/>
              <a:tabLst/>
              <a:defRPr/>
            </a:pPr>
            <a:r>
              <a:rPr kumimoji="0" lang="en-US" sz="3419" b="0" i="0" u="none" strike="noStrike" kern="1200" cap="none" spc="0" normalizeH="0" baseline="0" noProof="0" dirty="0">
                <a:ln>
                  <a:noFill/>
                </a:ln>
                <a:solidFill>
                  <a:srgbClr val="000000"/>
                </a:solidFill>
                <a:effectLst/>
                <a:uLnTx/>
                <a:uFillTx/>
                <a:latin typeface="Akzidenz-Grotesk Std 2"/>
                <a:ea typeface="Akzidenz-Grotesk Std 2"/>
                <a:cs typeface="Akzidenz-Grotesk Std 2"/>
                <a:sym typeface="Akzidenz-Grotesk Std 2"/>
              </a:rPr>
              <a:t>Resettlement</a:t>
            </a:r>
          </a:p>
        </p:txBody>
      </p:sp>
      <p:grpSp>
        <p:nvGrpSpPr>
          <p:cNvPr id="29" name="Group 29"/>
          <p:cNvGrpSpPr/>
          <p:nvPr/>
        </p:nvGrpSpPr>
        <p:grpSpPr>
          <a:xfrm>
            <a:off x="4929342" y="1028700"/>
            <a:ext cx="3824133" cy="2842828"/>
            <a:chOff x="0" y="0"/>
            <a:chExt cx="5098844" cy="3790437"/>
          </a:xfrm>
        </p:grpSpPr>
        <p:sp>
          <p:nvSpPr>
            <p:cNvPr id="30" name="Freeform 30"/>
            <p:cNvSpPr/>
            <p:nvPr/>
          </p:nvSpPr>
          <p:spPr>
            <a:xfrm>
              <a:off x="541541" y="0"/>
              <a:ext cx="2996455" cy="2738333"/>
            </a:xfrm>
            <a:custGeom>
              <a:avLst/>
              <a:gdLst/>
              <a:ahLst/>
              <a:cxnLst/>
              <a:rect l="l" t="t" r="r" b="b"/>
              <a:pathLst>
                <a:path w="2996455" h="2738333">
                  <a:moveTo>
                    <a:pt x="0" y="0"/>
                  </a:moveTo>
                  <a:lnTo>
                    <a:pt x="2996455" y="0"/>
                  </a:lnTo>
                  <a:lnTo>
                    <a:pt x="2996455" y="2738333"/>
                  </a:lnTo>
                  <a:lnTo>
                    <a:pt x="0" y="2738333"/>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TextBox 31"/>
            <p:cNvSpPr txBox="1"/>
            <p:nvPr/>
          </p:nvSpPr>
          <p:spPr>
            <a:xfrm>
              <a:off x="0" y="3105292"/>
              <a:ext cx="5098844" cy="685145"/>
            </a:xfrm>
            <a:prstGeom prst="rect">
              <a:avLst/>
            </a:prstGeom>
          </p:spPr>
          <p:txBody>
            <a:bodyPr lIns="0" tIns="0" rIns="0" bIns="0" rtlCol="0" anchor="t">
              <a:spAutoFit/>
            </a:bodyPr>
            <a:lstStyle/>
            <a:p>
              <a:pPr marL="0" marR="0" lvl="0" indent="0" algn="ctr" defTabSz="914400" rtl="0" eaLnBrk="1" fontAlgn="auto" latinLnBrk="0" hangingPunct="1">
                <a:lnSpc>
                  <a:spcPts val="4286"/>
                </a:lnSpc>
                <a:spcBef>
                  <a:spcPts val="0"/>
                </a:spcBef>
                <a:spcAft>
                  <a:spcPts val="0"/>
                </a:spcAft>
                <a:buClrTx/>
                <a:buSzTx/>
                <a:buFontTx/>
                <a:buNone/>
                <a:tabLst/>
                <a:defRPr/>
              </a:pPr>
              <a:r>
                <a:rPr kumimoji="0" lang="en-US" sz="3061" b="0" i="0" u="none" strike="noStrike" kern="1200" cap="none" spc="0" normalizeH="0" baseline="0" noProof="0" dirty="0">
                  <a:ln>
                    <a:noFill/>
                  </a:ln>
                  <a:solidFill>
                    <a:srgbClr val="000000"/>
                  </a:solidFill>
                  <a:effectLst/>
                  <a:uLnTx/>
                  <a:uFillTx/>
                  <a:latin typeface="Akzidenz-Grotesk Std 2"/>
                  <a:ea typeface="Akzidenz-Grotesk Std 2"/>
                  <a:cs typeface="Akzidenz-Grotesk Std 2"/>
                  <a:sym typeface="Akzidenz-Grotesk Std 2"/>
                </a:rPr>
                <a:t>Immigration Assistance</a:t>
              </a:r>
            </a:p>
          </p:txBody>
        </p:sp>
      </p:grpSp>
      <p:grpSp>
        <p:nvGrpSpPr>
          <p:cNvPr id="32" name="Group 32"/>
          <p:cNvGrpSpPr/>
          <p:nvPr/>
        </p:nvGrpSpPr>
        <p:grpSpPr>
          <a:xfrm>
            <a:off x="9731387" y="1277688"/>
            <a:ext cx="3705969" cy="2593840"/>
            <a:chOff x="0" y="0"/>
            <a:chExt cx="4941292" cy="3458453"/>
          </a:xfrm>
        </p:grpSpPr>
        <p:sp>
          <p:nvSpPr>
            <p:cNvPr id="33" name="Freeform 33"/>
            <p:cNvSpPr/>
            <p:nvPr/>
          </p:nvSpPr>
          <p:spPr>
            <a:xfrm>
              <a:off x="811010" y="0"/>
              <a:ext cx="2925657" cy="2684089"/>
            </a:xfrm>
            <a:custGeom>
              <a:avLst/>
              <a:gdLst/>
              <a:ahLst/>
              <a:cxnLst/>
              <a:rect l="l" t="t" r="r" b="b"/>
              <a:pathLst>
                <a:path w="2925657" h="2684089">
                  <a:moveTo>
                    <a:pt x="0" y="0"/>
                  </a:moveTo>
                  <a:lnTo>
                    <a:pt x="2925657" y="0"/>
                  </a:lnTo>
                  <a:lnTo>
                    <a:pt x="2925657" y="2684089"/>
                  </a:lnTo>
                  <a:lnTo>
                    <a:pt x="0" y="2684089"/>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TextBox 34"/>
            <p:cNvSpPr txBox="1"/>
            <p:nvPr/>
          </p:nvSpPr>
          <p:spPr>
            <a:xfrm>
              <a:off x="0" y="2838245"/>
              <a:ext cx="4941292" cy="620207"/>
            </a:xfrm>
            <a:prstGeom prst="rect">
              <a:avLst/>
            </a:prstGeom>
          </p:spPr>
          <p:txBody>
            <a:bodyPr lIns="0" tIns="0" rIns="0" bIns="0" rtlCol="0" anchor="t">
              <a:spAutoFit/>
            </a:bodyPr>
            <a:lstStyle/>
            <a:p>
              <a:pPr marL="0" marR="0" lvl="0" indent="0" algn="ctr" defTabSz="914400" rtl="0" eaLnBrk="1" fontAlgn="auto" latinLnBrk="0" hangingPunct="1">
                <a:lnSpc>
                  <a:spcPts val="3836"/>
                </a:lnSpc>
                <a:spcBef>
                  <a:spcPts val="0"/>
                </a:spcBef>
                <a:spcAft>
                  <a:spcPts val="0"/>
                </a:spcAft>
                <a:buClrTx/>
                <a:buSzTx/>
                <a:buFontTx/>
                <a:buNone/>
                <a:tabLst/>
                <a:defRPr/>
              </a:pPr>
              <a:r>
                <a:rPr kumimoji="0" lang="en-US" sz="2740" b="0" i="0" u="none" strike="noStrike" kern="1200" cap="none" spc="0" normalizeH="0" baseline="0" noProof="0">
                  <a:ln>
                    <a:noFill/>
                  </a:ln>
                  <a:solidFill>
                    <a:srgbClr val="000000"/>
                  </a:solidFill>
                  <a:effectLst/>
                  <a:uLnTx/>
                  <a:uFillTx/>
                  <a:latin typeface="Akzidenz-Grotesk Std 2"/>
                  <a:ea typeface="Akzidenz-Grotesk Std 2"/>
                  <a:cs typeface="Akzidenz-Grotesk Std 2"/>
                  <a:sym typeface="Akzidenz-Grotesk Std 2"/>
                </a:rPr>
                <a:t>Economic Empowerment</a:t>
              </a:r>
            </a:p>
          </p:txBody>
        </p:sp>
      </p:grpSp>
      <p:grpSp>
        <p:nvGrpSpPr>
          <p:cNvPr id="35" name="Group 35"/>
          <p:cNvGrpSpPr/>
          <p:nvPr/>
        </p:nvGrpSpPr>
        <p:grpSpPr>
          <a:xfrm>
            <a:off x="14763750" y="1104604"/>
            <a:ext cx="2789415" cy="2691020"/>
            <a:chOff x="0" y="0"/>
            <a:chExt cx="3719220" cy="3588026"/>
          </a:xfrm>
        </p:grpSpPr>
        <p:sp>
          <p:nvSpPr>
            <p:cNvPr id="36" name="Freeform 36"/>
            <p:cNvSpPr/>
            <p:nvPr/>
          </p:nvSpPr>
          <p:spPr>
            <a:xfrm>
              <a:off x="0" y="0"/>
              <a:ext cx="3028891" cy="2606255"/>
            </a:xfrm>
            <a:custGeom>
              <a:avLst/>
              <a:gdLst/>
              <a:ahLst/>
              <a:cxnLst/>
              <a:rect l="l" t="t" r="r" b="b"/>
              <a:pathLst>
                <a:path w="3028891" h="2606255">
                  <a:moveTo>
                    <a:pt x="0" y="0"/>
                  </a:moveTo>
                  <a:lnTo>
                    <a:pt x="3028891" y="0"/>
                  </a:lnTo>
                  <a:lnTo>
                    <a:pt x="3028891" y="2606255"/>
                  </a:lnTo>
                  <a:lnTo>
                    <a:pt x="0" y="2606255"/>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7" name="TextBox 37"/>
            <p:cNvSpPr txBox="1"/>
            <p:nvPr/>
          </p:nvSpPr>
          <p:spPr>
            <a:xfrm>
              <a:off x="7616" y="2935908"/>
              <a:ext cx="3711604" cy="652118"/>
            </a:xfrm>
            <a:prstGeom prst="rect">
              <a:avLst/>
            </a:prstGeom>
          </p:spPr>
          <p:txBody>
            <a:bodyPr lIns="0" tIns="0" rIns="0" bIns="0" rtlCol="0" anchor="t">
              <a:spAutoFit/>
            </a:bodyPr>
            <a:lstStyle/>
            <a:p>
              <a:pPr marL="0" marR="0" lvl="0" indent="0" algn="ctr" defTabSz="914400" rtl="0" eaLnBrk="1" fontAlgn="auto" latinLnBrk="0" hangingPunct="1">
                <a:lnSpc>
                  <a:spcPts val="4057"/>
                </a:lnSpc>
                <a:spcBef>
                  <a:spcPts val="0"/>
                </a:spcBef>
                <a:spcAft>
                  <a:spcPts val="0"/>
                </a:spcAft>
                <a:buClrTx/>
                <a:buSzTx/>
                <a:buFontTx/>
                <a:buNone/>
                <a:tabLst/>
                <a:defRPr/>
              </a:pPr>
              <a:r>
                <a:rPr kumimoji="0" lang="en-US" sz="2898" b="0" i="0" u="none" strike="noStrike" kern="1200" cap="none" spc="0" normalizeH="0" baseline="0" noProof="0">
                  <a:ln>
                    <a:noFill/>
                  </a:ln>
                  <a:solidFill>
                    <a:srgbClr val="000000"/>
                  </a:solidFill>
                  <a:effectLst/>
                  <a:uLnTx/>
                  <a:uFillTx/>
                  <a:latin typeface="Akzidenz-Grotesk Std 2"/>
                  <a:ea typeface="Akzidenz-Grotesk Std 2"/>
                  <a:cs typeface="Akzidenz-Grotesk Std 2"/>
                  <a:sym typeface="Akzidenz-Grotesk Std 2"/>
                </a:rPr>
                <a:t>Early Employment</a:t>
              </a:r>
            </a:p>
          </p:txBody>
        </p:sp>
      </p:grpSp>
      <p:grpSp>
        <p:nvGrpSpPr>
          <p:cNvPr id="38" name="Group 38"/>
          <p:cNvGrpSpPr/>
          <p:nvPr/>
        </p:nvGrpSpPr>
        <p:grpSpPr>
          <a:xfrm>
            <a:off x="473736" y="6236696"/>
            <a:ext cx="3418731" cy="2957108"/>
            <a:chOff x="0" y="0"/>
            <a:chExt cx="4558308" cy="3942810"/>
          </a:xfrm>
        </p:grpSpPr>
        <p:sp>
          <p:nvSpPr>
            <p:cNvPr id="39" name="Freeform 39"/>
            <p:cNvSpPr/>
            <p:nvPr/>
          </p:nvSpPr>
          <p:spPr>
            <a:xfrm>
              <a:off x="421726" y="0"/>
              <a:ext cx="3139414" cy="3017888"/>
            </a:xfrm>
            <a:custGeom>
              <a:avLst/>
              <a:gdLst/>
              <a:ahLst/>
              <a:cxnLst/>
              <a:rect l="l" t="t" r="r" b="b"/>
              <a:pathLst>
                <a:path w="3139414" h="3017888">
                  <a:moveTo>
                    <a:pt x="0" y="0"/>
                  </a:moveTo>
                  <a:lnTo>
                    <a:pt x="3139414" y="0"/>
                  </a:lnTo>
                  <a:lnTo>
                    <a:pt x="3139414" y="3017888"/>
                  </a:lnTo>
                  <a:lnTo>
                    <a:pt x="0" y="3017888"/>
                  </a:lnTo>
                  <a:lnTo>
                    <a:pt x="0" y="0"/>
                  </a:lnTo>
                  <a:close/>
                </a:path>
              </a:pathLst>
            </a:custGeom>
            <a:blipFill>
              <a:blip r:embed="rId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0" name="TextBox 40"/>
            <p:cNvSpPr txBox="1"/>
            <p:nvPr/>
          </p:nvSpPr>
          <p:spPr>
            <a:xfrm>
              <a:off x="0" y="3262041"/>
              <a:ext cx="4558308" cy="680770"/>
            </a:xfrm>
            <a:prstGeom prst="rect">
              <a:avLst/>
            </a:prstGeom>
          </p:spPr>
          <p:txBody>
            <a:bodyPr lIns="0" tIns="0" rIns="0" bIns="0" rtlCol="0" anchor="t">
              <a:spAutoFit/>
            </a:bodyPr>
            <a:lstStyle/>
            <a:p>
              <a:pPr marL="0" marR="0" lvl="0" indent="0" algn="ctr" defTabSz="914400" rtl="0" eaLnBrk="1" fontAlgn="auto" latinLnBrk="0" hangingPunct="1">
                <a:lnSpc>
                  <a:spcPts val="4256"/>
                </a:lnSpc>
                <a:spcBef>
                  <a:spcPts val="0"/>
                </a:spcBef>
                <a:spcAft>
                  <a:spcPts val="0"/>
                </a:spcAft>
                <a:buClrTx/>
                <a:buSzTx/>
                <a:buFontTx/>
                <a:buNone/>
                <a:tabLst/>
                <a:defRPr/>
              </a:pPr>
              <a:r>
                <a:rPr kumimoji="0" lang="en-US" sz="3040" b="0" i="0" u="none" strike="noStrike" kern="1200" cap="none" spc="0" normalizeH="0" baseline="0" noProof="0">
                  <a:ln>
                    <a:noFill/>
                  </a:ln>
                  <a:solidFill>
                    <a:srgbClr val="000000"/>
                  </a:solidFill>
                  <a:effectLst/>
                  <a:uLnTx/>
                  <a:uFillTx/>
                  <a:latin typeface="Akzidenz-Grotesk Std 2"/>
                  <a:ea typeface="Akzidenz-Grotesk Std 2"/>
                  <a:cs typeface="Akzidenz-Grotesk Std 2"/>
                  <a:sym typeface="Akzidenz-Grotesk Std 2"/>
                </a:rPr>
                <a:t>Health and Wellness</a:t>
              </a:r>
            </a:p>
          </p:txBody>
        </p:sp>
      </p:grpSp>
      <p:grpSp>
        <p:nvGrpSpPr>
          <p:cNvPr id="41" name="Group 41"/>
          <p:cNvGrpSpPr/>
          <p:nvPr/>
        </p:nvGrpSpPr>
        <p:grpSpPr>
          <a:xfrm>
            <a:off x="14373225" y="5891702"/>
            <a:ext cx="3335301" cy="3366598"/>
            <a:chOff x="0" y="0"/>
            <a:chExt cx="4447068" cy="4488797"/>
          </a:xfrm>
        </p:grpSpPr>
        <p:sp>
          <p:nvSpPr>
            <p:cNvPr id="42" name="Freeform 42"/>
            <p:cNvSpPr/>
            <p:nvPr/>
          </p:nvSpPr>
          <p:spPr>
            <a:xfrm>
              <a:off x="276343" y="0"/>
              <a:ext cx="2924635" cy="3202596"/>
            </a:xfrm>
            <a:custGeom>
              <a:avLst/>
              <a:gdLst/>
              <a:ahLst/>
              <a:cxnLst/>
              <a:rect l="l" t="t" r="r" b="b"/>
              <a:pathLst>
                <a:path w="2924635" h="3202596">
                  <a:moveTo>
                    <a:pt x="0" y="0"/>
                  </a:moveTo>
                  <a:lnTo>
                    <a:pt x="2924635" y="0"/>
                  </a:lnTo>
                  <a:lnTo>
                    <a:pt x="2924635" y="3202596"/>
                  </a:lnTo>
                  <a:lnTo>
                    <a:pt x="0" y="3202596"/>
                  </a:lnTo>
                  <a:lnTo>
                    <a:pt x="0" y="0"/>
                  </a:lnTo>
                  <a:close/>
                </a:path>
              </a:pathLst>
            </a:custGeom>
            <a:blipFill>
              <a:blip r:embed="rId7"/>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3" name="TextBox 43"/>
            <p:cNvSpPr txBox="1"/>
            <p:nvPr/>
          </p:nvSpPr>
          <p:spPr>
            <a:xfrm>
              <a:off x="0" y="3693423"/>
              <a:ext cx="4447068" cy="795375"/>
            </a:xfrm>
            <a:prstGeom prst="rect">
              <a:avLst/>
            </a:prstGeom>
          </p:spPr>
          <p:txBody>
            <a:bodyPr lIns="0" tIns="0" rIns="0" bIns="0" rtlCol="0" anchor="t">
              <a:spAutoFit/>
            </a:bodyPr>
            <a:lstStyle/>
            <a:p>
              <a:pPr marL="0" marR="0" lvl="0" indent="0" algn="ctr" defTabSz="914400" rtl="0" eaLnBrk="1" fontAlgn="auto" latinLnBrk="0" hangingPunct="1">
                <a:lnSpc>
                  <a:spcPts val="4984"/>
                </a:lnSpc>
                <a:spcBef>
                  <a:spcPts val="0"/>
                </a:spcBef>
                <a:spcAft>
                  <a:spcPts val="0"/>
                </a:spcAft>
                <a:buClrTx/>
                <a:buSzTx/>
                <a:buFontTx/>
                <a:buNone/>
                <a:tabLst/>
                <a:defRPr/>
              </a:pPr>
              <a:r>
                <a:rPr kumimoji="0" lang="en-US" sz="3560" b="0" i="0" u="none" strike="noStrike" kern="1200" cap="none" spc="0" normalizeH="0" baseline="0" noProof="0">
                  <a:ln>
                    <a:noFill/>
                  </a:ln>
                  <a:solidFill>
                    <a:srgbClr val="000000"/>
                  </a:solidFill>
                  <a:effectLst/>
                  <a:uLnTx/>
                  <a:uFillTx/>
                  <a:latin typeface="Akzidenz-Grotesk Std 2"/>
                  <a:ea typeface="Akzidenz-Grotesk Std 2"/>
                  <a:cs typeface="Akzidenz-Grotesk Std 2"/>
                  <a:sym typeface="Akzidenz-Grotesk Std 2"/>
                </a:rPr>
                <a:t>Survivor Services</a:t>
              </a:r>
            </a:p>
          </p:txBody>
        </p:sp>
      </p:grpSp>
      <p:grpSp>
        <p:nvGrpSpPr>
          <p:cNvPr id="44" name="Group 44"/>
          <p:cNvGrpSpPr/>
          <p:nvPr/>
        </p:nvGrpSpPr>
        <p:grpSpPr>
          <a:xfrm>
            <a:off x="9437693" y="6024095"/>
            <a:ext cx="3984613" cy="3431222"/>
            <a:chOff x="0" y="0"/>
            <a:chExt cx="5312818" cy="4574962"/>
          </a:xfrm>
        </p:grpSpPr>
        <p:sp>
          <p:nvSpPr>
            <p:cNvPr id="45" name="Freeform 45"/>
            <p:cNvSpPr/>
            <p:nvPr/>
          </p:nvSpPr>
          <p:spPr>
            <a:xfrm>
              <a:off x="672804" y="0"/>
              <a:ext cx="2957695" cy="3048901"/>
            </a:xfrm>
            <a:custGeom>
              <a:avLst/>
              <a:gdLst/>
              <a:ahLst/>
              <a:cxnLst/>
              <a:rect l="l" t="t" r="r" b="b"/>
              <a:pathLst>
                <a:path w="2957695" h="3048901">
                  <a:moveTo>
                    <a:pt x="0" y="0"/>
                  </a:moveTo>
                  <a:lnTo>
                    <a:pt x="2957695" y="0"/>
                  </a:lnTo>
                  <a:lnTo>
                    <a:pt x="2957695" y="3048901"/>
                  </a:lnTo>
                  <a:lnTo>
                    <a:pt x="0" y="3048901"/>
                  </a:lnTo>
                  <a:lnTo>
                    <a:pt x="0" y="0"/>
                  </a:lnTo>
                  <a:close/>
                </a:path>
              </a:pathLst>
            </a:custGeom>
            <a:blipFill>
              <a:blip r:embed="rId8"/>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6" name="TextBox 46"/>
            <p:cNvSpPr txBox="1"/>
            <p:nvPr/>
          </p:nvSpPr>
          <p:spPr>
            <a:xfrm>
              <a:off x="0" y="3308584"/>
              <a:ext cx="5312818" cy="1266378"/>
            </a:xfrm>
            <a:prstGeom prst="rect">
              <a:avLst/>
            </a:prstGeom>
          </p:spPr>
          <p:txBody>
            <a:bodyPr lIns="0" tIns="0" rIns="0" bIns="0" rtlCol="0" anchor="t">
              <a:spAutoFit/>
            </a:bodyPr>
            <a:lstStyle/>
            <a:p>
              <a:pPr marL="0" marR="0" lvl="0" indent="0" algn="ctr" defTabSz="914400" rtl="0" eaLnBrk="1" fontAlgn="auto" latinLnBrk="0" hangingPunct="1">
                <a:lnSpc>
                  <a:spcPts val="3866"/>
                </a:lnSpc>
                <a:spcBef>
                  <a:spcPts val="0"/>
                </a:spcBef>
                <a:spcAft>
                  <a:spcPts val="0"/>
                </a:spcAft>
                <a:buClrTx/>
                <a:buSzTx/>
                <a:buFontTx/>
                <a:buNone/>
                <a:tabLst/>
                <a:defRPr/>
              </a:pPr>
              <a:r>
                <a:rPr kumimoji="0" lang="en-US" sz="2761" b="0" i="0" u="none" strike="noStrike" kern="1200" cap="none" spc="0" normalizeH="0" baseline="0" noProof="0">
                  <a:ln>
                    <a:noFill/>
                  </a:ln>
                  <a:solidFill>
                    <a:srgbClr val="000000"/>
                  </a:solidFill>
                  <a:effectLst/>
                  <a:uLnTx/>
                  <a:uFillTx/>
                  <a:latin typeface="Akzidenz-Grotesk Std 2"/>
                  <a:ea typeface="Akzidenz-Grotesk Std 2"/>
                  <a:cs typeface="Akzidenz-Grotesk Std 2"/>
                  <a:sym typeface="Akzidenz-Grotesk Std 2"/>
                </a:rPr>
                <a:t>Mentoring, Education, &amp; </a:t>
              </a:r>
            </a:p>
            <a:p>
              <a:pPr marL="0" marR="0" lvl="0" indent="0" algn="ctr" defTabSz="914400" rtl="0" eaLnBrk="1" fontAlgn="auto" latinLnBrk="0" hangingPunct="1">
                <a:lnSpc>
                  <a:spcPts val="3866"/>
                </a:lnSpc>
                <a:spcBef>
                  <a:spcPts val="0"/>
                </a:spcBef>
                <a:spcAft>
                  <a:spcPts val="0"/>
                </a:spcAft>
                <a:buClrTx/>
                <a:buSzTx/>
                <a:buFontTx/>
                <a:buNone/>
                <a:tabLst/>
                <a:defRPr/>
              </a:pPr>
              <a:r>
                <a:rPr kumimoji="0" lang="en-US" sz="2761" b="0" i="0" u="none" strike="noStrike" kern="1200" cap="none" spc="0" normalizeH="0" baseline="0" noProof="0">
                  <a:ln>
                    <a:noFill/>
                  </a:ln>
                  <a:solidFill>
                    <a:srgbClr val="000000"/>
                  </a:solidFill>
                  <a:effectLst/>
                  <a:uLnTx/>
                  <a:uFillTx/>
                  <a:latin typeface="Akzidenz-Grotesk Std 2"/>
                  <a:ea typeface="Akzidenz-Grotesk Std 2"/>
                  <a:cs typeface="Akzidenz-Grotesk Std 2"/>
                  <a:sym typeface="Akzidenz-Grotesk Std 2"/>
                </a:rPr>
                <a:t>Enrichment (youth + adult)</a:t>
              </a:r>
            </a:p>
          </p:txBody>
        </p:sp>
      </p:grpSp>
      <p:grpSp>
        <p:nvGrpSpPr>
          <p:cNvPr id="47" name="Group 47"/>
          <p:cNvGrpSpPr/>
          <p:nvPr/>
        </p:nvGrpSpPr>
        <p:grpSpPr>
          <a:xfrm>
            <a:off x="4971913" y="6236696"/>
            <a:ext cx="3781562" cy="2957108"/>
            <a:chOff x="0" y="0"/>
            <a:chExt cx="5042082" cy="3942810"/>
          </a:xfrm>
        </p:grpSpPr>
        <p:sp>
          <p:nvSpPr>
            <p:cNvPr id="48" name="Freeform 48"/>
            <p:cNvSpPr/>
            <p:nvPr/>
          </p:nvSpPr>
          <p:spPr>
            <a:xfrm>
              <a:off x="564703" y="0"/>
              <a:ext cx="3375063" cy="3049399"/>
            </a:xfrm>
            <a:custGeom>
              <a:avLst/>
              <a:gdLst/>
              <a:ahLst/>
              <a:cxnLst/>
              <a:rect l="l" t="t" r="r" b="b"/>
              <a:pathLst>
                <a:path w="3375063" h="3049399">
                  <a:moveTo>
                    <a:pt x="0" y="0"/>
                  </a:moveTo>
                  <a:lnTo>
                    <a:pt x="3375063" y="0"/>
                  </a:lnTo>
                  <a:lnTo>
                    <a:pt x="3375063" y="3049399"/>
                  </a:lnTo>
                  <a:lnTo>
                    <a:pt x="0" y="3049399"/>
                  </a:lnTo>
                  <a:lnTo>
                    <a:pt x="0" y="0"/>
                  </a:lnTo>
                  <a:close/>
                </a:path>
              </a:pathLst>
            </a:custGeom>
            <a:blipFill>
              <a:blip r:embed="rId9"/>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9" name="TextBox 49"/>
            <p:cNvSpPr txBox="1"/>
            <p:nvPr/>
          </p:nvSpPr>
          <p:spPr>
            <a:xfrm>
              <a:off x="0" y="3273437"/>
              <a:ext cx="5042082" cy="669373"/>
            </a:xfrm>
            <a:prstGeom prst="rect">
              <a:avLst/>
            </a:prstGeom>
          </p:spPr>
          <p:txBody>
            <a:bodyPr lIns="0" tIns="0" rIns="0" bIns="0" rtlCol="0" anchor="t">
              <a:spAutoFit/>
            </a:bodyPr>
            <a:lstStyle/>
            <a:p>
              <a:pPr marL="0" marR="0" lvl="0" indent="0" algn="ctr" defTabSz="914400" rtl="0" eaLnBrk="1" fontAlgn="auto" latinLnBrk="0" hangingPunct="1">
                <a:lnSpc>
                  <a:spcPts val="4111"/>
                </a:lnSpc>
                <a:spcBef>
                  <a:spcPts val="0"/>
                </a:spcBef>
                <a:spcAft>
                  <a:spcPts val="0"/>
                </a:spcAft>
                <a:buClrTx/>
                <a:buSzTx/>
                <a:buFontTx/>
                <a:buNone/>
                <a:tabLst/>
                <a:defRPr/>
              </a:pPr>
              <a:r>
                <a:rPr kumimoji="0" lang="en-US" sz="2936" b="0" i="0" u="none" strike="noStrike" kern="1200" cap="none" spc="0" normalizeH="0" baseline="0" noProof="0">
                  <a:ln>
                    <a:noFill/>
                  </a:ln>
                  <a:solidFill>
                    <a:srgbClr val="000000"/>
                  </a:solidFill>
                  <a:effectLst/>
                  <a:uLnTx/>
                  <a:uFillTx/>
                  <a:latin typeface="Akzidenz-Grotesk Std 2"/>
                  <a:ea typeface="Akzidenz-Grotesk Std 2"/>
                  <a:cs typeface="Akzidenz-Grotesk Std 2"/>
                  <a:sym typeface="Akzidenz-Grotesk Std 2"/>
                </a:rPr>
                <a:t>Children Legal Services</a:t>
              </a:r>
            </a:p>
          </p:txBody>
        </p:sp>
      </p:grpSp>
      <p:sp>
        <p:nvSpPr>
          <p:cNvPr id="50" name="TextBox 50"/>
          <p:cNvSpPr txBox="1"/>
          <p:nvPr/>
        </p:nvSpPr>
        <p:spPr>
          <a:xfrm>
            <a:off x="5745626" y="4951902"/>
            <a:ext cx="7305739" cy="897682"/>
          </a:xfrm>
          <a:prstGeom prst="rect">
            <a:avLst/>
          </a:prstGeom>
        </p:spPr>
        <p:txBody>
          <a:bodyPr lIns="0" tIns="0" rIns="0" bIns="0" rtlCol="0" anchor="t">
            <a:spAutoFit/>
          </a:bodyPr>
          <a:lstStyle/>
          <a:p>
            <a:pPr marL="0" marR="0" lvl="0" indent="0" algn="l" defTabSz="914400" rtl="0" eaLnBrk="1" fontAlgn="auto" latinLnBrk="0" hangingPunct="1">
              <a:lnSpc>
                <a:spcPts val="6999"/>
              </a:lnSpc>
              <a:spcBef>
                <a:spcPts val="0"/>
              </a:spcBef>
              <a:spcAft>
                <a:spcPts val="0"/>
              </a:spcAft>
              <a:buClrTx/>
              <a:buSzTx/>
              <a:buFontTx/>
              <a:buNone/>
              <a:tabLst/>
              <a:defRPr/>
            </a:pPr>
            <a:r>
              <a:rPr kumimoji="0" lang="en-US" sz="6999" b="0" i="0" u="none" strike="noStrike" kern="1200" cap="none" spc="244" normalizeH="0" baseline="0" noProof="0" dirty="0">
                <a:ln>
                  <a:noFill/>
                </a:ln>
                <a:solidFill>
                  <a:srgbClr val="FFFFFF"/>
                </a:solidFill>
                <a:effectLst/>
                <a:highlight>
                  <a:srgbClr val="000000"/>
                </a:highlight>
                <a:uLnTx/>
                <a:uFillTx/>
                <a:latin typeface="Akzidenz-Grotesk Std 1"/>
                <a:ea typeface="Akzidenz-Grotesk Std 1"/>
                <a:cs typeface="Akzidenz-Grotesk Std 1"/>
                <a:sym typeface="Akzidenz-Grotesk Std 1"/>
              </a:rPr>
              <a:t>WHAT WE DO</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045BF01-625E-4022-91E5-488DB3FCB7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975987" cy="10287000"/>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schemeClr>
              </a:solidFill>
            </a:endParaRPr>
          </a:p>
        </p:txBody>
      </p:sp>
      <p:sp>
        <p:nvSpPr>
          <p:cNvPr id="2" name="Title 1">
            <a:extLst>
              <a:ext uri="{FF2B5EF4-FFF2-40B4-BE49-F238E27FC236}">
                <a16:creationId xmlns:a16="http://schemas.microsoft.com/office/drawing/2014/main" id="{63B0D3A7-D934-BD13-C581-E741804B6F62}"/>
              </a:ext>
            </a:extLst>
          </p:cNvPr>
          <p:cNvSpPr>
            <a:spLocks noGrp="1"/>
          </p:cNvSpPr>
          <p:nvPr>
            <p:ph type="title"/>
          </p:nvPr>
        </p:nvSpPr>
        <p:spPr>
          <a:xfrm>
            <a:off x="713232" y="4118604"/>
            <a:ext cx="5554980" cy="2049792"/>
          </a:xfrm>
          <a:solidFill>
            <a:schemeClr val="tx1">
              <a:alpha val="50000"/>
            </a:schemeClr>
          </a:solidFill>
          <a:ln w="25400" cap="sq" cmpd="sng">
            <a:solidFill>
              <a:schemeClr val="bg1"/>
            </a:solidFill>
            <a:miter lim="800000"/>
          </a:ln>
        </p:spPr>
        <p:txBody>
          <a:bodyPr>
            <a:normAutofit/>
          </a:bodyPr>
          <a:lstStyle/>
          <a:p>
            <a:r>
              <a:rPr lang="en-US" sz="6000" dirty="0">
                <a:solidFill>
                  <a:schemeClr val="bg1"/>
                </a:solidFill>
                <a:latin typeface="Akzidenz-Grotesk Std Super" panose="02000503050000020004" pitchFamily="50" charset="0"/>
              </a:rPr>
              <a:t>Who We Serve</a:t>
            </a:r>
          </a:p>
        </p:txBody>
      </p:sp>
      <p:sp useBgFill="1">
        <p:nvSpPr>
          <p:cNvPr id="18" name="Rectangle 17">
            <a:extLst>
              <a:ext uri="{FF2B5EF4-FFF2-40B4-BE49-F238E27FC236}">
                <a16:creationId xmlns:a16="http://schemas.microsoft.com/office/drawing/2014/main" id="{0E442549-290E-4B7E-892E-F2DB911DD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81445" y="-3"/>
            <a:ext cx="11306556" cy="102870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5ED52E9-8618-C24A-C80E-996EE5098404}"/>
              </a:ext>
            </a:extLst>
          </p:cNvPr>
          <p:cNvSpPr>
            <a:spLocks noGrp="1"/>
          </p:cNvSpPr>
          <p:nvPr>
            <p:ph sz="half" idx="1"/>
          </p:nvPr>
        </p:nvSpPr>
        <p:spPr>
          <a:xfrm>
            <a:off x="7262623" y="1021556"/>
            <a:ext cx="10744200" cy="3785781"/>
          </a:xfrm>
          <a:solidFill>
            <a:srgbClr val="FFC000"/>
          </a:solidFill>
        </p:spPr>
        <p:txBody>
          <a:bodyPr anchor="b">
            <a:noAutofit/>
          </a:bodyPr>
          <a:lstStyle/>
          <a:p>
            <a:pPr marL="0" indent="0">
              <a:lnSpc>
                <a:spcPct val="90000"/>
              </a:lnSpc>
              <a:buNone/>
            </a:pPr>
            <a:r>
              <a:rPr lang="en-US" b="1" dirty="0">
                <a:highlight>
                  <a:srgbClr val="C0C0C0"/>
                </a:highlight>
                <a:latin typeface="Akzidenz-Grotesk Std 2" panose="020B0604020202020204" charset="0"/>
              </a:rPr>
              <a:t>Refugee</a:t>
            </a:r>
          </a:p>
          <a:p>
            <a:pPr marL="0" marR="0" lvl="0" indent="0" defTabSz="914400" rtl="0" eaLnBrk="1" fontAlgn="auto" latinLnBrk="0" hangingPunct="1">
              <a:lnSpc>
                <a:spcPct val="90000"/>
              </a:lnSpc>
              <a:spcBef>
                <a:spcPts val="0"/>
              </a:spcBef>
              <a:spcAft>
                <a:spcPts val="0"/>
              </a:spcAft>
              <a:buClrTx/>
              <a:buSzTx/>
              <a:buFontTx/>
              <a:buNone/>
              <a:tabLst/>
              <a:defRPr/>
            </a:pPr>
            <a:r>
              <a:rPr kumimoji="0" lang="en-US" sz="2200" b="0" i="0" u="none" strike="noStrike" kern="1200" cap="none" spc="0" normalizeH="0" baseline="0" noProof="0" dirty="0">
                <a:ln>
                  <a:noFill/>
                </a:ln>
                <a:effectLst/>
                <a:uLnTx/>
                <a:uFillTx/>
                <a:latin typeface="Akzidenz-Grotesk Std 2" panose="020B0604020202020204" charset="0"/>
                <a:ea typeface="Akzidenz-Grotesk Std 2"/>
                <a:cs typeface="Akzidenz-Grotesk Std 2"/>
                <a:sym typeface="Akzidenz-Grotesk Std 2"/>
              </a:rPr>
              <a:t>Someone who has fled their home country and fears return to their home country due to well-founded fear of persecution. Arrives through USRAP.  </a:t>
            </a:r>
          </a:p>
          <a:p>
            <a:pPr marL="0" marR="0" lvl="0" indent="0" defTabSz="914400" rtl="0" eaLnBrk="1" fontAlgn="auto" latinLnBrk="0" hangingPunct="1">
              <a:lnSpc>
                <a:spcPct val="90000"/>
              </a:lnSpc>
              <a:spcBef>
                <a:spcPts val="0"/>
              </a:spcBef>
              <a:spcAft>
                <a:spcPts val="0"/>
              </a:spcAft>
              <a:buClrTx/>
              <a:buSzTx/>
              <a:buFontTx/>
              <a:buNone/>
              <a:tabLst/>
              <a:defRPr/>
            </a:pPr>
            <a:r>
              <a:rPr kumimoji="0" lang="en-US" sz="2200" b="0" i="0" u="none" strike="noStrike" kern="1200" cap="none" spc="0" normalizeH="0" baseline="0" noProof="0" dirty="0">
                <a:ln>
                  <a:noFill/>
                </a:ln>
                <a:effectLst/>
                <a:uLnTx/>
                <a:uFillTx/>
                <a:latin typeface="Akzidenz-Grotesk Std 2" panose="020B0604020202020204" charset="0"/>
                <a:ea typeface="Akzidenz-Grotesk Std 2"/>
                <a:cs typeface="Akzidenz-Grotesk Std 2"/>
                <a:sym typeface="Akzidenz-Grotesk Std 2"/>
              </a:rPr>
              <a:t>Eligible for many public benefits!</a:t>
            </a:r>
          </a:p>
          <a:p>
            <a:pPr marL="0" marR="0" lvl="0" indent="0" defTabSz="914400" rtl="0" eaLnBrk="1" fontAlgn="auto" latinLnBrk="0" hangingPunct="1">
              <a:lnSpc>
                <a:spcPct val="90000"/>
              </a:lnSpc>
              <a:spcBef>
                <a:spcPts val="0"/>
              </a:spcBef>
              <a:spcAft>
                <a:spcPts val="0"/>
              </a:spcAft>
              <a:buClrTx/>
              <a:buSzTx/>
              <a:buFontTx/>
              <a:buNone/>
              <a:tabLst/>
              <a:defRPr/>
            </a:pPr>
            <a:endParaRPr lang="en-US" sz="2200" dirty="0">
              <a:latin typeface="Akzidenz-Grotesk Std 2" panose="020B0604020202020204" charset="0"/>
              <a:ea typeface="Akzidenz-Grotesk Std 2"/>
              <a:cs typeface="Akzidenz-Grotesk Std 2"/>
              <a:sym typeface="Akzidenz-Grotesk Std 2"/>
            </a:endParaRPr>
          </a:p>
          <a:p>
            <a:pPr marL="0" marR="0" lvl="0" indent="0" defTabSz="914400" rtl="0" eaLnBrk="1" fontAlgn="auto" latinLnBrk="0" hangingPunct="1">
              <a:lnSpc>
                <a:spcPct val="90000"/>
              </a:lnSpc>
              <a:spcBef>
                <a:spcPts val="0"/>
              </a:spcBef>
              <a:spcAft>
                <a:spcPts val="0"/>
              </a:spcAft>
              <a:buClrTx/>
              <a:buSzTx/>
              <a:buFontTx/>
              <a:buNone/>
              <a:tabLst/>
              <a:defRPr/>
            </a:pPr>
            <a:r>
              <a:rPr kumimoji="0" lang="en-US" b="0" i="0" u="none" strike="noStrike" kern="1200" cap="none" spc="0" normalizeH="0" baseline="0" noProof="0" dirty="0">
                <a:ln>
                  <a:noFill/>
                </a:ln>
                <a:effectLst/>
                <a:highlight>
                  <a:srgbClr val="C0C0C0"/>
                </a:highlight>
                <a:uLnTx/>
                <a:uFillTx/>
                <a:latin typeface="Akzidenz-Grotesk Std 2" panose="020B0604020202020204" charset="0"/>
                <a:ea typeface="Akzidenz-Grotesk Std 2"/>
                <a:cs typeface="Akzidenz-Grotesk Std 2"/>
                <a:sym typeface="Akzidenz-Grotesk Std 2"/>
              </a:rPr>
              <a:t>S</a:t>
            </a:r>
            <a:r>
              <a:rPr lang="en-US" dirty="0">
                <a:highlight>
                  <a:srgbClr val="C0C0C0"/>
                </a:highlight>
                <a:latin typeface="Akzidenz-Grotesk Std 2" panose="020B0604020202020204" charset="0"/>
                <a:ea typeface="Akzidenz-Grotesk Std 2"/>
                <a:cs typeface="Akzidenz-Grotesk Std 2"/>
                <a:sym typeface="Akzidenz-Grotesk Std 2"/>
              </a:rPr>
              <a:t>IV</a:t>
            </a:r>
          </a:p>
          <a:p>
            <a:pPr marL="0" marR="0" lvl="0" indent="0" defTabSz="914400" rtl="0" eaLnBrk="1" fontAlgn="auto" latinLnBrk="0" hangingPunct="1">
              <a:lnSpc>
                <a:spcPct val="90000"/>
              </a:lnSpc>
              <a:spcBef>
                <a:spcPts val="0"/>
              </a:spcBef>
              <a:spcAft>
                <a:spcPts val="0"/>
              </a:spcAft>
              <a:buClrTx/>
              <a:buSzTx/>
              <a:buFontTx/>
              <a:buNone/>
              <a:tabLst/>
              <a:defRPr/>
            </a:pPr>
            <a:r>
              <a:rPr kumimoji="0" lang="en-US" sz="2200" b="0" i="0" u="none" strike="noStrike" kern="1200" cap="none" spc="0" normalizeH="0" baseline="0" noProof="0" dirty="0">
                <a:ln>
                  <a:noFill/>
                </a:ln>
                <a:effectLst/>
                <a:uLnTx/>
                <a:uFillTx/>
                <a:latin typeface="Akzidenz-Grotesk Std 2" panose="020B0604020202020204" charset="0"/>
                <a:ea typeface="Akzidenz-Grotesk Std 2"/>
                <a:cs typeface="Akzidenz-Grotesk Std 2"/>
                <a:sym typeface="Akzidenz-Grotesk Std 2"/>
              </a:rPr>
              <a:t>Special Immigration Visa Holder. Special status for individuals who have helped US military, humanitarian organizations, and diplomatic programs.</a:t>
            </a:r>
          </a:p>
          <a:p>
            <a:pPr marL="0" marR="0" lvl="0" indent="0" defTabSz="914400" rtl="0" eaLnBrk="1" fontAlgn="auto" latinLnBrk="0" hangingPunct="1">
              <a:lnSpc>
                <a:spcPct val="90000"/>
              </a:lnSpc>
              <a:spcBef>
                <a:spcPts val="0"/>
              </a:spcBef>
              <a:spcAft>
                <a:spcPts val="0"/>
              </a:spcAft>
              <a:buClrTx/>
              <a:buSzTx/>
              <a:buFontTx/>
              <a:buNone/>
              <a:tabLst/>
              <a:defRPr/>
            </a:pPr>
            <a:r>
              <a:rPr kumimoji="0" lang="en-US" sz="2200" b="0" i="0" u="none" strike="noStrike" kern="1200" cap="none" spc="0" normalizeH="0" baseline="0" noProof="0" dirty="0">
                <a:ln>
                  <a:noFill/>
                </a:ln>
                <a:effectLst/>
                <a:uLnTx/>
                <a:uFillTx/>
                <a:latin typeface="Akzidenz-Grotesk Std 2" panose="020B0604020202020204" charset="0"/>
                <a:ea typeface="Akzidenz-Grotesk Std 2"/>
                <a:cs typeface="Akzidenz-Grotesk Std 2"/>
                <a:sym typeface="Akzidenz-Grotesk Std 2"/>
              </a:rPr>
              <a:t>Eligible for resettlement services like refugees</a:t>
            </a:r>
          </a:p>
          <a:p>
            <a:pPr marL="0" marR="0" lvl="0" indent="0" defTabSz="914400" rtl="0" eaLnBrk="1" fontAlgn="auto" latinLnBrk="0" hangingPunct="1">
              <a:lnSpc>
                <a:spcPct val="90000"/>
              </a:lnSpc>
              <a:spcBef>
                <a:spcPts val="0"/>
              </a:spcBef>
              <a:spcAft>
                <a:spcPts val="0"/>
              </a:spcAft>
              <a:buClrTx/>
              <a:buSzTx/>
              <a:buFontTx/>
              <a:buNone/>
              <a:tabLst/>
              <a:defRPr/>
            </a:pPr>
            <a:endParaRPr lang="en-US" sz="2200" dirty="0">
              <a:latin typeface="Akzidenz-Grotesk Std 2" panose="020B0604020202020204" charset="0"/>
              <a:ea typeface="Akzidenz-Grotesk Std 2"/>
              <a:cs typeface="Akzidenz-Grotesk Std 2"/>
              <a:sym typeface="Akzidenz-Grotesk Std 2"/>
            </a:endParaRPr>
          </a:p>
          <a:p>
            <a:pPr marL="0" marR="0" lvl="0" indent="0" defTabSz="914400" rtl="0" eaLnBrk="1" fontAlgn="auto" latinLnBrk="0" hangingPunct="1">
              <a:lnSpc>
                <a:spcPct val="90000"/>
              </a:lnSpc>
              <a:spcBef>
                <a:spcPts val="0"/>
              </a:spcBef>
              <a:spcAft>
                <a:spcPts val="0"/>
              </a:spcAft>
              <a:buClrTx/>
              <a:buSzTx/>
              <a:buFontTx/>
              <a:buNone/>
              <a:tabLst/>
              <a:defRPr/>
            </a:pPr>
            <a:r>
              <a:rPr kumimoji="0" lang="en-US" b="0" i="0" u="none" strike="noStrike" kern="1200" cap="none" spc="0" normalizeH="0" baseline="0" noProof="0" dirty="0">
                <a:ln>
                  <a:noFill/>
                </a:ln>
                <a:effectLst/>
                <a:highlight>
                  <a:srgbClr val="C0C0C0"/>
                </a:highlight>
                <a:uLnTx/>
                <a:uFillTx/>
                <a:latin typeface="Akzidenz-Grotesk Std 2" panose="020B0604020202020204" charset="0"/>
                <a:ea typeface="Akzidenz-Grotesk Std 2"/>
                <a:cs typeface="Akzidenz-Grotesk Std 2"/>
                <a:sym typeface="Akzidenz-Grotesk Std 2"/>
              </a:rPr>
              <a:t>Humanitarian Parolee</a:t>
            </a:r>
          </a:p>
          <a:p>
            <a:pPr marL="0" marR="0" lvl="0" indent="0" defTabSz="914400" rtl="0" eaLnBrk="1" fontAlgn="auto" latinLnBrk="0" hangingPunct="1">
              <a:lnSpc>
                <a:spcPct val="90000"/>
              </a:lnSpc>
              <a:spcBef>
                <a:spcPts val="0"/>
              </a:spcBef>
              <a:spcAft>
                <a:spcPts val="0"/>
              </a:spcAft>
              <a:buClrTx/>
              <a:buSzTx/>
              <a:buFontTx/>
              <a:buNone/>
              <a:tabLst/>
              <a:defRPr/>
            </a:pPr>
            <a:r>
              <a:rPr kumimoji="0" lang="en-US" sz="2200" b="0" i="0" u="none" strike="noStrike" kern="1200" cap="none" spc="0" normalizeH="0" baseline="0" noProof="0" dirty="0">
                <a:ln>
                  <a:noFill/>
                </a:ln>
                <a:effectLst/>
                <a:uLnTx/>
                <a:uFillTx/>
                <a:latin typeface="Akzidenz-Grotesk Std 2" panose="020B0604020202020204" charset="0"/>
                <a:ea typeface="Akzidenz-Grotesk Std 2"/>
                <a:cs typeface="Akzidenz-Grotesk Std 2"/>
                <a:sym typeface="Akzidenz-Grotesk Std 2"/>
              </a:rPr>
              <a:t>Afghans after Taliban took over. Ukrainians fleeing the Russian invasion. Have not yet been found to have a well-founded fear of persecution.</a:t>
            </a:r>
          </a:p>
          <a:p>
            <a:pPr marL="0" marR="0" lvl="0" indent="0" defTabSz="914400" rtl="0" eaLnBrk="1" fontAlgn="auto" latinLnBrk="0" hangingPunct="1">
              <a:lnSpc>
                <a:spcPct val="90000"/>
              </a:lnSpc>
              <a:spcBef>
                <a:spcPts val="0"/>
              </a:spcBef>
              <a:spcAft>
                <a:spcPts val="0"/>
              </a:spcAft>
              <a:buClrTx/>
              <a:buSzTx/>
              <a:buFontTx/>
              <a:buNone/>
              <a:tabLst/>
              <a:defRPr/>
            </a:pPr>
            <a:r>
              <a:rPr kumimoji="0" lang="en-US" sz="2200" b="0" i="0" u="none" strike="noStrike" kern="1200" cap="none" spc="0" normalizeH="0" baseline="0" noProof="0" dirty="0">
                <a:ln>
                  <a:noFill/>
                </a:ln>
                <a:effectLst/>
                <a:uLnTx/>
                <a:uFillTx/>
                <a:latin typeface="Akzidenz-Grotesk Std 2" panose="020B0604020202020204" charset="0"/>
                <a:ea typeface="Akzidenz-Grotesk Std 2"/>
                <a:cs typeface="Akzidenz-Grotesk Std 2"/>
                <a:sym typeface="Akzidenz-Grotesk Std 2"/>
              </a:rPr>
              <a:t>Some profiles qualify for resettlement services and public benefits eligibility vary</a:t>
            </a:r>
          </a:p>
        </p:txBody>
      </p:sp>
      <p:sp>
        <p:nvSpPr>
          <p:cNvPr id="4" name="Content Placeholder 3">
            <a:extLst>
              <a:ext uri="{FF2B5EF4-FFF2-40B4-BE49-F238E27FC236}">
                <a16:creationId xmlns:a16="http://schemas.microsoft.com/office/drawing/2014/main" id="{8F4672AE-EBAD-A0A2-7655-C5BD83242F1D}"/>
              </a:ext>
            </a:extLst>
          </p:cNvPr>
          <p:cNvSpPr>
            <a:spLocks noGrp="1"/>
          </p:cNvSpPr>
          <p:nvPr>
            <p:ph sz="half" idx="2"/>
          </p:nvPr>
        </p:nvSpPr>
        <p:spPr>
          <a:xfrm>
            <a:off x="7278665" y="5143498"/>
            <a:ext cx="10744200" cy="3758469"/>
          </a:xfrm>
        </p:spPr>
        <p:txBody>
          <a:bodyPr>
            <a:noAutofit/>
          </a:bodyPr>
          <a:lstStyle/>
          <a:p>
            <a:pPr marL="0" indent="0">
              <a:lnSpc>
                <a:spcPct val="90000"/>
              </a:lnSpc>
              <a:buNone/>
            </a:pPr>
            <a:r>
              <a:rPr lang="en-US" dirty="0">
                <a:highlight>
                  <a:srgbClr val="C0C0C0"/>
                </a:highlight>
                <a:latin typeface="Akzidenz-Grotesk Std 2" panose="020B0604020202020204" charset="0"/>
              </a:rPr>
              <a:t>Asylee</a:t>
            </a:r>
          </a:p>
          <a:p>
            <a:pPr marL="0" marR="0" lvl="0" indent="0" defTabSz="914400" rtl="0" eaLnBrk="1" fontAlgn="auto" latinLnBrk="0" hangingPunct="1">
              <a:lnSpc>
                <a:spcPct val="90000"/>
              </a:lnSpc>
              <a:spcBef>
                <a:spcPts val="0"/>
              </a:spcBef>
              <a:spcAft>
                <a:spcPts val="0"/>
              </a:spcAft>
              <a:buClrTx/>
              <a:buSzTx/>
              <a:buFontTx/>
              <a:buNone/>
              <a:tabLst/>
              <a:defRPr/>
            </a:pPr>
            <a:r>
              <a:rPr kumimoji="0" lang="en-US" sz="2200" b="0" i="0" u="none" strike="noStrike" kern="1200" cap="none" spc="0" normalizeH="0" baseline="0" noProof="0" dirty="0">
                <a:ln>
                  <a:noFill/>
                </a:ln>
                <a:effectLst/>
                <a:uLnTx/>
                <a:uFillTx/>
                <a:latin typeface="Akzidenz-Grotesk Std 2" panose="020B0604020202020204" charset="0"/>
                <a:ea typeface="Akzidenz-Grotesk Std 1"/>
                <a:cs typeface="Akzidenz-Grotesk Std 1"/>
                <a:sym typeface="Akzidenz-Grotesk Std 1"/>
              </a:rPr>
              <a:t>Almost identical definition of refugee their status has been granted after their arrival to the US.</a:t>
            </a:r>
          </a:p>
          <a:p>
            <a:pPr marL="0" marR="0" lvl="0" indent="0" defTabSz="914400" rtl="0" eaLnBrk="1" fontAlgn="auto" latinLnBrk="0" hangingPunct="1">
              <a:lnSpc>
                <a:spcPct val="90000"/>
              </a:lnSpc>
              <a:spcBef>
                <a:spcPts val="0"/>
              </a:spcBef>
              <a:spcAft>
                <a:spcPts val="0"/>
              </a:spcAft>
              <a:buClrTx/>
              <a:buSzTx/>
              <a:buFontTx/>
              <a:buNone/>
              <a:tabLst/>
              <a:defRPr/>
            </a:pPr>
            <a:r>
              <a:rPr kumimoji="0" lang="en-US" sz="2200" b="0" i="0" u="none" strike="noStrike" kern="1200" cap="none" spc="0" normalizeH="0" baseline="0" noProof="0" dirty="0">
                <a:ln>
                  <a:noFill/>
                </a:ln>
                <a:effectLst/>
                <a:uLnTx/>
                <a:uFillTx/>
                <a:latin typeface="Akzidenz-Grotesk Std 2" panose="020B0604020202020204" charset="0"/>
                <a:ea typeface="Akzidenz-Grotesk Std 1"/>
                <a:cs typeface="Akzidenz-Grotesk Std 1"/>
                <a:sym typeface="Akzidenz-Grotesk Std 1"/>
              </a:rPr>
              <a:t>Not eligible for resettlement services but eligible for same public benefits as refugees</a:t>
            </a:r>
          </a:p>
          <a:p>
            <a:pPr marL="0" marR="0" lvl="0" indent="0" defTabSz="914400" rtl="0" eaLnBrk="1" fontAlgn="auto" latinLnBrk="0" hangingPunct="1">
              <a:lnSpc>
                <a:spcPct val="90000"/>
              </a:lnSpc>
              <a:spcBef>
                <a:spcPts val="0"/>
              </a:spcBef>
              <a:spcAft>
                <a:spcPts val="0"/>
              </a:spcAft>
              <a:buClrTx/>
              <a:buSzTx/>
              <a:buFontTx/>
              <a:buNone/>
              <a:tabLst/>
              <a:defRPr/>
            </a:pPr>
            <a:endParaRPr lang="en-US" sz="2200" dirty="0">
              <a:latin typeface="Akzidenz-Grotesk Std 2" panose="020B0604020202020204" charset="0"/>
            </a:endParaRPr>
          </a:p>
          <a:p>
            <a:pPr marL="0" indent="0">
              <a:lnSpc>
                <a:spcPct val="90000"/>
              </a:lnSpc>
              <a:buNone/>
            </a:pPr>
            <a:r>
              <a:rPr lang="en-US" dirty="0">
                <a:highlight>
                  <a:srgbClr val="C0C0C0"/>
                </a:highlight>
                <a:latin typeface="Akzidenz-Grotesk Std 2" panose="020B0604020202020204" charset="0"/>
              </a:rPr>
              <a:t>Asylum Seeker</a:t>
            </a:r>
          </a:p>
          <a:p>
            <a:pPr marL="0" indent="0">
              <a:lnSpc>
                <a:spcPct val="90000"/>
              </a:lnSpc>
              <a:buNone/>
            </a:pPr>
            <a:r>
              <a:rPr kumimoji="0" lang="en-US" sz="2200" b="0" i="0" u="none" strike="noStrike" kern="1200" cap="none" spc="0" normalizeH="0" baseline="0" noProof="0" dirty="0">
                <a:ln>
                  <a:noFill/>
                </a:ln>
                <a:effectLst/>
                <a:uLnTx/>
                <a:uFillTx/>
                <a:latin typeface="Akzidenz-Grotesk Std 2" panose="020B0604020202020204" charset="0"/>
                <a:ea typeface="Akzidenz-Grotesk Std 1"/>
                <a:cs typeface="Akzidenz-Grotesk Std 1"/>
                <a:sym typeface="Akzidenz-Grotesk Std 1"/>
              </a:rPr>
              <a:t>Someone seeking asylum or other immigration protections in the U. S. due to a well-founded fear for persecution or other harm. May include Survivors or Torture, Human Trafficking, or other crimes.  </a:t>
            </a:r>
          </a:p>
          <a:p>
            <a:pPr marL="0" indent="0">
              <a:lnSpc>
                <a:spcPct val="90000"/>
              </a:lnSpc>
              <a:buNone/>
            </a:pPr>
            <a:endParaRPr kumimoji="0" lang="en-US" sz="2200" b="0" i="0" u="none" strike="noStrike" kern="1200" cap="none" spc="0" normalizeH="0" baseline="0" noProof="0" dirty="0">
              <a:ln>
                <a:noFill/>
              </a:ln>
              <a:effectLst/>
              <a:uLnTx/>
              <a:uFillTx/>
              <a:latin typeface="Akzidenz-Grotesk Std 2" panose="020B0604020202020204" charset="0"/>
              <a:ea typeface="Akzidenz-Grotesk Std 1"/>
              <a:cs typeface="Akzidenz-Grotesk Std 1"/>
              <a:sym typeface="Akzidenz-Grotesk Std 1"/>
            </a:endParaRPr>
          </a:p>
          <a:p>
            <a:pPr marL="0" indent="0">
              <a:lnSpc>
                <a:spcPct val="90000"/>
              </a:lnSpc>
              <a:buNone/>
            </a:pPr>
            <a:r>
              <a:rPr lang="en-US" b="1" dirty="0">
                <a:highlight>
                  <a:srgbClr val="C0C0C0"/>
                </a:highlight>
                <a:latin typeface="Akzidenz-Grotesk Std 2" panose="020B0604020202020204" charset="0"/>
                <a:ea typeface="Akzidenz-Grotesk Std 1"/>
                <a:cs typeface="Akzidenz-Grotesk Std 1"/>
                <a:sym typeface="Akzidenz-Grotesk Std 1"/>
              </a:rPr>
              <a:t>Others</a:t>
            </a:r>
          </a:p>
          <a:p>
            <a:pPr marL="0" indent="0">
              <a:lnSpc>
                <a:spcPct val="90000"/>
              </a:lnSpc>
              <a:buNone/>
            </a:pPr>
            <a:r>
              <a:rPr lang="en-US" sz="2200" dirty="0">
                <a:latin typeface="Akzidenz-Grotesk Std 2" panose="020B0604020202020204" charset="0"/>
                <a:ea typeface="Akzidenz-Grotesk Std 1"/>
                <a:cs typeface="Akzidenz-Grotesk Std 1"/>
                <a:sym typeface="Akzidenz-Grotesk Std 1"/>
              </a:rPr>
              <a:t>Survivor</a:t>
            </a:r>
            <a:r>
              <a:rPr kumimoji="0" lang="en-US" sz="2200" b="0" i="0" u="none" strike="noStrike" kern="1200" cap="none" spc="0" normalizeH="0" baseline="0" noProof="0" dirty="0">
                <a:ln>
                  <a:noFill/>
                </a:ln>
                <a:effectLst/>
                <a:uLnTx/>
                <a:uFillTx/>
                <a:latin typeface="Akzidenz-Grotesk Std 2" panose="020B0604020202020204" charset="0"/>
                <a:ea typeface="Akzidenz-Grotesk Std 1"/>
                <a:cs typeface="Akzidenz-Grotesk Std 1"/>
                <a:sym typeface="Akzidenz-Grotesk Std 1"/>
              </a:rPr>
              <a:t>s of Human Trafficking, Survivors of Torture, Survivors of Crime, Unaccompanied Immigrant Children, Other Immigrants regardless of status. </a:t>
            </a:r>
          </a:p>
        </p:txBody>
      </p:sp>
      <p:sp>
        <p:nvSpPr>
          <p:cNvPr id="5" name="Freeform 60">
            <a:extLst>
              <a:ext uri="{FF2B5EF4-FFF2-40B4-BE49-F238E27FC236}">
                <a16:creationId xmlns:a16="http://schemas.microsoft.com/office/drawing/2014/main" id="{9E335155-89B1-351D-DE8D-3D0B4EEE5A33}"/>
              </a:ext>
            </a:extLst>
          </p:cNvPr>
          <p:cNvSpPr/>
          <p:nvPr/>
        </p:nvSpPr>
        <p:spPr>
          <a:xfrm>
            <a:off x="0" y="-3"/>
            <a:ext cx="2244477" cy="778085"/>
          </a:xfrm>
          <a:custGeom>
            <a:avLst/>
            <a:gdLst/>
            <a:ahLst/>
            <a:cxnLst/>
            <a:rect l="l" t="t" r="r" b="b"/>
            <a:pathLst>
              <a:path w="2244477" h="778085">
                <a:moveTo>
                  <a:pt x="0" y="0"/>
                </a:moveTo>
                <a:lnTo>
                  <a:pt x="2244477" y="0"/>
                </a:lnTo>
                <a:lnTo>
                  <a:pt x="2244477" y="778085"/>
                </a:lnTo>
                <a:lnTo>
                  <a:pt x="0" y="778085"/>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1225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4FBF0E1-C364-77AF-4E3B-44A466EE0DCE}"/>
              </a:ext>
            </a:extLst>
          </p:cNvPr>
          <p:cNvSpPr>
            <a:spLocks noGrp="1"/>
          </p:cNvSpPr>
          <p:nvPr>
            <p:ph type="title"/>
          </p:nvPr>
        </p:nvSpPr>
        <p:spPr>
          <a:xfrm>
            <a:off x="1143000" y="508946"/>
            <a:ext cx="16611600" cy="774303"/>
          </a:xfrm>
        </p:spPr>
        <p:txBody>
          <a:bodyPr/>
          <a:lstStyle/>
          <a:p>
            <a:pPr algn="ctr"/>
            <a:r>
              <a:rPr lang="en-US" sz="6000" dirty="0">
                <a:latin typeface="Akzidenz-Grotesk Std Super" panose="02000503050000020004" pitchFamily="50" charset="0"/>
              </a:rPr>
              <a:t>The first 30 days of resettlement </a:t>
            </a:r>
          </a:p>
        </p:txBody>
      </p:sp>
      <p:pic>
        <p:nvPicPr>
          <p:cNvPr id="37" name="Picture 36">
            <a:extLst>
              <a:ext uri="{FF2B5EF4-FFF2-40B4-BE49-F238E27FC236}">
                <a16:creationId xmlns:a16="http://schemas.microsoft.com/office/drawing/2014/main" id="{CFAD0753-5536-C4A3-B94C-44618430D26D}"/>
              </a:ext>
            </a:extLst>
          </p:cNvPr>
          <p:cNvPicPr>
            <a:picLocks noChangeAspect="1"/>
          </p:cNvPicPr>
          <p:nvPr/>
        </p:nvPicPr>
        <p:blipFill>
          <a:blip r:embed="rId2"/>
          <a:stretch>
            <a:fillRect/>
          </a:stretch>
        </p:blipFill>
        <p:spPr>
          <a:xfrm>
            <a:off x="1580633" y="1283249"/>
            <a:ext cx="15126734" cy="8507366"/>
          </a:xfrm>
          <a:prstGeom prst="rect">
            <a:avLst/>
          </a:prstGeom>
        </p:spPr>
      </p:pic>
    </p:spTree>
    <p:extLst>
      <p:ext uri="{BB962C8B-B14F-4D97-AF65-F5344CB8AC3E}">
        <p14:creationId xmlns:p14="http://schemas.microsoft.com/office/powerpoint/2010/main" val="13262797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RC_PP_pages_white">
  <a:themeElements>
    <a:clrScheme name="IRC PPT Theme">
      <a:dk1>
        <a:sysClr val="windowText" lastClr="000000"/>
      </a:dk1>
      <a:lt1>
        <a:sysClr val="window" lastClr="FFFFFF"/>
      </a:lt1>
      <a:dk2>
        <a:srgbClr val="A5A5A5"/>
      </a:dk2>
      <a:lt2>
        <a:srgbClr val="FDC82F"/>
      </a:lt2>
      <a:accent1>
        <a:srgbClr val="000000"/>
      </a:accent1>
      <a:accent2>
        <a:srgbClr val="FFFFFF"/>
      </a:accent2>
      <a:accent3>
        <a:srgbClr val="9A9A9A"/>
      </a:accent3>
      <a:accent4>
        <a:srgbClr val="FDC82F"/>
      </a:accent4>
      <a:accent5>
        <a:srgbClr val="BF6828"/>
      </a:accent5>
      <a:accent6>
        <a:srgbClr val="FEDC44"/>
      </a:accent6>
      <a:hlink>
        <a:srgbClr val="BF6828"/>
      </a:hlink>
      <a:folHlink>
        <a:srgbClr val="9A9A9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ヒラギノ角ゴ Pro W3" pitchFamily="-110" charset="-128"/>
            <a:cs typeface="ヒラギノ角ゴ Pro W3" pitchFamily="-11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ヒラギノ角ゴ Pro W3" pitchFamily="-110" charset="-128"/>
            <a:cs typeface="ヒラギノ角ゴ Pro W3" pitchFamily="-110" charset="-128"/>
          </a:defRPr>
        </a:defPPr>
      </a:lstStyle>
    </a:lnDef>
  </a:objectDefaults>
  <a:extraClrSchemeLst>
    <a:extraClrScheme>
      <a:clrScheme name="IRC_PP_pages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RC_PP_pages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RC_PP_pages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RC_PP_pages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RC_PP_pages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RC_PP_pages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RC_PP_pages_whi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RC_PP_pages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RC_PP_pages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RC_PP_pages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RC_PP_pages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RC_PP_pages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RC Pitch Deck" id="{DDB81764-3717-4C84-ACF6-84746821E23E}" vid="{89774FC1-E0C2-4E6A-88BE-0C6316829E7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3061</TotalTime>
  <Words>1018</Words>
  <Application>Microsoft Office PowerPoint</Application>
  <PresentationFormat>Custom</PresentationFormat>
  <Paragraphs>170</Paragraphs>
  <Slides>16</Slides>
  <Notes>2</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16</vt:i4>
      </vt:variant>
    </vt:vector>
  </HeadingPairs>
  <TitlesOfParts>
    <vt:vector size="30" baseType="lpstr">
      <vt:lpstr>Wingdings</vt:lpstr>
      <vt:lpstr>Akzidenz Grotesk BE Super</vt:lpstr>
      <vt:lpstr>Calibri</vt:lpstr>
      <vt:lpstr>Inter Bold</vt:lpstr>
      <vt:lpstr>Arial</vt:lpstr>
      <vt:lpstr>Akzidenz-Grotesk Std Light</vt:lpstr>
      <vt:lpstr>Aptos</vt:lpstr>
      <vt:lpstr>Akzidenz-Grotesk Std 1</vt:lpstr>
      <vt:lpstr>Arial Black</vt:lpstr>
      <vt:lpstr>Akzidenz-Grotesk Std Super</vt:lpstr>
      <vt:lpstr>Akzidenz-Grotesk Std 2</vt:lpstr>
      <vt:lpstr>Times</vt:lpstr>
      <vt:lpstr>Office Theme</vt:lpstr>
      <vt:lpstr>1_IRC_PP_pages_white</vt:lpstr>
      <vt:lpstr>PowerPoint Presentation</vt:lpstr>
      <vt:lpstr>PowerPoint Presentation</vt:lpstr>
      <vt:lpstr>PowerPoint Presentation</vt:lpstr>
      <vt:lpstr>PowerPoint Presentation</vt:lpstr>
      <vt:lpstr>PowerPoint Presentation</vt:lpstr>
      <vt:lpstr>IRC Seattle Fy 2024 Refugee arrivals </vt:lpstr>
      <vt:lpstr>PowerPoint Presentation</vt:lpstr>
      <vt:lpstr>Who We Serve</vt:lpstr>
      <vt:lpstr>The first 30 days of resettlement </vt:lpstr>
      <vt:lpstr>PowerPoint Presentation</vt:lpstr>
      <vt:lpstr>PowerPoint Presentation</vt:lpstr>
      <vt:lpstr>PowerPoint Presentation</vt:lpstr>
      <vt:lpstr>Community Support Group Types</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White Modern Minimalist Illustration Charity Foundation Campaign Presentation</dc:title>
  <dc:creator>Lidet Gezahegne</dc:creator>
  <cp:lastModifiedBy>Lidet Gezahegne</cp:lastModifiedBy>
  <cp:revision>8</cp:revision>
  <dcterms:created xsi:type="dcterms:W3CDTF">2006-08-16T00:00:00Z</dcterms:created>
  <dcterms:modified xsi:type="dcterms:W3CDTF">2024-10-15T23:55:40Z</dcterms:modified>
  <dc:identifier>DAGLV4WvTi8</dc:identifier>
</cp:coreProperties>
</file>