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410" r:id="rId5"/>
    <p:sldId id="388" r:id="rId6"/>
    <p:sldId id="434" r:id="rId7"/>
    <p:sldId id="418" r:id="rId8"/>
    <p:sldId id="421" r:id="rId9"/>
    <p:sldId id="435" r:id="rId10"/>
    <p:sldId id="372" r:id="rId11"/>
    <p:sldId id="412" r:id="rId12"/>
    <p:sldId id="415" r:id="rId13"/>
    <p:sldId id="433" r:id="rId14"/>
    <p:sldId id="436" r:id="rId15"/>
    <p:sldId id="432" r:id="rId16"/>
    <p:sldId id="391" r:id="rId17"/>
    <p:sldId id="422" r:id="rId18"/>
    <p:sldId id="407"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598" autoAdjust="0"/>
  </p:normalViewPr>
  <p:slideViewPr>
    <p:cSldViewPr snapToGrid="0">
      <p:cViewPr varScale="1">
        <p:scale>
          <a:sx n="147" d="100"/>
          <a:sy n="147" d="100"/>
        </p:scale>
        <p:origin x="3066"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Ranken" userId="77eb46d53f827e2a" providerId="LiveId" clId="{DAE790FA-1711-487D-9204-2D04CB10E8B4}"/>
    <pc:docChg chg="custSel modSld">
      <pc:chgData name="Tom Ranken" userId="77eb46d53f827e2a" providerId="LiveId" clId="{DAE790FA-1711-487D-9204-2D04CB10E8B4}" dt="2026-07-21T17:20:27.901" v="31" actId="403"/>
      <pc:docMkLst>
        <pc:docMk/>
      </pc:docMkLst>
      <pc:sldChg chg="modSp mod">
        <pc:chgData name="Tom Ranken" userId="77eb46d53f827e2a" providerId="LiveId" clId="{DAE790FA-1711-487D-9204-2D04CB10E8B4}" dt="2026-07-21T17:20:27.901" v="31" actId="403"/>
        <pc:sldMkLst>
          <pc:docMk/>
          <pc:sldMk cId="1279475182" sldId="391"/>
        </pc:sldMkLst>
        <pc:graphicFrameChg chg="modGraphic">
          <ac:chgData name="Tom Ranken" userId="77eb46d53f827e2a" providerId="LiveId" clId="{DAE790FA-1711-487D-9204-2D04CB10E8B4}" dt="2026-07-21T17:20:27.901" v="31" actId="403"/>
          <ac:graphicFrameMkLst>
            <pc:docMk/>
            <pc:sldMk cId="1279475182" sldId="391"/>
            <ac:graphicFrameMk id="4" creationId="{115C55EB-D35E-42BE-8A0C-ED4493EFBDD6}"/>
          </ac:graphicFrameMkLst>
        </pc:graphicFrameChg>
      </pc:sldChg>
      <pc:sldChg chg="delSp modSp mod">
        <pc:chgData name="Tom Ranken" userId="77eb46d53f827e2a" providerId="LiveId" clId="{DAE790FA-1711-487D-9204-2D04CB10E8B4}" dt="2026-07-21T17:17:39.210" v="1" actId="478"/>
        <pc:sldMkLst>
          <pc:docMk/>
          <pc:sldMk cId="1032804341" sldId="410"/>
        </pc:sldMkLst>
        <pc:spChg chg="del mod">
          <ac:chgData name="Tom Ranken" userId="77eb46d53f827e2a" providerId="LiveId" clId="{DAE790FA-1711-487D-9204-2D04CB10E8B4}" dt="2026-07-21T17:17:39.210" v="1" actId="478"/>
          <ac:spMkLst>
            <pc:docMk/>
            <pc:sldMk cId="1032804341" sldId="410"/>
            <ac:spMk id="3" creationId="{206DEBE2-3BCA-8C38-93A3-8A29E6E14F1E}"/>
          </ac:spMkLst>
        </pc:spChg>
      </pc:sldChg>
      <pc:sldChg chg="modSp mod">
        <pc:chgData name="Tom Ranken" userId="77eb46d53f827e2a" providerId="LiveId" clId="{DAE790FA-1711-487D-9204-2D04CB10E8B4}" dt="2026-07-21T17:18:37.275" v="29" actId="20577"/>
        <pc:sldMkLst>
          <pc:docMk/>
          <pc:sldMk cId="1070789098" sldId="434"/>
        </pc:sldMkLst>
        <pc:spChg chg="mod">
          <ac:chgData name="Tom Ranken" userId="77eb46d53f827e2a" providerId="LiveId" clId="{DAE790FA-1711-487D-9204-2D04CB10E8B4}" dt="2026-07-21T17:18:37.275" v="29" actId="20577"/>
          <ac:spMkLst>
            <pc:docMk/>
            <pc:sldMk cId="1070789098" sldId="434"/>
            <ac:spMk id="3" creationId="{270A5A25-22A9-BBDA-E605-A3EC5768F64C}"/>
          </ac:spMkLst>
        </pc:spChg>
      </pc:sldChg>
      <pc:sldChg chg="modSp mod">
        <pc:chgData name="Tom Ranken" userId="77eb46d53f827e2a" providerId="LiveId" clId="{DAE790FA-1711-487D-9204-2D04CB10E8B4}" dt="2026-07-21T17:20:03.153" v="30" actId="2711"/>
        <pc:sldMkLst>
          <pc:docMk/>
          <pc:sldMk cId="4030727671" sldId="436"/>
        </pc:sldMkLst>
        <pc:graphicFrameChg chg="modGraphic">
          <ac:chgData name="Tom Ranken" userId="77eb46d53f827e2a" providerId="LiveId" clId="{DAE790FA-1711-487D-9204-2D04CB10E8B4}" dt="2026-07-21T17:20:03.153" v="30" actId="2711"/>
          <ac:graphicFrameMkLst>
            <pc:docMk/>
            <pc:sldMk cId="4030727671" sldId="436"/>
            <ac:graphicFrameMk id="17" creationId="{2C600B86-058D-E1E0-9DB6-2F82F0678CD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atin typeface="Arial" panose="020B0604020202020204" pitchFamily="34" charset="0"/>
              </a:defRPr>
            </a:lvl1pPr>
          </a:lstStyle>
          <a:p>
            <a:fld id="{334AB06A-EEDC-421C-B5A0-5E9E5241A8E5}" type="datetimeFigureOut">
              <a:rPr lang="en-US" smtClean="0"/>
              <a:pPr/>
              <a:t>7/21/2026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atin typeface="Arial" panose="020B0604020202020204" pitchFamily="34" charset="0"/>
              </a:defRPr>
            </a:lvl1pPr>
          </a:lstStyle>
          <a:p>
            <a:fld id="{32BF9438-3EEF-4192-9815-F6F44770AEF7}" type="slidenum">
              <a:rPr lang="en-US" smtClean="0"/>
              <a:pPr/>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endParaRPr lang="en-US" sz="4400" dirty="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a:t>Click icon to add picture</a:t>
            </a:r>
            <a:endParaRPr lang="en-US" dirty="0"/>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anchor="b">
            <a:noAutofit/>
          </a:bodyPr>
          <a:lstStyle/>
          <a:p>
            <a:r>
              <a:rPr lang="en-US" sz="4400">
                <a:solidFill>
                  <a:srgbClr val="FFFFFF"/>
                </a:solidFill>
              </a:rPr>
              <a:t>Click to edit Master title style</a:t>
            </a:r>
            <a:endParaRPr lang="en-US" sz="4400" dirty="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a:normAutofit/>
          </a:bodyPr>
          <a:lstStyle/>
          <a:p>
            <a:r>
              <a:rPr lang="en-US" sz="1400">
                <a:solidFill>
                  <a:srgbClr val="FFFFFF"/>
                </a:solidFill>
              </a:rPr>
              <a:t>Click to edit Master subtitle style</a:t>
            </a:r>
            <a:endParaRPr lang="en-US" sz="1400" dirty="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a:t>Click icon to add picture</a:t>
            </a:r>
            <a:endParaRPr lang="en-US" dirty="0"/>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a:normAutofit/>
          </a:bodyPr>
          <a:lstStyle>
            <a:lvl1pPr>
              <a:defRPr>
                <a:solidFill>
                  <a:schemeClr val="bg2"/>
                </a:solidFill>
              </a:defRPr>
            </a:lvl1pPr>
          </a:lstStyle>
          <a:p>
            <a:pPr algn="l"/>
            <a:r>
              <a:rPr lang="en-US">
                <a:solidFill>
                  <a:srgbClr val="FFFFFF"/>
                </a:solidFill>
              </a:rPr>
              <a:t>Click to edit Master title style</a:t>
            </a:r>
            <a:endParaRPr lang="en-US" dirty="0">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914400" indent="0">
              <a:lnSpc>
                <a:spcPct val="400000"/>
              </a:lnSpc>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anchor="b"/>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a:lstStyle>
            <a:lvl1pPr>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a:lstStyle>
            <a:lvl1pPr>
              <a:defRPr>
                <a:solidFill>
                  <a:schemeClr val="bg2"/>
                </a:solidFill>
              </a:defRPr>
            </a:lvl1pPr>
          </a:lstStyle>
          <a:p>
            <a:r>
              <a:rPr lang="en-US" dirty="0"/>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91440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a:lstStyle/>
          <a:p>
            <a:r>
              <a:rPr lang="en-US"/>
              <a:t>Click icon to add picture</a:t>
            </a:r>
            <a:endParaRPr lang="en-US" dirty="0"/>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anchor="b" anchorCtr="0"/>
          <a:lstStyle>
            <a:lvl1pPr>
              <a:buNone/>
              <a:defRPr sz="2000" b="1">
                <a:solidFill>
                  <a:schemeClr val="bg2"/>
                </a:solidFill>
              </a:defRPr>
            </a:lvl1pPr>
          </a:lstStyle>
          <a:p>
            <a:pPr lvl="0"/>
            <a:r>
              <a:rPr lang="en-US" dirty="0"/>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a:lstStyle/>
          <a:p>
            <a:r>
              <a:rPr lang="en-US"/>
              <a:t>Click icon to add picture</a:t>
            </a:r>
            <a:endParaRPr lang="en-US" dirty="0"/>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anchor="b" anchorCtr="0"/>
          <a:lstStyle>
            <a:lvl1pPr>
              <a:buNone/>
              <a:defRPr sz="2000" b="1">
                <a:solidFill>
                  <a:schemeClr val="bg2"/>
                </a:solidFill>
              </a:defRPr>
            </a:lvl1pPr>
          </a:lstStyle>
          <a:p>
            <a:pPr lvl="0"/>
            <a:r>
              <a:rPr lang="en-US" dirty="0"/>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a:lstStyle/>
          <a:p>
            <a:r>
              <a:rPr lang="en-US"/>
              <a:t>Click icon to add picture</a:t>
            </a:r>
            <a:endParaRPr lang="en-US" dirty="0"/>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anchor="b" anchorCtr="0"/>
          <a:lstStyle>
            <a:lvl1pPr>
              <a:buNone/>
              <a:defRPr sz="2000" b="1">
                <a:solidFill>
                  <a:schemeClr val="bg2"/>
                </a:solidFill>
              </a:defRPr>
            </a:lvl1pPr>
          </a:lstStyle>
          <a:p>
            <a:pPr lvl="0"/>
            <a:r>
              <a:rPr lang="en-US" dirty="0"/>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a:lstStyle/>
          <a:p>
            <a:r>
              <a:rPr lang="en-US"/>
              <a:t>Click icon to add picture</a:t>
            </a:r>
            <a:endParaRPr lang="en-US" dirty="0"/>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anchor="b" anchorCtr="0"/>
          <a:lstStyle>
            <a:lvl1pPr>
              <a:buNone/>
              <a:defRPr sz="2000" b="1">
                <a:solidFill>
                  <a:schemeClr val="bg2"/>
                </a:solidFill>
              </a:defRPr>
            </a:lvl1pPr>
          </a:lstStyle>
          <a:p>
            <a:pPr lvl="0"/>
            <a:r>
              <a:rPr lang="en-US" dirty="0"/>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Arial" panose="020B0604020202020204" pitchFamily="34" charset="0"/>
              </a:defRPr>
            </a:lvl1pPr>
          </a:lstStyle>
          <a:p>
            <a:r>
              <a:rPr lang="en-US" dirty="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Arial" panose="020B0604020202020204" pitchFamily="34" charset="0"/>
              </a:defRPr>
            </a:lvl1pPr>
          </a:lstStyle>
          <a:p>
            <a:r>
              <a:rPr lang="en-US" dirty="0"/>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Arial" panose="020B0604020202020204" pitchFamily="34" charset="0"/>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kern="1200">
          <a:solidFill>
            <a:schemeClr val="accent2"/>
          </a:solidFill>
          <a:latin typeface="Arial" panose="020B060402020202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1273115" cy="6858000"/>
          </a:xfr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1" y="4330696"/>
            <a:ext cx="11582479" cy="2527304"/>
          </a:xfrm>
        </p:spPr>
        <p:txBody>
          <a:bodyPr/>
          <a:lstStyle/>
          <a:p>
            <a:r>
              <a:rPr lang="en-US" sz="3200" dirty="0">
                <a:latin typeface="Arial" panose="020B0604020202020204" pitchFamily="34" charset="0"/>
              </a:rPr>
              <a:t>University Sunrise Rotary Service Foundation</a:t>
            </a:r>
          </a:p>
        </p:txBody>
      </p:sp>
      <p:sp>
        <p:nvSpPr>
          <p:cNvPr id="10" name="Subtitle 9">
            <a:extLst>
              <a:ext uri="{FF2B5EF4-FFF2-40B4-BE49-F238E27FC236}">
                <a16:creationId xmlns:a16="http://schemas.microsoft.com/office/drawing/2014/main" id="{623FB30D-4353-4FDD-9FA6-2C7A5AF30338}"/>
              </a:ext>
            </a:extLst>
          </p:cNvPr>
          <p:cNvSpPr>
            <a:spLocks noGrp="1"/>
          </p:cNvSpPr>
          <p:nvPr>
            <p:ph type="body" sz="quarter" idx="14"/>
          </p:nvPr>
        </p:nvSpPr>
        <p:spPr>
          <a:xfrm>
            <a:off x="2000613" y="5920740"/>
            <a:ext cx="6145315" cy="723900"/>
          </a:xfrm>
        </p:spPr>
        <p:txBody>
          <a:bodyPr/>
          <a:lstStyle/>
          <a:p>
            <a:r>
              <a:rPr lang="en-US" sz="2400" dirty="0">
                <a:latin typeface="Arial" panose="020B0604020202020204" pitchFamily="34" charset="0"/>
                <a:cs typeface="Arial" panose="020B0604020202020204" pitchFamily="34" charset="0"/>
              </a:rPr>
              <a:t>Report to Membership, July 23</a:t>
            </a:r>
            <a:r>
              <a:rPr lang="en-US" sz="2400">
                <a:latin typeface="Arial" panose="020B0604020202020204" pitchFamily="34" charset="0"/>
                <a:cs typeface="Arial" panose="020B0604020202020204" pitchFamily="34" charset="0"/>
              </a:rPr>
              <a:t>, 2026</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8497-7C6E-9703-E0B1-DF4025CDAAF0}"/>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D5ED5234-E710-5D9F-BF28-61525EC698AD}"/>
              </a:ext>
            </a:extLst>
          </p:cNvPr>
          <p:cNvSpPr>
            <a:spLocks noGrp="1"/>
          </p:cNvSpPr>
          <p:nvPr>
            <p:ph type="title"/>
          </p:nvPr>
        </p:nvSpPr>
        <p:spPr>
          <a:xfrm>
            <a:off x="2743200" y="1"/>
            <a:ext cx="9432315" cy="2198972"/>
          </a:xfrm>
        </p:spPr>
        <p:txBody>
          <a:bodyPr/>
          <a:lstStyle/>
          <a:p>
            <a:r>
              <a:rPr lang="en-US" dirty="0"/>
              <a:t>Income Statement</a:t>
            </a:r>
          </a:p>
        </p:txBody>
      </p:sp>
      <p:pic>
        <p:nvPicPr>
          <p:cNvPr id="8" name="Picture Placeholder 7" descr="A picture containing sky, outdoor, sunset, sun, satellite">
            <a:extLst>
              <a:ext uri="{FF2B5EF4-FFF2-40B4-BE49-F238E27FC236}">
                <a16:creationId xmlns:a16="http://schemas.microsoft.com/office/drawing/2014/main" id="{5DFF188D-863A-D96A-6DFB-BF4B7F3F5EE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75796B82-4CF9-70EA-F668-0FF6D5499A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328C988A-F043-2F9E-39E8-2480FF467D3D}"/>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15" name="Slide Number Placeholder 14">
            <a:extLst>
              <a:ext uri="{FF2B5EF4-FFF2-40B4-BE49-F238E27FC236}">
                <a16:creationId xmlns:a16="http://schemas.microsoft.com/office/drawing/2014/main" id="{BB8B41D8-CF53-6292-F8DB-49561746C97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10</a:t>
            </a:fld>
            <a:endParaRPr lang="en-US" dirty="0"/>
          </a:p>
        </p:txBody>
      </p:sp>
      <p:graphicFrame>
        <p:nvGraphicFramePr>
          <p:cNvPr id="4" name="Content Placeholder 3">
            <a:extLst>
              <a:ext uri="{FF2B5EF4-FFF2-40B4-BE49-F238E27FC236}">
                <a16:creationId xmlns:a16="http://schemas.microsoft.com/office/drawing/2014/main" id="{AA15E6D9-78A1-3C2A-E9B3-C0CB910E7519}"/>
              </a:ext>
            </a:extLst>
          </p:cNvPr>
          <p:cNvGraphicFramePr>
            <a:graphicFrameLocks noGrp="1"/>
          </p:cNvGraphicFramePr>
          <p:nvPr>
            <p:ph idx="1"/>
            <p:extLst>
              <p:ext uri="{D42A27DB-BD31-4B8C-83A1-F6EECF244321}">
                <p14:modId xmlns:p14="http://schemas.microsoft.com/office/powerpoint/2010/main" val="3952100036"/>
              </p:ext>
            </p:extLst>
          </p:nvPr>
        </p:nvGraphicFramePr>
        <p:xfrm>
          <a:off x="3335436" y="2541434"/>
          <a:ext cx="6591482" cy="3235960"/>
        </p:xfrm>
        <a:graphic>
          <a:graphicData uri="http://schemas.openxmlformats.org/drawingml/2006/table">
            <a:tbl>
              <a:tblPr firstRow="1" bandRow="1">
                <a:tableStyleId>{5C22544A-7EE6-4342-B048-85BDC9FD1C3A}</a:tableStyleId>
              </a:tblPr>
              <a:tblGrid>
                <a:gridCol w="4615304">
                  <a:extLst>
                    <a:ext uri="{9D8B030D-6E8A-4147-A177-3AD203B41FA5}">
                      <a16:colId xmlns:a16="http://schemas.microsoft.com/office/drawing/2014/main" val="3700614525"/>
                    </a:ext>
                  </a:extLst>
                </a:gridCol>
                <a:gridCol w="1976178">
                  <a:extLst>
                    <a:ext uri="{9D8B030D-6E8A-4147-A177-3AD203B41FA5}">
                      <a16:colId xmlns:a16="http://schemas.microsoft.com/office/drawing/2014/main" val="1118497039"/>
                    </a:ext>
                  </a:extLst>
                </a:gridCol>
              </a:tblGrid>
              <a:tr h="370840">
                <a:tc>
                  <a:txBody>
                    <a:bodyPr/>
                    <a:lstStyle/>
                    <a:p>
                      <a:endParaRPr lang="en-US" dirty="0">
                        <a:latin typeface="Arial" panose="020B0604020202020204" pitchFamily="34" charset="0"/>
                      </a:endParaRPr>
                    </a:p>
                  </a:txBody>
                  <a:tcPr/>
                </a:tc>
                <a:tc>
                  <a:txBody>
                    <a:bodyPr/>
                    <a:lstStyle/>
                    <a:p>
                      <a:pPr algn="r"/>
                      <a:r>
                        <a:rPr lang="en-US" dirty="0">
                          <a:latin typeface="Arial" panose="020B0604020202020204" pitchFamily="34" charset="0"/>
                        </a:rPr>
                        <a:t>2025-2026 actual</a:t>
                      </a:r>
                    </a:p>
                  </a:txBody>
                  <a:tcPr/>
                </a:tc>
                <a:extLst>
                  <a:ext uri="{0D108BD9-81ED-4DB2-BD59-A6C34878D82A}">
                    <a16:rowId xmlns:a16="http://schemas.microsoft.com/office/drawing/2014/main" val="4145939184"/>
                  </a:ext>
                </a:extLst>
              </a:tr>
              <a:tr h="370840">
                <a:tc>
                  <a:txBody>
                    <a:bodyPr/>
                    <a:lstStyle/>
                    <a:p>
                      <a:r>
                        <a:rPr lang="en-US" dirty="0">
                          <a:latin typeface="Arial" panose="020B0604020202020204" pitchFamily="34" charset="0"/>
                        </a:rPr>
                        <a:t>Raise the Paddle</a:t>
                      </a:r>
                      <a:endParaRPr lang="en-US" dirty="0"/>
                    </a:p>
                  </a:txBody>
                  <a:tcPr/>
                </a:tc>
                <a:tc>
                  <a:txBody>
                    <a:bodyPr/>
                    <a:lstStyle/>
                    <a:p>
                      <a:pPr algn="r"/>
                      <a:r>
                        <a:rPr lang="en-US" dirty="0">
                          <a:latin typeface="Arial" panose="020B0604020202020204" pitchFamily="34" charset="0"/>
                        </a:rPr>
                        <a:t>$14,150</a:t>
                      </a:r>
                      <a:endParaRPr lang="en-US" dirty="0"/>
                    </a:p>
                  </a:txBody>
                  <a:tcPr/>
                </a:tc>
                <a:extLst>
                  <a:ext uri="{0D108BD9-81ED-4DB2-BD59-A6C34878D82A}">
                    <a16:rowId xmlns:a16="http://schemas.microsoft.com/office/drawing/2014/main" val="4126951162"/>
                  </a:ext>
                </a:extLst>
              </a:tr>
              <a:tr h="370840">
                <a:tc>
                  <a:txBody>
                    <a:bodyPr/>
                    <a:lstStyle/>
                    <a:p>
                      <a:r>
                        <a:rPr lang="en-US" dirty="0">
                          <a:latin typeface="Arial" panose="020B0604020202020204" pitchFamily="34" charset="0"/>
                        </a:rPr>
                        <a:t>The Big Taste (total)</a:t>
                      </a:r>
                      <a:endParaRPr lang="en-US" dirty="0"/>
                    </a:p>
                  </a:txBody>
                  <a:tcPr/>
                </a:tc>
                <a:tc>
                  <a:txBody>
                    <a:bodyPr/>
                    <a:lstStyle/>
                    <a:p>
                      <a:pPr algn="r"/>
                      <a:r>
                        <a:rPr lang="en-US" dirty="0">
                          <a:latin typeface="Arial" panose="020B0604020202020204" pitchFamily="34" charset="0"/>
                        </a:rPr>
                        <a:t>$23,250</a:t>
                      </a:r>
                      <a:endParaRPr lang="en-US" dirty="0"/>
                    </a:p>
                  </a:txBody>
                  <a:tcPr/>
                </a:tc>
                <a:extLst>
                  <a:ext uri="{0D108BD9-81ED-4DB2-BD59-A6C34878D82A}">
                    <a16:rowId xmlns:a16="http://schemas.microsoft.com/office/drawing/2014/main" val="483236015"/>
                  </a:ext>
                </a:extLst>
              </a:tr>
              <a:tr h="370840">
                <a:tc>
                  <a:txBody>
                    <a:bodyPr/>
                    <a:lstStyle/>
                    <a:p>
                      <a:r>
                        <a:rPr lang="en-US" dirty="0"/>
                        <a:t> </a:t>
                      </a:r>
                      <a:r>
                        <a:rPr lang="en-US" dirty="0" err="1">
                          <a:latin typeface="Arial" panose="020B0604020202020204" pitchFamily="34" charset="0"/>
                          <a:cs typeface="Arial" panose="020B0604020202020204" pitchFamily="34" charset="0"/>
                        </a:rPr>
                        <a:t>Misc</a:t>
                      </a:r>
                      <a:r>
                        <a:rPr lang="en-US" dirty="0">
                          <a:latin typeface="Arial" panose="020B0604020202020204" pitchFamily="34" charset="0"/>
                          <a:cs typeface="Arial" panose="020B0604020202020204" pitchFamily="34" charset="0"/>
                        </a:rPr>
                        <a:t> Donations</a:t>
                      </a:r>
                      <a:endParaRPr lang="en-US" dirty="0"/>
                    </a:p>
                  </a:txBody>
                  <a:tcPr/>
                </a:tc>
                <a:tc>
                  <a:txBody>
                    <a:bodyPr/>
                    <a:lstStyle/>
                    <a:p>
                      <a:pPr algn="r"/>
                      <a:r>
                        <a:rPr lang="en-US" dirty="0">
                          <a:latin typeface="Arial" panose="020B0604020202020204" pitchFamily="34" charset="0"/>
                          <a:cs typeface="Arial" panose="020B0604020202020204" pitchFamily="34" charset="0"/>
                        </a:rPr>
                        <a:t>$4,400</a:t>
                      </a:r>
                    </a:p>
                  </a:txBody>
                  <a:tcPr/>
                </a:tc>
                <a:extLst>
                  <a:ext uri="{0D108BD9-81ED-4DB2-BD59-A6C34878D82A}">
                    <a16:rowId xmlns:a16="http://schemas.microsoft.com/office/drawing/2014/main" val="275379234"/>
                  </a:ext>
                </a:extLst>
              </a:tr>
              <a:tr h="370840">
                <a:tc>
                  <a:txBody>
                    <a:bodyPr/>
                    <a:lstStyle/>
                    <a:p>
                      <a:r>
                        <a:rPr lang="en-US" dirty="0">
                          <a:latin typeface="Arial" panose="020B0604020202020204" pitchFamily="34" charset="0"/>
                        </a:rPr>
                        <a:t>TINFA Grant Income (other Rotary Clubs) </a:t>
                      </a:r>
                      <a:endParaRPr lang="en-US" dirty="0"/>
                    </a:p>
                  </a:txBody>
                  <a:tcPr/>
                </a:tc>
                <a:tc>
                  <a:txBody>
                    <a:bodyPr/>
                    <a:lstStyle/>
                    <a:p>
                      <a:pPr algn="r"/>
                      <a:r>
                        <a:rPr lang="en-US" dirty="0">
                          <a:latin typeface="Arial" panose="020B0604020202020204" pitchFamily="34" charset="0"/>
                        </a:rPr>
                        <a:t>$20,600</a:t>
                      </a:r>
                      <a:endParaRPr lang="en-US" dirty="0"/>
                    </a:p>
                  </a:txBody>
                  <a:tcPr/>
                </a:tc>
                <a:extLst>
                  <a:ext uri="{0D108BD9-81ED-4DB2-BD59-A6C34878D82A}">
                    <a16:rowId xmlns:a16="http://schemas.microsoft.com/office/drawing/2014/main" val="1703296935"/>
                  </a:ext>
                </a:extLst>
              </a:tr>
              <a:tr h="370840">
                <a:tc>
                  <a:txBody>
                    <a:bodyPr/>
                    <a:lstStyle/>
                    <a:p>
                      <a:r>
                        <a:rPr lang="en-US" dirty="0">
                          <a:latin typeface="Arial" panose="020B0604020202020204" pitchFamily="34" charset="0"/>
                        </a:rPr>
                        <a:t>Total Revenue</a:t>
                      </a:r>
                      <a:endParaRPr lang="en-US" dirty="0"/>
                    </a:p>
                  </a:txBody>
                  <a:tcPr/>
                </a:tc>
                <a:tc>
                  <a:txBody>
                    <a:bodyPr/>
                    <a:lstStyle/>
                    <a:p>
                      <a:pPr algn="r"/>
                      <a:r>
                        <a:rPr lang="en-US" dirty="0">
                          <a:latin typeface="Arial" panose="020B0604020202020204" pitchFamily="34" charset="0"/>
                          <a:cs typeface="Arial" panose="020B0604020202020204" pitchFamily="34" charset="0"/>
                        </a:rPr>
                        <a:t>$62,400</a:t>
                      </a:r>
                    </a:p>
                  </a:txBody>
                  <a:tcPr/>
                </a:tc>
                <a:extLst>
                  <a:ext uri="{0D108BD9-81ED-4DB2-BD59-A6C34878D82A}">
                    <a16:rowId xmlns:a16="http://schemas.microsoft.com/office/drawing/2014/main" val="3537015507"/>
                  </a:ext>
                </a:extLst>
              </a:tr>
              <a:tr h="370840">
                <a:tc>
                  <a:txBody>
                    <a:bodyPr/>
                    <a:lstStyle/>
                    <a:p>
                      <a:r>
                        <a:rPr lang="en-US" dirty="0">
                          <a:latin typeface="Arial" panose="020B0604020202020204" pitchFamily="34" charset="0"/>
                        </a:rPr>
                        <a:t>Grants (includes Big Taste)</a:t>
                      </a:r>
                      <a:endParaRPr lang="en-US" dirty="0"/>
                    </a:p>
                  </a:txBody>
                  <a:tcPr/>
                </a:tc>
                <a:tc>
                  <a:txBody>
                    <a:bodyPr/>
                    <a:lstStyle/>
                    <a:p>
                      <a:pPr algn="r"/>
                      <a:r>
                        <a:rPr lang="en-US" dirty="0">
                          <a:latin typeface="Arial" panose="020B0604020202020204" pitchFamily="34" charset="0"/>
                        </a:rPr>
                        <a:t>$34,300</a:t>
                      </a:r>
                      <a:endParaRPr lang="en-US" dirty="0"/>
                    </a:p>
                  </a:txBody>
                  <a:tcPr/>
                </a:tc>
                <a:extLst>
                  <a:ext uri="{0D108BD9-81ED-4DB2-BD59-A6C34878D82A}">
                    <a16:rowId xmlns:a16="http://schemas.microsoft.com/office/drawing/2014/main" val="3589806596"/>
                  </a:ext>
                </a:extLst>
              </a:tr>
              <a:tr h="370840">
                <a:tc>
                  <a:txBody>
                    <a:bodyPr/>
                    <a:lstStyle/>
                    <a:p>
                      <a:r>
                        <a:rPr lang="en-US" dirty="0">
                          <a:latin typeface="Arial" panose="020B0604020202020204" pitchFamily="34" charset="0"/>
                          <a:cs typeface="Arial" panose="020B0604020202020204" pitchFamily="34" charset="0"/>
                        </a:rPr>
                        <a:t>Surplus</a:t>
                      </a:r>
                    </a:p>
                  </a:txBody>
                  <a:tcPr/>
                </a:tc>
                <a:tc>
                  <a:txBody>
                    <a:bodyPr/>
                    <a:lstStyle/>
                    <a:p>
                      <a:pPr algn="r"/>
                      <a:r>
                        <a:rPr lang="en-US" dirty="0">
                          <a:latin typeface="Arial" panose="020B0604020202020204" pitchFamily="34" charset="0"/>
                          <a:cs typeface="Arial" panose="020B0604020202020204" pitchFamily="34" charset="0"/>
                        </a:rPr>
                        <a:t>$28,100*</a:t>
                      </a:r>
                    </a:p>
                  </a:txBody>
                  <a:tcPr/>
                </a:tc>
                <a:extLst>
                  <a:ext uri="{0D108BD9-81ED-4DB2-BD59-A6C34878D82A}">
                    <a16:rowId xmlns:a16="http://schemas.microsoft.com/office/drawing/2014/main" val="2506256328"/>
                  </a:ext>
                </a:extLst>
              </a:tr>
            </a:tbl>
          </a:graphicData>
        </a:graphic>
      </p:graphicFrame>
      <p:sp>
        <p:nvSpPr>
          <p:cNvPr id="2" name="TextBox 1">
            <a:extLst>
              <a:ext uri="{FF2B5EF4-FFF2-40B4-BE49-F238E27FC236}">
                <a16:creationId xmlns:a16="http://schemas.microsoft.com/office/drawing/2014/main" id="{FDD1C240-9DF0-FD41-4D4E-9A0E0FB6FC5E}"/>
              </a:ext>
            </a:extLst>
          </p:cNvPr>
          <p:cNvSpPr txBox="1"/>
          <p:nvPr/>
        </p:nvSpPr>
        <p:spPr>
          <a:xfrm>
            <a:off x="3449053" y="6152147"/>
            <a:ext cx="6477865" cy="646331"/>
          </a:xfrm>
          <a:prstGeom prst="rect">
            <a:avLst/>
          </a:prstGeom>
          <a:noFill/>
        </p:spPr>
        <p:txBody>
          <a:bodyPr wrap="square" rtlCol="0">
            <a:spAutoFit/>
          </a:bodyPr>
          <a:lstStyle/>
          <a:p>
            <a:r>
              <a:rPr lang="en-US" dirty="0"/>
              <a:t>*Note: $26,300 collected for TINFA Global Grant in 2025-2026 will be </a:t>
            </a:r>
            <a:r>
              <a:rPr lang="en-US"/>
              <a:t>released in 2026-2027</a:t>
            </a:r>
            <a:endParaRPr lang="en-US" dirty="0"/>
          </a:p>
        </p:txBody>
      </p:sp>
    </p:spTree>
    <p:extLst>
      <p:ext uri="{BB962C8B-B14F-4D97-AF65-F5344CB8AC3E}">
        <p14:creationId xmlns:p14="http://schemas.microsoft.com/office/powerpoint/2010/main" val="150355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4D1C-2FAD-E148-1779-9AB40C464563}"/>
              </a:ext>
            </a:extLst>
          </p:cNvPr>
          <p:cNvSpPr>
            <a:spLocks noGrp="1"/>
          </p:cNvSpPr>
          <p:nvPr>
            <p:ph type="title"/>
          </p:nvPr>
        </p:nvSpPr>
        <p:spPr/>
        <p:txBody>
          <a:bodyPr/>
          <a:lstStyle/>
          <a:p>
            <a:r>
              <a:rPr lang="en-US" dirty="0"/>
              <a:t>Budget 2026-2027</a:t>
            </a:r>
          </a:p>
        </p:txBody>
      </p:sp>
      <p:pic>
        <p:nvPicPr>
          <p:cNvPr id="11" name="Picture Placeholder 10" descr="The image depicts a large, metallic satellite dish telescope against a vividly colored, serene sunset sky.&#10;&#10;AI-generated content may be incorrect.">
            <a:extLst>
              <a:ext uri="{FF2B5EF4-FFF2-40B4-BE49-F238E27FC236}">
                <a16:creationId xmlns:a16="http://schemas.microsoft.com/office/drawing/2014/main" id="{4FC9F686-EF6C-9DDD-990E-218CB3DC996B}"/>
              </a:ext>
            </a:extLst>
          </p:cNvPr>
          <p:cNvPicPr>
            <a:picLocks noGrp="1" noChangeAspect="1"/>
          </p:cNvPicPr>
          <p:nvPr>
            <p:ph type="pic" sz="quarter" idx="13"/>
          </p:nvPr>
        </p:nvPicPr>
        <p:blipFill>
          <a:blip r:embed="rId2"/>
          <a:srcRect l="33" r="33"/>
          <a:stretch/>
        </p:blipFill>
        <p:spPr>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rgbClr val="DA9D16"/>
          </a:solidFill>
        </p:spPr>
      </p:pic>
      <p:pic>
        <p:nvPicPr>
          <p:cNvPr id="13" name="Picture Placeholder 12" descr="The image depicts a night sky filled with a starry cosmos and a distant radio telescope silhouette against a mountainous backdrop.&#10;&#10;AI-generated content may be incorrect.">
            <a:extLst>
              <a:ext uri="{FF2B5EF4-FFF2-40B4-BE49-F238E27FC236}">
                <a16:creationId xmlns:a16="http://schemas.microsoft.com/office/drawing/2014/main" id="{7E304BED-D73D-F38F-EFF2-05FB17AC5CBE}"/>
              </a:ext>
            </a:extLst>
          </p:cNvPr>
          <p:cNvPicPr>
            <a:picLocks noGrp="1" noChangeAspect="1"/>
          </p:cNvPicPr>
          <p:nvPr>
            <p:ph type="pic" sz="quarter" idx="14"/>
          </p:nvPr>
        </p:nvPicPr>
        <p:blipFill>
          <a:blip r:embed="rId3"/>
          <a:srcRect l="10" r="10"/>
          <a:stretch/>
        </p:blipFill>
        <p:spPr>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rgbClr val="DA9D16">
              <a:lumMod val="60000"/>
              <a:lumOff val="40000"/>
            </a:srgbClr>
          </a:solidFill>
        </p:spPr>
      </p:pic>
      <p:pic>
        <p:nvPicPr>
          <p:cNvPr id="15" name="Picture Placeholder 14" descr="The image depicts a serene night sky with a bright, glowing moon and a deep blue hue, contrasted by a subtle glow emanating from the horizon, overlooking a mountainous landscape.&#10;&#10;AI-generated content may be incorrect.">
            <a:extLst>
              <a:ext uri="{FF2B5EF4-FFF2-40B4-BE49-F238E27FC236}">
                <a16:creationId xmlns:a16="http://schemas.microsoft.com/office/drawing/2014/main" id="{4D11694B-515F-51DA-4C50-9596CEBB39B4}"/>
              </a:ext>
            </a:extLst>
          </p:cNvPr>
          <p:cNvPicPr>
            <a:picLocks noGrp="1" noChangeAspect="1"/>
          </p:cNvPicPr>
          <p:nvPr>
            <p:ph type="pic" sz="quarter" idx="15"/>
          </p:nvPr>
        </p:nvPicPr>
        <p:blipFill>
          <a:blip r:embed="rId4"/>
          <a:srcRect t="24" b="24"/>
          <a:stretch/>
        </p:blipFill>
        <p:spPr>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rgbClr val="DA9D16"/>
          </a:solidFill>
        </p:spPr>
      </p:pic>
      <p:sp>
        <p:nvSpPr>
          <p:cNvPr id="6" name="Content Placeholder 5">
            <a:extLst>
              <a:ext uri="{FF2B5EF4-FFF2-40B4-BE49-F238E27FC236}">
                <a16:creationId xmlns:a16="http://schemas.microsoft.com/office/drawing/2014/main" id="{0154833D-118B-6CAA-14DF-A9EB383C7160}"/>
              </a:ext>
            </a:extLst>
          </p:cNvPr>
          <p:cNvSpPr>
            <a:spLocks noGrp="1"/>
          </p:cNvSpPr>
          <p:nvPr>
            <p:ph idx="1"/>
          </p:nvPr>
        </p:nvSpPr>
        <p:spPr/>
        <p:txBody>
          <a:bodyPr/>
          <a:lstStyle/>
          <a:p>
            <a:endParaRPr lang="en-US" dirty="0"/>
          </a:p>
          <a:p>
            <a:endParaRPr lang="en-US" dirty="0"/>
          </a:p>
        </p:txBody>
      </p:sp>
      <p:sp>
        <p:nvSpPr>
          <p:cNvPr id="7" name="Footer Placeholder 6">
            <a:extLst>
              <a:ext uri="{FF2B5EF4-FFF2-40B4-BE49-F238E27FC236}">
                <a16:creationId xmlns:a16="http://schemas.microsoft.com/office/drawing/2014/main" id="{6C0D0278-75F8-53EA-E843-D234EA01FB4A}"/>
              </a:ext>
            </a:extLst>
          </p:cNvPr>
          <p:cNvSpPr>
            <a:spLocks noGrp="1"/>
          </p:cNvSpPr>
          <p:nvPr>
            <p:ph type="ftr" sz="quarter" idx="11"/>
          </p:nvPr>
        </p:nvSpPr>
        <p:spPr/>
        <p:txBody>
          <a:bodyPr/>
          <a:lstStyle/>
          <a:p>
            <a:r>
              <a:rPr lang="en-US"/>
              <a:t>Sample Footer Text</a:t>
            </a:r>
            <a:endParaRPr lang="en-US" dirty="0"/>
          </a:p>
        </p:txBody>
      </p:sp>
      <p:sp>
        <p:nvSpPr>
          <p:cNvPr id="8" name="Date Placeholder 7">
            <a:extLst>
              <a:ext uri="{FF2B5EF4-FFF2-40B4-BE49-F238E27FC236}">
                <a16:creationId xmlns:a16="http://schemas.microsoft.com/office/drawing/2014/main" id="{79BC7A40-A630-F769-4423-574F0E364E39}"/>
              </a:ext>
            </a:extLst>
          </p:cNvPr>
          <p:cNvSpPr>
            <a:spLocks noGrp="1"/>
          </p:cNvSpPr>
          <p:nvPr>
            <p:ph type="dt" sz="half" idx="10"/>
          </p:nvPr>
        </p:nvSpPr>
        <p:spPr/>
        <p:txBody>
          <a:bodyPr/>
          <a:lstStyle/>
          <a:p>
            <a:r>
              <a:rPr lang="en-US"/>
              <a:t>2/8/20XX</a:t>
            </a:r>
            <a:endParaRPr lang="en-US" dirty="0"/>
          </a:p>
        </p:txBody>
      </p:sp>
      <p:sp>
        <p:nvSpPr>
          <p:cNvPr id="9" name="Slide Number Placeholder 8">
            <a:extLst>
              <a:ext uri="{FF2B5EF4-FFF2-40B4-BE49-F238E27FC236}">
                <a16:creationId xmlns:a16="http://schemas.microsoft.com/office/drawing/2014/main" id="{CA076464-B810-BFA3-2C0E-E13E0FB6D8EC}"/>
              </a:ext>
            </a:extLst>
          </p:cNvPr>
          <p:cNvSpPr>
            <a:spLocks noGrp="1"/>
          </p:cNvSpPr>
          <p:nvPr>
            <p:ph type="sldNum" sz="quarter" idx="12"/>
          </p:nvPr>
        </p:nvSpPr>
        <p:spPr/>
        <p:txBody>
          <a:bodyPr/>
          <a:lstStyle/>
          <a:p>
            <a:fld id="{08AB70BE-1769-45B8-85A6-0C837432C7E6}" type="slidenum">
              <a:rPr lang="en-US" smtClean="0"/>
              <a:pPr/>
              <a:t>11</a:t>
            </a:fld>
            <a:endParaRPr lang="en-US" dirty="0"/>
          </a:p>
        </p:txBody>
      </p:sp>
      <p:graphicFrame>
        <p:nvGraphicFramePr>
          <p:cNvPr id="17" name="Table 16">
            <a:extLst>
              <a:ext uri="{FF2B5EF4-FFF2-40B4-BE49-F238E27FC236}">
                <a16:creationId xmlns:a16="http://schemas.microsoft.com/office/drawing/2014/main" id="{2C600B86-058D-E1E0-9DB6-2F82F0678CDD}"/>
              </a:ext>
            </a:extLst>
          </p:cNvPr>
          <p:cNvGraphicFramePr>
            <a:graphicFrameLocks noGrp="1"/>
          </p:cNvGraphicFramePr>
          <p:nvPr>
            <p:extLst>
              <p:ext uri="{D42A27DB-BD31-4B8C-83A1-F6EECF244321}">
                <p14:modId xmlns:p14="http://schemas.microsoft.com/office/powerpoint/2010/main" val="3897710994"/>
              </p:ext>
            </p:extLst>
          </p:nvPr>
        </p:nvGraphicFramePr>
        <p:xfrm>
          <a:off x="3009999" y="2295647"/>
          <a:ext cx="8128000" cy="4450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80087069"/>
                    </a:ext>
                  </a:extLst>
                </a:gridCol>
                <a:gridCol w="4064000">
                  <a:extLst>
                    <a:ext uri="{9D8B030D-6E8A-4147-A177-3AD203B41FA5}">
                      <a16:colId xmlns:a16="http://schemas.microsoft.com/office/drawing/2014/main" val="1225503599"/>
                    </a:ext>
                  </a:extLst>
                </a:gridCol>
              </a:tblGrid>
              <a:tr h="370840">
                <a:tc>
                  <a:txBody>
                    <a:bodyPr/>
                    <a:lstStyle/>
                    <a:p>
                      <a:r>
                        <a:rPr lang="en-US" dirty="0"/>
                        <a:t>Revenue</a:t>
                      </a:r>
                    </a:p>
                  </a:txBody>
                  <a:tcPr/>
                </a:tc>
                <a:tc>
                  <a:txBody>
                    <a:bodyPr/>
                    <a:lstStyle/>
                    <a:p>
                      <a:r>
                        <a:rPr lang="en-US" dirty="0"/>
                        <a:t>2026-2027 Preliminary Estimate</a:t>
                      </a:r>
                    </a:p>
                  </a:txBody>
                  <a:tcPr/>
                </a:tc>
                <a:extLst>
                  <a:ext uri="{0D108BD9-81ED-4DB2-BD59-A6C34878D82A}">
                    <a16:rowId xmlns:a16="http://schemas.microsoft.com/office/drawing/2014/main" val="2071629321"/>
                  </a:ext>
                </a:extLst>
              </a:tr>
              <a:tr h="370840">
                <a:tc>
                  <a:txBody>
                    <a:bodyPr/>
                    <a:lstStyle/>
                    <a:p>
                      <a:r>
                        <a:rPr lang="en-US" dirty="0">
                          <a:latin typeface="Arial" panose="020B0604020202020204" pitchFamily="34" charset="0"/>
                          <a:cs typeface="Arial" panose="020B0604020202020204" pitchFamily="34" charset="0"/>
                        </a:rPr>
                        <a:t>     Raise the Paddle</a:t>
                      </a:r>
                    </a:p>
                  </a:txBody>
                  <a:tcPr/>
                </a:tc>
                <a:tc>
                  <a:txBody>
                    <a:bodyPr/>
                    <a:lstStyle/>
                    <a:p>
                      <a:pPr algn="r"/>
                      <a:r>
                        <a:rPr lang="en-US" dirty="0">
                          <a:latin typeface="Arial" panose="020B0604020202020204" pitchFamily="34" charset="0"/>
                          <a:cs typeface="Arial" panose="020B0604020202020204" pitchFamily="34" charset="0"/>
                        </a:rPr>
                        <a:t>12,000</a:t>
                      </a:r>
                    </a:p>
                  </a:txBody>
                  <a:tcPr/>
                </a:tc>
                <a:extLst>
                  <a:ext uri="{0D108BD9-81ED-4DB2-BD59-A6C34878D82A}">
                    <a16:rowId xmlns:a16="http://schemas.microsoft.com/office/drawing/2014/main" val="51893045"/>
                  </a:ext>
                </a:extLst>
              </a:tr>
              <a:tr h="370840">
                <a:tc>
                  <a:txBody>
                    <a:bodyPr/>
                    <a:lstStyle/>
                    <a:p>
                      <a:r>
                        <a:rPr lang="en-US" dirty="0">
                          <a:latin typeface="Arial" panose="020B0604020202020204" pitchFamily="34" charset="0"/>
                          <a:cs typeface="Arial" panose="020B0604020202020204" pitchFamily="34" charset="0"/>
                        </a:rPr>
                        <a:t>     Miscellaneous Donations</a:t>
                      </a:r>
                    </a:p>
                  </a:txBody>
                  <a:tcPr/>
                </a:tc>
                <a:tc>
                  <a:txBody>
                    <a:bodyPr/>
                    <a:lstStyle/>
                    <a:p>
                      <a:pPr algn="r"/>
                      <a:r>
                        <a:rPr lang="en-US" dirty="0">
                          <a:latin typeface="Arial" panose="020B0604020202020204" pitchFamily="34" charset="0"/>
                          <a:cs typeface="Arial" panose="020B0604020202020204" pitchFamily="34" charset="0"/>
                        </a:rPr>
                        <a:t>5,000</a:t>
                      </a:r>
                    </a:p>
                  </a:txBody>
                  <a:tcPr/>
                </a:tc>
                <a:extLst>
                  <a:ext uri="{0D108BD9-81ED-4DB2-BD59-A6C34878D82A}">
                    <a16:rowId xmlns:a16="http://schemas.microsoft.com/office/drawing/2014/main" val="2780333964"/>
                  </a:ext>
                </a:extLst>
              </a:tr>
              <a:tr h="370840">
                <a:tc>
                  <a:txBody>
                    <a:bodyPr/>
                    <a:lstStyle/>
                    <a:p>
                      <a:r>
                        <a:rPr lang="en-US" dirty="0">
                          <a:latin typeface="Arial" panose="020B0604020202020204" pitchFamily="34" charset="0"/>
                          <a:cs typeface="Arial" panose="020B0604020202020204" pitchFamily="34" charset="0"/>
                        </a:rPr>
                        <a:t>     Big Taste</a:t>
                      </a:r>
                    </a:p>
                  </a:txBody>
                  <a:tcPr/>
                </a:tc>
                <a:tc>
                  <a:txBody>
                    <a:bodyPr/>
                    <a:lstStyle/>
                    <a:p>
                      <a:pPr algn="r"/>
                      <a:r>
                        <a:rPr lang="en-US" dirty="0">
                          <a:latin typeface="Arial" panose="020B0604020202020204" pitchFamily="34" charset="0"/>
                          <a:cs typeface="Arial" panose="020B0604020202020204" pitchFamily="34" charset="0"/>
                        </a:rPr>
                        <a:t>5,000</a:t>
                      </a:r>
                    </a:p>
                  </a:txBody>
                  <a:tcPr/>
                </a:tc>
                <a:extLst>
                  <a:ext uri="{0D108BD9-81ED-4DB2-BD59-A6C34878D82A}">
                    <a16:rowId xmlns:a16="http://schemas.microsoft.com/office/drawing/2014/main" val="825982157"/>
                  </a:ext>
                </a:extLst>
              </a:tr>
              <a:tr h="370840">
                <a:tc>
                  <a:txBody>
                    <a:bodyPr/>
                    <a:lstStyle/>
                    <a:p>
                      <a:r>
                        <a:rPr lang="en-US" dirty="0">
                          <a:latin typeface="Arial" panose="020B0604020202020204" pitchFamily="34" charset="0"/>
                          <a:cs typeface="Arial" panose="020B0604020202020204" pitchFamily="34" charset="0"/>
                        </a:rPr>
                        <a:t>     Endowment (5% of Balance)</a:t>
                      </a:r>
                    </a:p>
                  </a:txBody>
                  <a:tcPr/>
                </a:tc>
                <a:tc>
                  <a:txBody>
                    <a:bodyPr/>
                    <a:lstStyle/>
                    <a:p>
                      <a:pPr algn="r"/>
                      <a:r>
                        <a:rPr lang="en-US" dirty="0">
                          <a:latin typeface="Arial" panose="020B0604020202020204" pitchFamily="34" charset="0"/>
                          <a:cs typeface="Arial" panose="020B0604020202020204" pitchFamily="34" charset="0"/>
                        </a:rPr>
                        <a:t>5,600</a:t>
                      </a:r>
                    </a:p>
                  </a:txBody>
                  <a:tcPr/>
                </a:tc>
                <a:extLst>
                  <a:ext uri="{0D108BD9-81ED-4DB2-BD59-A6C34878D82A}">
                    <a16:rowId xmlns:a16="http://schemas.microsoft.com/office/drawing/2014/main" val="2645287483"/>
                  </a:ext>
                </a:extLst>
              </a:tr>
              <a:tr h="370840">
                <a:tc>
                  <a:txBody>
                    <a:bodyPr/>
                    <a:lstStyle/>
                    <a:p>
                      <a:r>
                        <a:rPr lang="en-US" dirty="0">
                          <a:latin typeface="Arial" panose="020B0604020202020204" pitchFamily="34" charset="0"/>
                          <a:cs typeface="Arial" panose="020B0604020202020204" pitchFamily="34" charset="0"/>
                        </a:rPr>
                        <a:t>  Total Revenue</a:t>
                      </a:r>
                    </a:p>
                  </a:txBody>
                  <a:tcPr/>
                </a:tc>
                <a:tc>
                  <a:txBody>
                    <a:bodyPr/>
                    <a:lstStyle/>
                    <a:p>
                      <a:pPr algn="r"/>
                      <a:r>
                        <a:rPr lang="en-US" dirty="0">
                          <a:latin typeface="Arial" panose="020B0604020202020204" pitchFamily="34" charset="0"/>
                          <a:cs typeface="Arial" panose="020B0604020202020204" pitchFamily="34" charset="0"/>
                        </a:rPr>
                        <a:t>27,600</a:t>
                      </a:r>
                    </a:p>
                  </a:txBody>
                  <a:tcPr/>
                </a:tc>
                <a:extLst>
                  <a:ext uri="{0D108BD9-81ED-4DB2-BD59-A6C34878D82A}">
                    <a16:rowId xmlns:a16="http://schemas.microsoft.com/office/drawing/2014/main" val="3013317411"/>
                  </a:ext>
                </a:extLst>
              </a:tr>
              <a:tr h="370840">
                <a:tc>
                  <a:txBody>
                    <a:bodyPr/>
                    <a:lstStyle/>
                    <a:p>
                      <a:r>
                        <a:rPr lang="en-US" dirty="0">
                          <a:latin typeface="Arial" panose="020B0604020202020204" pitchFamily="34" charset="0"/>
                          <a:cs typeface="Arial" panose="020B0604020202020204" pitchFamily="34" charset="0"/>
                        </a:rPr>
                        <a:t>Expenses:</a:t>
                      </a:r>
                    </a:p>
                  </a:txBody>
                  <a:tcPr/>
                </a:tc>
                <a:tc>
                  <a:txBody>
                    <a:bodyPr/>
                    <a:lstStyle/>
                    <a:p>
                      <a:pPr algn="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042491"/>
                  </a:ext>
                </a:extLst>
              </a:tr>
              <a:tr h="370840">
                <a:tc>
                  <a:txBody>
                    <a:bodyPr/>
                    <a:lstStyle/>
                    <a:p>
                      <a:r>
                        <a:rPr lang="en-US" dirty="0">
                          <a:latin typeface="Arial" panose="020B0604020202020204" pitchFamily="34" charset="0"/>
                          <a:cs typeface="Arial" panose="020B0604020202020204" pitchFamily="34" charset="0"/>
                        </a:rPr>
                        <a:t>     Teen Feed</a:t>
                      </a:r>
                    </a:p>
                  </a:txBody>
                  <a:tcPr/>
                </a:tc>
                <a:tc>
                  <a:txBody>
                    <a:bodyPr/>
                    <a:lstStyle/>
                    <a:p>
                      <a:pPr algn="r"/>
                      <a:r>
                        <a:rPr lang="en-US" dirty="0">
                          <a:latin typeface="Arial" panose="020B0604020202020204" pitchFamily="34" charset="0"/>
                          <a:cs typeface="Arial" panose="020B0604020202020204" pitchFamily="34" charset="0"/>
                        </a:rPr>
                        <a:t>4,200</a:t>
                      </a:r>
                    </a:p>
                  </a:txBody>
                  <a:tcPr/>
                </a:tc>
                <a:extLst>
                  <a:ext uri="{0D108BD9-81ED-4DB2-BD59-A6C34878D82A}">
                    <a16:rowId xmlns:a16="http://schemas.microsoft.com/office/drawing/2014/main" val="4189671611"/>
                  </a:ext>
                </a:extLst>
              </a:tr>
              <a:tr h="370840">
                <a:tc>
                  <a:txBody>
                    <a:bodyPr/>
                    <a:lstStyle/>
                    <a:p>
                      <a:r>
                        <a:rPr lang="en-US" dirty="0">
                          <a:latin typeface="Arial" panose="020B0604020202020204" pitchFamily="34" charset="0"/>
                          <a:cs typeface="Arial" panose="020B0604020202020204" pitchFamily="34" charset="0"/>
                        </a:rPr>
                        <a:t>      President’s Discretion</a:t>
                      </a:r>
                    </a:p>
                  </a:txBody>
                  <a:tcPr/>
                </a:tc>
                <a:tc>
                  <a:txBody>
                    <a:bodyPr/>
                    <a:lstStyle/>
                    <a:p>
                      <a:pPr algn="r"/>
                      <a:r>
                        <a:rPr lang="en-US" dirty="0">
                          <a:latin typeface="Arial" panose="020B0604020202020204" pitchFamily="34" charset="0"/>
                          <a:cs typeface="Arial" panose="020B0604020202020204" pitchFamily="34" charset="0"/>
                        </a:rPr>
                        <a:t>3,000</a:t>
                      </a:r>
                    </a:p>
                  </a:txBody>
                  <a:tcPr/>
                </a:tc>
                <a:extLst>
                  <a:ext uri="{0D108BD9-81ED-4DB2-BD59-A6C34878D82A}">
                    <a16:rowId xmlns:a16="http://schemas.microsoft.com/office/drawing/2014/main" val="2942078352"/>
                  </a:ext>
                </a:extLst>
              </a:tr>
              <a:tr h="370840">
                <a:tc>
                  <a:txBody>
                    <a:bodyPr/>
                    <a:lstStyle/>
                    <a:p>
                      <a:r>
                        <a:rPr lang="en-US" dirty="0">
                          <a:latin typeface="Arial" panose="020B0604020202020204" pitchFamily="34" charset="0"/>
                          <a:cs typeface="Arial" panose="020B0604020202020204" pitchFamily="34" charset="0"/>
                        </a:rPr>
                        <a:t>      RYLA/Admin</a:t>
                      </a:r>
                    </a:p>
                  </a:txBody>
                  <a:tcPr/>
                </a:tc>
                <a:tc>
                  <a:txBody>
                    <a:bodyPr/>
                    <a:lstStyle/>
                    <a:p>
                      <a:pPr algn="r"/>
                      <a:r>
                        <a:rPr lang="en-US" dirty="0">
                          <a:latin typeface="Arial" panose="020B0604020202020204" pitchFamily="34" charset="0"/>
                          <a:cs typeface="Arial" panose="020B0604020202020204" pitchFamily="34" charset="0"/>
                        </a:rPr>
                        <a:t>1,000</a:t>
                      </a:r>
                    </a:p>
                  </a:txBody>
                  <a:tcPr/>
                </a:tc>
                <a:extLst>
                  <a:ext uri="{0D108BD9-81ED-4DB2-BD59-A6C34878D82A}">
                    <a16:rowId xmlns:a16="http://schemas.microsoft.com/office/drawing/2014/main" val="1523656256"/>
                  </a:ext>
                </a:extLst>
              </a:tr>
              <a:tr h="370840">
                <a:tc>
                  <a:txBody>
                    <a:bodyPr/>
                    <a:lstStyle/>
                    <a:p>
                      <a:r>
                        <a:rPr lang="en-US" dirty="0">
                          <a:latin typeface="Arial" panose="020B0604020202020204" pitchFamily="34" charset="0"/>
                          <a:cs typeface="Arial" panose="020B0604020202020204" pitchFamily="34" charset="0"/>
                        </a:rPr>
                        <a:t>      Discretionary Grants</a:t>
                      </a:r>
                    </a:p>
                  </a:txBody>
                  <a:tcPr/>
                </a:tc>
                <a:tc>
                  <a:txBody>
                    <a:bodyPr/>
                    <a:lstStyle/>
                    <a:p>
                      <a:pPr algn="r"/>
                      <a:r>
                        <a:rPr lang="en-US" dirty="0">
                          <a:latin typeface="Arial" panose="020B0604020202020204" pitchFamily="34" charset="0"/>
                          <a:cs typeface="Arial" panose="020B0604020202020204" pitchFamily="34" charset="0"/>
                        </a:rPr>
                        <a:t>19,250</a:t>
                      </a:r>
                    </a:p>
                  </a:txBody>
                  <a:tcPr/>
                </a:tc>
                <a:extLst>
                  <a:ext uri="{0D108BD9-81ED-4DB2-BD59-A6C34878D82A}">
                    <a16:rowId xmlns:a16="http://schemas.microsoft.com/office/drawing/2014/main" val="2277725072"/>
                  </a:ext>
                </a:extLst>
              </a:tr>
              <a:tr h="370840">
                <a:tc>
                  <a:txBody>
                    <a:bodyPr/>
                    <a:lstStyle/>
                    <a:p>
                      <a:r>
                        <a:rPr lang="en-US" dirty="0">
                          <a:latin typeface="Arial" panose="020B0604020202020204" pitchFamily="34" charset="0"/>
                          <a:cs typeface="Arial" panose="020B0604020202020204" pitchFamily="34" charset="0"/>
                        </a:rPr>
                        <a:t>  Total Expenses</a:t>
                      </a:r>
                    </a:p>
                  </a:txBody>
                  <a:tcPr/>
                </a:tc>
                <a:tc>
                  <a:txBody>
                    <a:bodyPr/>
                    <a:lstStyle/>
                    <a:p>
                      <a:pPr algn="r"/>
                      <a:r>
                        <a:rPr lang="en-US" dirty="0">
                          <a:latin typeface="Arial" panose="020B0604020202020204" pitchFamily="34" charset="0"/>
                          <a:cs typeface="Arial" panose="020B0604020202020204" pitchFamily="34" charset="0"/>
                        </a:rPr>
                        <a:t>27,450</a:t>
                      </a:r>
                    </a:p>
                  </a:txBody>
                  <a:tcPr/>
                </a:tc>
                <a:extLst>
                  <a:ext uri="{0D108BD9-81ED-4DB2-BD59-A6C34878D82A}">
                    <a16:rowId xmlns:a16="http://schemas.microsoft.com/office/drawing/2014/main" val="3246650017"/>
                  </a:ext>
                </a:extLst>
              </a:tr>
            </a:tbl>
          </a:graphicData>
        </a:graphic>
      </p:graphicFrame>
    </p:spTree>
    <p:extLst>
      <p:ext uri="{BB962C8B-B14F-4D97-AF65-F5344CB8AC3E}">
        <p14:creationId xmlns:p14="http://schemas.microsoft.com/office/powerpoint/2010/main" val="403072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2AC1B-67CB-282A-ABA5-9D218B93B156}"/>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18BD908A-2705-16AC-60A8-440C693099E7}"/>
              </a:ext>
            </a:extLst>
          </p:cNvPr>
          <p:cNvSpPr>
            <a:spLocks noGrp="1"/>
          </p:cNvSpPr>
          <p:nvPr>
            <p:ph type="title"/>
          </p:nvPr>
        </p:nvSpPr>
        <p:spPr>
          <a:xfrm>
            <a:off x="2743200" y="1"/>
            <a:ext cx="9432315" cy="2198972"/>
          </a:xfrm>
        </p:spPr>
        <p:txBody>
          <a:bodyPr/>
          <a:lstStyle/>
          <a:p>
            <a:r>
              <a:rPr lang="en-US" dirty="0"/>
              <a:t>Balance Sheet, June 30, 2026</a:t>
            </a:r>
          </a:p>
        </p:txBody>
      </p:sp>
      <p:pic>
        <p:nvPicPr>
          <p:cNvPr id="8" name="Picture Placeholder 7" descr="A picture containing sky, outdoor, sunset, sun, satellite">
            <a:extLst>
              <a:ext uri="{FF2B5EF4-FFF2-40B4-BE49-F238E27FC236}">
                <a16:creationId xmlns:a16="http://schemas.microsoft.com/office/drawing/2014/main" id="{754D1DDF-EA3F-2E25-03E7-D5F28468539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65F71DC2-E55A-75A8-2392-20F98564624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BC30FB0D-626F-4EE8-F7C5-D67C86815505}"/>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15" name="Slide Number Placeholder 14">
            <a:extLst>
              <a:ext uri="{FF2B5EF4-FFF2-40B4-BE49-F238E27FC236}">
                <a16:creationId xmlns:a16="http://schemas.microsoft.com/office/drawing/2014/main" id="{E4758C40-03C3-C190-787A-E9E51B3E4AD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12</a:t>
            </a:fld>
            <a:endParaRPr lang="en-US" dirty="0"/>
          </a:p>
        </p:txBody>
      </p:sp>
      <p:graphicFrame>
        <p:nvGraphicFramePr>
          <p:cNvPr id="4" name="Content Placeholder 3">
            <a:extLst>
              <a:ext uri="{FF2B5EF4-FFF2-40B4-BE49-F238E27FC236}">
                <a16:creationId xmlns:a16="http://schemas.microsoft.com/office/drawing/2014/main" id="{743252DB-04BC-C294-386C-BEBF0E25430D}"/>
              </a:ext>
            </a:extLst>
          </p:cNvPr>
          <p:cNvGraphicFramePr>
            <a:graphicFrameLocks noGrp="1"/>
          </p:cNvGraphicFramePr>
          <p:nvPr>
            <p:ph idx="1"/>
            <p:extLst>
              <p:ext uri="{D42A27DB-BD31-4B8C-83A1-F6EECF244321}">
                <p14:modId xmlns:p14="http://schemas.microsoft.com/office/powerpoint/2010/main" val="82022749"/>
              </p:ext>
            </p:extLst>
          </p:nvPr>
        </p:nvGraphicFramePr>
        <p:xfrm>
          <a:off x="3352800" y="2794000"/>
          <a:ext cx="6066118" cy="3260762"/>
        </p:xfrm>
        <a:graphic>
          <a:graphicData uri="http://schemas.openxmlformats.org/drawingml/2006/table">
            <a:tbl>
              <a:tblPr firstRow="1" bandRow="1">
                <a:tableStyleId>{5C22544A-7EE6-4342-B048-85BDC9FD1C3A}</a:tableStyleId>
              </a:tblPr>
              <a:tblGrid>
                <a:gridCol w="2749945">
                  <a:extLst>
                    <a:ext uri="{9D8B030D-6E8A-4147-A177-3AD203B41FA5}">
                      <a16:colId xmlns:a16="http://schemas.microsoft.com/office/drawing/2014/main" val="1630448365"/>
                    </a:ext>
                  </a:extLst>
                </a:gridCol>
                <a:gridCol w="3316173">
                  <a:extLst>
                    <a:ext uri="{9D8B030D-6E8A-4147-A177-3AD203B41FA5}">
                      <a16:colId xmlns:a16="http://schemas.microsoft.com/office/drawing/2014/main" val="1666292358"/>
                    </a:ext>
                  </a:extLst>
                </a:gridCol>
              </a:tblGrid>
              <a:tr h="957119">
                <a:tc>
                  <a:txBody>
                    <a:bodyPr/>
                    <a:lstStyle/>
                    <a:p>
                      <a:endParaRPr lang="en-US" dirty="0">
                        <a:latin typeface="Arial" panose="020B0604020202020204" pitchFamily="34" charset="0"/>
                      </a:endParaRPr>
                    </a:p>
                  </a:txBody>
                  <a:tcPr/>
                </a:tc>
                <a:tc>
                  <a:txBody>
                    <a:bodyPr/>
                    <a:lstStyle/>
                    <a:p>
                      <a:pPr algn="r"/>
                      <a:r>
                        <a:rPr lang="en-US" dirty="0">
                          <a:latin typeface="Arial" panose="020B0604020202020204" pitchFamily="34" charset="0"/>
                        </a:rPr>
                        <a:t>June 2026</a:t>
                      </a:r>
                      <a:endParaRPr lang="en-US" dirty="0"/>
                    </a:p>
                  </a:txBody>
                  <a:tcPr/>
                </a:tc>
                <a:extLst>
                  <a:ext uri="{0D108BD9-81ED-4DB2-BD59-A6C34878D82A}">
                    <a16:rowId xmlns:a16="http://schemas.microsoft.com/office/drawing/2014/main" val="2958973708"/>
                  </a:ext>
                </a:extLst>
              </a:tr>
              <a:tr h="554521">
                <a:tc>
                  <a:txBody>
                    <a:bodyPr/>
                    <a:lstStyle/>
                    <a:p>
                      <a:r>
                        <a:rPr lang="en-US" dirty="0">
                          <a:latin typeface="Arial" panose="020B0604020202020204" pitchFamily="34" charset="0"/>
                        </a:rPr>
                        <a:t>Cash (Current)</a:t>
                      </a:r>
                    </a:p>
                  </a:txBody>
                  <a:tcPr/>
                </a:tc>
                <a:tc>
                  <a:txBody>
                    <a:bodyPr/>
                    <a:lstStyle/>
                    <a:p>
                      <a:pPr algn="r"/>
                      <a:r>
                        <a:rPr lang="en-US" dirty="0">
                          <a:latin typeface="Arial" panose="020B0604020202020204" pitchFamily="34" charset="0"/>
                        </a:rPr>
                        <a:t>$25,848</a:t>
                      </a:r>
                    </a:p>
                  </a:txBody>
                  <a:tcPr/>
                </a:tc>
                <a:extLst>
                  <a:ext uri="{0D108BD9-81ED-4DB2-BD59-A6C34878D82A}">
                    <a16:rowId xmlns:a16="http://schemas.microsoft.com/office/drawing/2014/main" val="2722952928"/>
                  </a:ext>
                </a:extLst>
              </a:tr>
              <a:tr h="554521">
                <a:tc>
                  <a:txBody>
                    <a:bodyPr/>
                    <a:lstStyle/>
                    <a:p>
                      <a:r>
                        <a:rPr lang="en-US" dirty="0">
                          <a:latin typeface="Arial" panose="020B0604020202020204" pitchFamily="34" charset="0"/>
                        </a:rPr>
                        <a:t>Cash Restricted (TINFA)</a:t>
                      </a:r>
                    </a:p>
                  </a:txBody>
                  <a:tcPr/>
                </a:tc>
                <a:tc>
                  <a:txBody>
                    <a:bodyPr/>
                    <a:lstStyle/>
                    <a:p>
                      <a:pPr algn="r"/>
                      <a:r>
                        <a:rPr lang="en-US" dirty="0">
                          <a:latin typeface="Arial" panose="020B0604020202020204" pitchFamily="34" charset="0"/>
                        </a:rPr>
                        <a:t>$26,296</a:t>
                      </a:r>
                    </a:p>
                  </a:txBody>
                  <a:tcPr/>
                </a:tc>
                <a:extLst>
                  <a:ext uri="{0D108BD9-81ED-4DB2-BD59-A6C34878D82A}">
                    <a16:rowId xmlns:a16="http://schemas.microsoft.com/office/drawing/2014/main" val="1804560949"/>
                  </a:ext>
                </a:extLst>
              </a:tr>
              <a:tr h="554521">
                <a:tc>
                  <a:txBody>
                    <a:bodyPr/>
                    <a:lstStyle/>
                    <a:p>
                      <a:r>
                        <a:rPr lang="en-US" dirty="0">
                          <a:latin typeface="Arial" panose="020B0604020202020204" pitchFamily="34" charset="0"/>
                        </a:rPr>
                        <a:t>Endowment Fund (mkt value)</a:t>
                      </a:r>
                    </a:p>
                  </a:txBody>
                  <a:tcPr/>
                </a:tc>
                <a:tc>
                  <a:txBody>
                    <a:bodyPr/>
                    <a:lstStyle/>
                    <a:p>
                      <a:pPr algn="r"/>
                      <a:r>
                        <a:rPr lang="en-US" dirty="0">
                          <a:latin typeface="Arial" panose="020B0604020202020204" pitchFamily="34" charset="0"/>
                        </a:rPr>
                        <a:t>$113,943</a:t>
                      </a:r>
                    </a:p>
                  </a:txBody>
                  <a:tcPr/>
                </a:tc>
                <a:extLst>
                  <a:ext uri="{0D108BD9-81ED-4DB2-BD59-A6C34878D82A}">
                    <a16:rowId xmlns:a16="http://schemas.microsoft.com/office/drawing/2014/main" val="2924923500"/>
                  </a:ext>
                </a:extLst>
              </a:tr>
              <a:tr h="554521">
                <a:tc>
                  <a:txBody>
                    <a:bodyPr/>
                    <a:lstStyle/>
                    <a:p>
                      <a:r>
                        <a:rPr lang="en-US" dirty="0">
                          <a:latin typeface="Arial" panose="020B0604020202020204" pitchFamily="34" charset="0"/>
                        </a:rPr>
                        <a:t>Total Assets</a:t>
                      </a:r>
                    </a:p>
                  </a:txBody>
                  <a:tcPr/>
                </a:tc>
                <a:tc>
                  <a:txBody>
                    <a:bodyPr/>
                    <a:lstStyle/>
                    <a:p>
                      <a:pPr algn="r"/>
                      <a:r>
                        <a:rPr lang="en-US" dirty="0">
                          <a:latin typeface="Arial" panose="020B0604020202020204" pitchFamily="34" charset="0"/>
                        </a:rPr>
                        <a:t>$166,087</a:t>
                      </a:r>
                    </a:p>
                  </a:txBody>
                  <a:tcPr/>
                </a:tc>
                <a:extLst>
                  <a:ext uri="{0D108BD9-81ED-4DB2-BD59-A6C34878D82A}">
                    <a16:rowId xmlns:a16="http://schemas.microsoft.com/office/drawing/2014/main" val="3838432586"/>
                  </a:ext>
                </a:extLst>
              </a:tr>
            </a:tbl>
          </a:graphicData>
        </a:graphic>
      </p:graphicFrame>
    </p:spTree>
    <p:extLst>
      <p:ext uri="{BB962C8B-B14F-4D97-AF65-F5344CB8AC3E}">
        <p14:creationId xmlns:p14="http://schemas.microsoft.com/office/powerpoint/2010/main" val="157543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972-6BD6-47D1-9E78-CE35D79FC904}"/>
              </a:ext>
            </a:extLst>
          </p:cNvPr>
          <p:cNvSpPr>
            <a:spLocks noGrp="1"/>
          </p:cNvSpPr>
          <p:nvPr>
            <p:ph type="title"/>
          </p:nvPr>
        </p:nvSpPr>
        <p:spPr>
          <a:xfrm>
            <a:off x="905256" y="448056"/>
            <a:ext cx="9914859" cy="630467"/>
          </a:xfrm>
        </p:spPr>
        <p:txBody>
          <a:bodyPr>
            <a:normAutofit fontScale="90000"/>
          </a:bodyPr>
          <a:lstStyle/>
          <a:p>
            <a:r>
              <a:rPr lang="en-US" dirty="0"/>
              <a:t>2025-2026 Grants</a:t>
            </a:r>
          </a:p>
        </p:txBody>
      </p:sp>
      <p:graphicFrame>
        <p:nvGraphicFramePr>
          <p:cNvPr id="4" name="Table 4">
            <a:extLst>
              <a:ext uri="{FF2B5EF4-FFF2-40B4-BE49-F238E27FC236}">
                <a16:creationId xmlns:a16="http://schemas.microsoft.com/office/drawing/2014/main" id="{115C55EB-D35E-42BE-8A0C-ED4493EFBDD6}"/>
              </a:ext>
            </a:extLst>
          </p:cNvPr>
          <p:cNvGraphicFramePr>
            <a:graphicFrameLocks noGrp="1"/>
          </p:cNvGraphicFramePr>
          <p:nvPr>
            <p:ph idx="1"/>
            <p:extLst>
              <p:ext uri="{D42A27DB-BD31-4B8C-83A1-F6EECF244321}">
                <p14:modId xmlns:p14="http://schemas.microsoft.com/office/powerpoint/2010/main" val="3701646963"/>
              </p:ext>
            </p:extLst>
          </p:nvPr>
        </p:nvGraphicFramePr>
        <p:xfrm>
          <a:off x="325650" y="1078524"/>
          <a:ext cx="10429375" cy="6397319"/>
        </p:xfrm>
        <a:graphic>
          <a:graphicData uri="http://schemas.openxmlformats.org/drawingml/2006/table">
            <a:tbl>
              <a:tblPr firstRow="1" lastRow="1" lastCol="1" bandRow="1">
                <a:tableStyleId>{72833802-FEF1-4C79-8D5D-14CF1EAF98D9}</a:tableStyleId>
              </a:tblPr>
              <a:tblGrid>
                <a:gridCol w="5122840">
                  <a:extLst>
                    <a:ext uri="{9D8B030D-6E8A-4147-A177-3AD203B41FA5}">
                      <a16:colId xmlns:a16="http://schemas.microsoft.com/office/drawing/2014/main" val="1055510699"/>
                    </a:ext>
                  </a:extLst>
                </a:gridCol>
                <a:gridCol w="1202299">
                  <a:extLst>
                    <a:ext uri="{9D8B030D-6E8A-4147-A177-3AD203B41FA5}">
                      <a16:colId xmlns:a16="http://schemas.microsoft.com/office/drawing/2014/main" val="1937429678"/>
                    </a:ext>
                  </a:extLst>
                </a:gridCol>
                <a:gridCol w="4104236">
                  <a:extLst>
                    <a:ext uri="{9D8B030D-6E8A-4147-A177-3AD203B41FA5}">
                      <a16:colId xmlns:a16="http://schemas.microsoft.com/office/drawing/2014/main" val="2449211887"/>
                    </a:ext>
                  </a:extLst>
                </a:gridCol>
              </a:tblGrid>
              <a:tr h="514679">
                <a:tc>
                  <a:txBody>
                    <a:bodyPr/>
                    <a:lstStyle/>
                    <a:p>
                      <a:pPr algn="l"/>
                      <a:endParaRPr lang="en-US" sz="1600" dirty="0">
                        <a:latin typeface="Arial" panose="020B0604020202020204" pitchFamily="34" charset="0"/>
                      </a:endParaRPr>
                    </a:p>
                  </a:txBody>
                  <a:tcPr marL="100584" marR="100584"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rPr>
                        <a:t>Amount</a:t>
                      </a:r>
                    </a:p>
                  </a:txBody>
                  <a:tcPr marL="100584" marR="100584"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rPr>
                        <a:t>Club Contact</a:t>
                      </a:r>
                      <a:endParaRPr lang="en-US" sz="1600" dirty="0"/>
                    </a:p>
                  </a:txBody>
                  <a:tcPr marL="100584" marR="100584"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133184"/>
                  </a:ext>
                </a:extLst>
              </a:tr>
              <a:tr h="323005">
                <a:tc>
                  <a:txBody>
                    <a:bodyPr/>
                    <a:lstStyle/>
                    <a:p>
                      <a:pPr algn="l"/>
                      <a:r>
                        <a:rPr lang="en-US" sz="1800" dirty="0">
                          <a:latin typeface="Arial" panose="020B0604020202020204" pitchFamily="34" charset="0"/>
                          <a:cs typeface="Arial" panose="020B0604020202020204" pitchFamily="34" charset="0"/>
                        </a:rPr>
                        <a:t>Teen Feed</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$3,870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Dave Mushen</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588269"/>
                  </a:ext>
                </a:extLst>
              </a:tr>
              <a:tr h="318483">
                <a:tc>
                  <a:txBody>
                    <a:bodyPr/>
                    <a:lstStyle/>
                    <a:p>
                      <a:pPr algn="l"/>
                      <a:r>
                        <a:rPr lang="en-US" sz="1800" dirty="0">
                          <a:latin typeface="Arial" panose="020B0604020202020204" pitchFamily="34" charset="0"/>
                          <a:cs typeface="Arial" panose="020B0604020202020204" pitchFamily="34" charset="0"/>
                        </a:rPr>
                        <a:t>We Heart Seattle</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$9,300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Andrea Suarez</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842348"/>
                  </a:ext>
                </a:extLst>
              </a:tr>
              <a:tr h="318483">
                <a:tc>
                  <a:txBody>
                    <a:bodyPr/>
                    <a:lstStyle/>
                    <a:p>
                      <a:pPr algn="l"/>
                      <a:r>
                        <a:rPr lang="en-US" sz="1800" dirty="0">
                          <a:latin typeface="Arial" panose="020B0604020202020204" pitchFamily="34" charset="0"/>
                          <a:cs typeface="Arial" panose="020B0604020202020204" pitchFamily="34" charset="0"/>
                        </a:rPr>
                        <a:t>Outdoors for All</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$9,300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Ed Bronsdon</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169933"/>
                  </a:ext>
                </a:extLst>
              </a:tr>
              <a:tr h="318483">
                <a:tc>
                  <a:txBody>
                    <a:bodyPr/>
                    <a:lstStyle/>
                    <a:p>
                      <a:pPr algn="l"/>
                      <a:r>
                        <a:rPr lang="en-US" sz="1800" dirty="0">
                          <a:latin typeface="Arial" panose="020B0604020202020204" pitchFamily="34" charset="0"/>
                          <a:cs typeface="Arial" panose="020B0604020202020204" pitchFamily="34" charset="0"/>
                        </a:rPr>
                        <a:t>Block Party</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$3,422</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Hal Beals</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727422"/>
                  </a:ext>
                </a:extLst>
              </a:tr>
              <a:tr h="318483">
                <a:tc>
                  <a:txBody>
                    <a:bodyPr/>
                    <a:lstStyle/>
                    <a:p>
                      <a:pPr algn="l"/>
                      <a:r>
                        <a:rPr lang="en-US" sz="1800" dirty="0">
                          <a:latin typeface="Arial" panose="020B0604020202020204" pitchFamily="34" charset="0"/>
                          <a:cs typeface="Arial" panose="020B0604020202020204" pitchFamily="34" charset="0"/>
                        </a:rPr>
                        <a:t>The Rally Club</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Arial" panose="020B0604020202020204" pitchFamily="34" charset="0"/>
                          <a:cs typeface="Arial" panose="020B0604020202020204" pitchFamily="34" charset="0"/>
                        </a:rPr>
                        <a:t>$2,000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Nancy Bolin</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152143"/>
                  </a:ext>
                </a:extLst>
              </a:tr>
              <a:tr h="318483">
                <a:tc>
                  <a:txBody>
                    <a:bodyPr/>
                    <a:lstStyle/>
                    <a:p>
                      <a:pPr algn="l"/>
                      <a:r>
                        <a:rPr lang="en-US" sz="1800" dirty="0">
                          <a:latin typeface="Arial" panose="020B0604020202020204" pitchFamily="34" charset="0"/>
                          <a:cs typeface="Arial" panose="020B0604020202020204" pitchFamily="34" charset="0"/>
                        </a:rPr>
                        <a:t>The Healing Center</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$1,000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Victoria Wenick</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98489"/>
                  </a:ext>
                </a:extLst>
              </a:tr>
              <a:tr h="318483">
                <a:tc>
                  <a:txBody>
                    <a:bodyPr/>
                    <a:lstStyle/>
                    <a:p>
                      <a:pPr algn="l"/>
                      <a:r>
                        <a:rPr lang="en-US" sz="1800" dirty="0" err="1">
                          <a:latin typeface="Arial" panose="020B0604020202020204" pitchFamily="34" charset="0"/>
                          <a:cs typeface="Arial" panose="020B0604020202020204" pitchFamily="34" charset="0"/>
                        </a:rPr>
                        <a:t>Bukobero</a:t>
                      </a:r>
                      <a:r>
                        <a:rPr lang="en-US" sz="1800" dirty="0">
                          <a:latin typeface="Arial" panose="020B0604020202020204" pitchFamily="34" charset="0"/>
                          <a:cs typeface="Arial" panose="020B0604020202020204" pitchFamily="34" charset="0"/>
                        </a:rPr>
                        <a:t> Sanitation Project</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$1,500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Mike Madden</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158503"/>
                  </a:ext>
                </a:extLst>
              </a:tr>
              <a:tr h="318483">
                <a:tc>
                  <a:txBody>
                    <a:bodyPr/>
                    <a:lstStyle/>
                    <a:p>
                      <a:pPr algn="l"/>
                      <a:r>
                        <a:rPr lang="en-US" sz="1800" dirty="0" err="1">
                          <a:latin typeface="Arial" panose="020B0604020202020204" pitchFamily="34" charset="0"/>
                          <a:cs typeface="Arial" panose="020B0604020202020204" pitchFamily="34" charset="0"/>
                        </a:rPr>
                        <a:t>Tweagshe</a:t>
                      </a:r>
                      <a:r>
                        <a:rPr lang="en-US" sz="1800" dirty="0">
                          <a:latin typeface="Arial" panose="020B0604020202020204" pitchFamily="34" charset="0"/>
                          <a:cs typeface="Arial" panose="020B0604020202020204" pitchFamily="34" charset="0"/>
                        </a:rPr>
                        <a:t> Water Harvesting </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$1,000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Mike Madden</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612050"/>
                  </a:ext>
                </a:extLst>
              </a:tr>
              <a:tr h="318483">
                <a:tc>
                  <a:txBody>
                    <a:bodyPr/>
                    <a:lstStyle/>
                    <a:p>
                      <a:pPr algn="l"/>
                      <a:r>
                        <a:rPr lang="en-US" sz="1800" dirty="0">
                          <a:latin typeface="Arial" panose="020B0604020202020204" pitchFamily="34" charset="0"/>
                          <a:cs typeface="Arial" panose="020B0604020202020204" pitchFamily="34" charset="0"/>
                        </a:rPr>
                        <a:t>Hunger Intervention Program</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$1,000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Mike Madden</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457433"/>
                  </a:ext>
                </a:extLst>
              </a:tr>
              <a:tr h="318483">
                <a:tc>
                  <a:txBody>
                    <a:bodyPr/>
                    <a:lstStyle/>
                    <a:p>
                      <a:pPr algn="l"/>
                      <a:r>
                        <a:rPr lang="en-US" sz="1800" dirty="0">
                          <a:latin typeface="Arial" panose="020B0604020202020204" pitchFamily="34" charset="0"/>
                          <a:cs typeface="Arial" panose="020B0604020202020204" pitchFamily="34" charset="0"/>
                        </a:rPr>
                        <a:t>Art for All</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$750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Nancy Bittner</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237785"/>
                  </a:ext>
                </a:extLst>
              </a:tr>
              <a:tr h="318483">
                <a:tc>
                  <a:txBody>
                    <a:bodyPr/>
                    <a:lstStyle/>
                    <a:p>
                      <a:pPr algn="l"/>
                      <a:r>
                        <a:rPr lang="en-US" sz="1800" dirty="0" err="1">
                          <a:latin typeface="Arial" panose="020B0604020202020204" pitchFamily="34" charset="0"/>
                          <a:cs typeface="Arial" panose="020B0604020202020204" pitchFamily="34" charset="0"/>
                        </a:rPr>
                        <a:t>Misc</a:t>
                      </a:r>
                      <a:r>
                        <a:rPr lang="en-US" sz="1800" dirty="0">
                          <a:latin typeface="Arial" panose="020B0604020202020204" pitchFamily="34" charset="0"/>
                          <a:cs typeface="Arial" panose="020B0604020202020204" pitchFamily="34" charset="0"/>
                        </a:rPr>
                        <a:t>/Other                                          </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$1,100</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latin typeface="Arial" panose="020B0604020202020204" pitchFamily="34" charset="0"/>
                          <a:cs typeface="Arial" panose="020B0604020202020204" pitchFamily="34" charset="0"/>
                        </a:rPr>
                        <a:t>--</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9992873"/>
                  </a:ext>
                </a:extLst>
              </a:tr>
              <a:tr h="318483">
                <a:tc>
                  <a:txBody>
                    <a:bodyPr/>
                    <a:lstStyle/>
                    <a:p>
                      <a:pPr algn="l"/>
                      <a:r>
                        <a:rPr lang="en-US" sz="1800" b="1" dirty="0">
                          <a:latin typeface="Arial" panose="020B0604020202020204" pitchFamily="34" charset="0"/>
                          <a:cs typeface="Arial" panose="020B0604020202020204" pitchFamily="34" charset="0"/>
                        </a:rPr>
                        <a:t>Total </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$34,222</a:t>
                      </a: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marL="100584" marR="1005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8864837"/>
                  </a:ext>
                </a:extLst>
              </a:tr>
              <a:tr h="716587">
                <a:tc>
                  <a:txBody>
                    <a:bodyPr/>
                    <a:lstStyle/>
                    <a:p>
                      <a:pPr algn="l"/>
                      <a:r>
                        <a:rPr lang="en-US" sz="1600" dirty="0">
                          <a:latin typeface="Arial" panose="020B0604020202020204" pitchFamily="34" charset="0"/>
                          <a:cs typeface="Arial" panose="020B0604020202020204" pitchFamily="34" charset="0"/>
                        </a:rPr>
                        <a:t>                                                                                                                                                                                                                              </a:t>
                      </a:r>
                    </a:p>
                    <a:p>
                      <a:pPr algn="l"/>
                      <a:endParaRPr lang="en-US" sz="1600"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txBody>
                  <a:tcPr marL="100584" marR="100584" anchor="ctr">
                    <a:lnR>
                      <a:noFill/>
                    </a:lnR>
                    <a:lnT w="12700" cap="flat" cmpd="sng" algn="ctr">
                      <a:solidFill>
                        <a:schemeClr val="tx1"/>
                      </a:solidFill>
                      <a:prstDash val="solid"/>
                      <a:round/>
                      <a:headEnd type="none" w="med" len="med"/>
                      <a:tailEnd type="none" w="med" len="med"/>
                    </a:lnT>
                    <a:lnB w="50800" cmpd="dbl">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100584" marR="100584"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Arial" panose="020B0604020202020204" pitchFamily="34" charset="0"/>
                        <a:cs typeface="Arial" panose="020B0604020202020204" pitchFamily="34" charset="0"/>
                      </a:endParaRPr>
                    </a:p>
                  </a:txBody>
                  <a:tcPr marL="100584" marR="100584" anchor="ctr">
                    <a:lnL>
                      <a:noFill/>
                    </a:lnL>
                    <a:lnT w="12700" cap="flat" cmpd="sng" algn="ctr">
                      <a:solidFill>
                        <a:schemeClr val="tx1"/>
                      </a:solidFill>
                      <a:prstDash val="solid"/>
                      <a:round/>
                      <a:headEnd type="none" w="med" len="med"/>
                      <a:tailEnd type="none" w="med" len="med"/>
                    </a:lnT>
                    <a:lnB w="6350" cap="flat" cmpd="sng" algn="ctr">
                      <a:noFill/>
                      <a:prstDash val="solid"/>
                      <a:miter lim="800000"/>
                    </a:lnB>
                  </a:tcPr>
                </a:tc>
                <a:extLst>
                  <a:ext uri="{0D108BD9-81ED-4DB2-BD59-A6C34878D82A}">
                    <a16:rowId xmlns:a16="http://schemas.microsoft.com/office/drawing/2014/main" val="3300397168"/>
                  </a:ext>
                </a:extLst>
              </a:tr>
              <a:tr h="318483">
                <a:tc rowSpan="2">
                  <a:txBody>
                    <a:bodyPr/>
                    <a:lstStyle/>
                    <a:p>
                      <a:pPr algn="l"/>
                      <a:endParaRPr lang="en-US" sz="1600" dirty="0">
                        <a:latin typeface="Arial" panose="020B0604020202020204" pitchFamily="34" charset="0"/>
                        <a:cs typeface="Arial" panose="020B0604020202020204" pitchFamily="34" charset="0"/>
                      </a:endParaRPr>
                    </a:p>
                  </a:txBody>
                  <a:tcPr marL="100584" marR="100584" anchor="ctr">
                    <a:lnL w="6350" cap="flat" cmpd="sng" algn="ctr">
                      <a:noFill/>
                      <a:prstDash val="solid"/>
                      <a:miter lim="800000"/>
                    </a:lnL>
                    <a:lnR w="50800" cmpd="dbl">
                      <a:noFill/>
                    </a:lnR>
                    <a:lnT w="50800" cmpd="dbl">
                      <a:noFill/>
                    </a:lnT>
                    <a:lnB w="6350" cap="flat" cmpd="sng" algn="ctr">
                      <a:noFill/>
                      <a:prstDash val="solid"/>
                      <a:miter lim="800000"/>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marL="100584" marR="100584" anchor="ctr">
                    <a:lnL w="50800" cmpd="dbl">
                      <a:noFill/>
                    </a:lnL>
                    <a:lnR>
                      <a:noFill/>
                    </a:lnR>
                    <a:lnT w="12700" cap="flat" cmpd="sng" algn="ctr">
                      <a:noFill/>
                      <a:prstDash val="solid"/>
                      <a:round/>
                      <a:headEnd type="none" w="med" len="med"/>
                      <a:tailEnd type="none" w="med" len="med"/>
                    </a:lnT>
                  </a:tcPr>
                </a:tc>
                <a:tc>
                  <a:txBody>
                    <a:bodyPr/>
                    <a:lstStyle/>
                    <a:p>
                      <a:pPr algn="ctr"/>
                      <a:endParaRPr lang="en-US" sz="1600" dirty="0">
                        <a:latin typeface="Arial" panose="020B0604020202020204" pitchFamily="34" charset="0"/>
                        <a:cs typeface="Arial" panose="020B0604020202020204" pitchFamily="34" charset="0"/>
                      </a:endParaRPr>
                    </a:p>
                  </a:txBody>
                  <a:tcPr marL="100584" marR="100584" anchor="ctr">
                    <a:lnL>
                      <a:noFill/>
                    </a:lnL>
                    <a:lnR>
                      <a:noFill/>
                    </a:lnR>
                    <a:lnT w="6350" cap="flat" cmpd="sng" algn="ctr">
                      <a:noFill/>
                      <a:prstDash val="solid"/>
                      <a:miter lim="800000"/>
                    </a:lnT>
                    <a:lnB w="50800" cmpd="dbl">
                      <a:noFill/>
                    </a:lnB>
                    <a:lnTlToBr w="12700" cmpd="sng">
                      <a:noFill/>
                      <a:prstDash val="solid"/>
                    </a:lnTlToBr>
                    <a:lnBlToTr w="12700" cmpd="sng">
                      <a:noFill/>
                      <a:prstDash val="solid"/>
                    </a:lnBlToTr>
                  </a:tcPr>
                </a:tc>
                <a:extLst>
                  <a:ext uri="{0D108BD9-81ED-4DB2-BD59-A6C34878D82A}">
                    <a16:rowId xmlns:a16="http://schemas.microsoft.com/office/drawing/2014/main" val="1600169441"/>
                  </a:ext>
                </a:extLst>
              </a:tr>
              <a:tr h="318483">
                <a:tc vMerge="1">
                  <a:txBody>
                    <a:bodyPr/>
                    <a:lstStyle/>
                    <a:p>
                      <a:pPr algn="l"/>
                      <a:endParaRPr lang="en-US" sz="1600" b="1" dirty="0">
                        <a:latin typeface="Arial" panose="020B0604020202020204" pitchFamily="34" charset="0"/>
                        <a:cs typeface="Arial" panose="020B0604020202020204" pitchFamily="34" charset="0"/>
                      </a:endParaRPr>
                    </a:p>
                  </a:txBody>
                  <a:tcPr anchor="ctr"/>
                </a:tc>
                <a:tc vMerge="1">
                  <a:txBody>
                    <a:bodyPr/>
                    <a:lstStyle/>
                    <a:p>
                      <a:pPr algn="ctr"/>
                      <a:endParaRPr lang="en-US" sz="1600" b="1" dirty="0">
                        <a:latin typeface="Arial" panose="020B0604020202020204" pitchFamily="34" charset="0"/>
                        <a:cs typeface="Arial" panose="020B0604020202020204" pitchFamily="34" charset="0"/>
                      </a:endParaRPr>
                    </a:p>
                  </a:txBody>
                  <a:tcPr anchor="ctr">
                    <a:lnL>
                      <a:noFill/>
                    </a:lnL>
                  </a:tcPr>
                </a:tc>
                <a:tc>
                  <a:txBody>
                    <a:bodyPr/>
                    <a:lstStyle/>
                    <a:p>
                      <a:pPr algn="ctr"/>
                      <a:endParaRPr lang="en-US" sz="1600" dirty="0">
                        <a:latin typeface="Arial" panose="020B0604020202020204" pitchFamily="34" charset="0"/>
                        <a:cs typeface="Arial" panose="020B0604020202020204" pitchFamily="34" charset="0"/>
                      </a:endParaRPr>
                    </a:p>
                  </a:txBody>
                  <a:tcPr marL="100584" marR="100584" anchor="ctr">
                    <a:lnT w="50800" cmpd="dbl">
                      <a:noFill/>
                    </a:lnT>
                  </a:tcPr>
                </a:tc>
                <a:extLst>
                  <a:ext uri="{0D108BD9-81ED-4DB2-BD59-A6C34878D82A}">
                    <a16:rowId xmlns:a16="http://schemas.microsoft.com/office/drawing/2014/main" val="2485956488"/>
                  </a:ext>
                </a:extLst>
              </a:tr>
            </a:tbl>
          </a:graphicData>
        </a:graphic>
      </p:graphicFrame>
      <p:sp>
        <p:nvSpPr>
          <p:cNvPr id="7" name="Slide Number Placeholder 6">
            <a:extLst>
              <a:ext uri="{FF2B5EF4-FFF2-40B4-BE49-F238E27FC236}">
                <a16:creationId xmlns:a16="http://schemas.microsoft.com/office/drawing/2014/main" id="{D6457D41-65CB-4795-A8FB-A35DF5075A78}"/>
              </a:ext>
            </a:extLst>
          </p:cNvPr>
          <p:cNvSpPr>
            <a:spLocks noGrp="1"/>
          </p:cNvSpPr>
          <p:nvPr>
            <p:ph type="sldNum" sz="quarter" idx="12"/>
          </p:nvPr>
        </p:nvSpPr>
        <p:spPr>
          <a:xfrm>
            <a:off x="11391152" y="6434524"/>
            <a:ext cx="693261" cy="365125"/>
          </a:xfrm>
        </p:spPr>
        <p:txBody>
          <a:bodyPr/>
          <a:lstStyle/>
          <a:p>
            <a:fld id="{08AB70BE-1769-45B8-85A6-0C837432C7E6}" type="slidenum">
              <a:rPr lang="en-US" smtClean="0"/>
              <a:pPr/>
              <a:t>13</a:t>
            </a:fld>
            <a:endParaRPr lang="en-US" dirty="0"/>
          </a:p>
        </p:txBody>
      </p:sp>
    </p:spTree>
    <p:extLst>
      <p:ext uri="{BB962C8B-B14F-4D97-AF65-F5344CB8AC3E}">
        <p14:creationId xmlns:p14="http://schemas.microsoft.com/office/powerpoint/2010/main" val="127947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Member Campaign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520639"/>
            <a:ext cx="7476460" cy="3910386"/>
          </a:xfrm>
        </p:spPr>
        <p:txBody>
          <a:bodyPr>
            <a:normAutofit/>
          </a:bodyPr>
          <a:lstStyle/>
          <a:p>
            <a:r>
              <a:rPr lang="en-US" sz="3600" dirty="0"/>
              <a:t>How do University Sunrise Rotary Club members participate?</a:t>
            </a:r>
          </a:p>
          <a:p>
            <a:pPr marL="1028700" lvl="1" indent="-342900">
              <a:buClrTx/>
            </a:pPr>
            <a:r>
              <a:rPr lang="en-US" sz="2400" dirty="0"/>
              <a:t>President’s Dinner (Raise </a:t>
            </a:r>
            <a:r>
              <a:rPr lang="en-US" sz="2400"/>
              <a:t>the Paddle)</a:t>
            </a:r>
            <a:endParaRPr lang="en-US" sz="2400" dirty="0"/>
          </a:p>
          <a:p>
            <a:pPr marL="1028700" lvl="1" indent="-342900">
              <a:buClrTx/>
            </a:pPr>
            <a:r>
              <a:rPr lang="en-US" sz="2400" dirty="0"/>
              <a:t>Annual or Monthly Gifts</a:t>
            </a:r>
          </a:p>
          <a:p>
            <a:pPr marL="1028700" lvl="1" indent="-342900">
              <a:buClrTx/>
            </a:pPr>
            <a:r>
              <a:rPr lang="en-US" sz="2400" dirty="0"/>
              <a:t>Wills</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14</a:t>
            </a:fld>
            <a:endParaRPr lang="en-US" dirty="0"/>
          </a:p>
        </p:txBody>
      </p:sp>
    </p:spTree>
    <p:extLst>
      <p:ext uri="{BB962C8B-B14F-4D97-AF65-F5344CB8AC3E}">
        <p14:creationId xmlns:p14="http://schemas.microsoft.com/office/powerpoint/2010/main" val="275382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6883856" y="1791687"/>
            <a:ext cx="3891720" cy="3067184"/>
          </a:xfrm>
        </p:spPr>
        <p:txBody>
          <a:bodyPr>
            <a:normAutofit/>
          </a:bodyPr>
          <a:lstStyle/>
          <a:p>
            <a:r>
              <a:rPr lang="en-US" dirty="0"/>
              <a:t>Thank You!</a:t>
            </a:r>
            <a:br>
              <a:rPr lang="en-US" dirty="0"/>
            </a:br>
            <a:br>
              <a:rPr lang="en-US" dirty="0"/>
            </a:br>
            <a:br>
              <a:rPr lang="en-US" dirty="0"/>
            </a:br>
            <a:r>
              <a:rPr lang="en-US" sz="4000" dirty="0"/>
              <a:t>Questions?</a:t>
            </a:r>
            <a:endParaRPr lang="en-US" dirty="0"/>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1"/>
            <a:ext cx="5181600" cy="6857999"/>
          </a:xfrm>
        </p:spPr>
      </p:pic>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15</a:t>
            </a:fld>
            <a:endParaRPr lang="en-US" dirty="0"/>
          </a:p>
        </p:txBody>
      </p:sp>
    </p:spTree>
    <p:extLst>
      <p:ext uri="{BB962C8B-B14F-4D97-AF65-F5344CB8AC3E}">
        <p14:creationId xmlns:p14="http://schemas.microsoft.com/office/powerpoint/2010/main" val="199489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This is Our Club’s Foundation</a:t>
            </a:r>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a:normAutofit fontScale="92500"/>
          </a:bodyPr>
          <a:lstStyle/>
          <a:p>
            <a:pPr marL="1257300" indent="-342900">
              <a:lnSpc>
                <a:spcPct val="150000"/>
              </a:lnSpc>
              <a:buFont typeface="Arial" panose="020B0604020202020204" pitchFamily="34" charset="0"/>
              <a:buChar char="•"/>
            </a:pPr>
            <a:r>
              <a:rPr lang="en-US" sz="2800" dirty="0"/>
              <a:t>Independent of the Club 501(C)(3)</a:t>
            </a:r>
          </a:p>
          <a:p>
            <a:pPr marL="1257300" indent="-342900">
              <a:lnSpc>
                <a:spcPct val="150000"/>
              </a:lnSpc>
              <a:buFont typeface="Arial" panose="020B0604020202020204" pitchFamily="34" charset="0"/>
              <a:buChar char="•"/>
            </a:pPr>
            <a:r>
              <a:rPr lang="en-US" sz="2800" dirty="0"/>
              <a:t>Independent of the Rotary International Foundation</a:t>
            </a:r>
          </a:p>
          <a:p>
            <a:pPr marL="1257300" indent="-342900">
              <a:lnSpc>
                <a:spcPct val="150000"/>
              </a:lnSpc>
              <a:buFont typeface="Arial" panose="020B0604020202020204" pitchFamily="34" charset="0"/>
              <a:buChar char="•"/>
            </a:pPr>
            <a:r>
              <a:rPr lang="en-US" sz="2800" dirty="0"/>
              <a:t>BUT every Club member is also a member of the Service Foundation</a:t>
            </a:r>
          </a:p>
        </p:txBody>
      </p:sp>
    </p:spTree>
    <p:extLst>
      <p:ext uri="{BB962C8B-B14F-4D97-AF65-F5344CB8AC3E}">
        <p14:creationId xmlns:p14="http://schemas.microsoft.com/office/powerpoint/2010/main" val="326607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D91C-E21D-7E1B-4488-8E52A2C8F708}"/>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93420E7A-DDDF-8FED-0A98-F5F519CDC403}"/>
              </a:ext>
            </a:extLst>
          </p:cNvPr>
          <p:cNvSpPr>
            <a:spLocks noGrp="1"/>
          </p:cNvSpPr>
          <p:nvPr>
            <p:ph type="title"/>
          </p:nvPr>
        </p:nvSpPr>
        <p:spPr>
          <a:xfrm>
            <a:off x="2743200" y="1"/>
            <a:ext cx="9432315" cy="2198972"/>
          </a:xfrm>
        </p:spPr>
        <p:txBody>
          <a:bodyPr/>
          <a:lstStyle/>
          <a:p>
            <a:r>
              <a:rPr lang="en-US" dirty="0"/>
              <a:t>Mission Statement</a:t>
            </a:r>
          </a:p>
        </p:txBody>
      </p:sp>
      <p:pic>
        <p:nvPicPr>
          <p:cNvPr id="8" name="Picture Placeholder 7" descr="A picture containing sky, outdoor, sunset, sun, satellite">
            <a:extLst>
              <a:ext uri="{FF2B5EF4-FFF2-40B4-BE49-F238E27FC236}">
                <a16:creationId xmlns:a16="http://schemas.microsoft.com/office/drawing/2014/main" id="{5F05B99E-6EED-34C9-166D-156FC3BF03F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C6AE9CBE-23E9-B151-2D32-4CB00907134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2B3A393D-491A-54FE-FFB7-14EB6B8B4FE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270A5A25-22A9-BBDA-E605-A3EC5768F64C}"/>
              </a:ext>
            </a:extLst>
          </p:cNvPr>
          <p:cNvSpPr>
            <a:spLocks noGrp="1"/>
          </p:cNvSpPr>
          <p:nvPr>
            <p:ph idx="1"/>
          </p:nvPr>
        </p:nvSpPr>
        <p:spPr>
          <a:xfrm>
            <a:off x="3352800" y="2414494"/>
            <a:ext cx="7476460" cy="4201459"/>
          </a:xfrm>
        </p:spPr>
        <p:txBody>
          <a:bodyPr>
            <a:normAutofit fontScale="70000" lnSpcReduction="20000"/>
          </a:bodyPr>
          <a:lstStyle/>
          <a:p>
            <a:pPr marL="342900" marR="0" indent="-342900">
              <a:lnSpc>
                <a:spcPct val="107000"/>
              </a:lnSpc>
              <a:spcAft>
                <a:spcPts val="800"/>
              </a:spcAft>
              <a:buClrTx/>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The University Sunrise Rotary Service Foundation is the charitable Foundation of our Club. </a:t>
            </a:r>
          </a:p>
          <a:p>
            <a:pPr marL="342900" marR="0" indent="-342900">
              <a:lnSpc>
                <a:spcPct val="107000"/>
              </a:lnSpc>
              <a:spcAft>
                <a:spcPts val="800"/>
              </a:spcAft>
              <a:buClrTx/>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The Foundation is chartered in the State of Washington and organized and operated as a 501(c)(3) tax exempt organization.  </a:t>
            </a:r>
          </a:p>
          <a:p>
            <a:pPr marL="342900" marR="0" indent="-342900">
              <a:lnSpc>
                <a:spcPct val="107000"/>
              </a:lnSpc>
              <a:spcAft>
                <a:spcPts val="800"/>
              </a:spcAft>
              <a:buClrTx/>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The Foundation is managed by its Board of Trustees, according to </a:t>
            </a:r>
            <a:r>
              <a:rPr lang="en-US" sz="2600" dirty="0">
                <a:ea typeface="Calibri" panose="020F0502020204030204" pitchFamily="34" charset="0"/>
                <a:cs typeface="Times New Roman" panose="02020603050405020304" pitchFamily="18" charset="0"/>
              </a:rPr>
              <a:t>its </a:t>
            </a:r>
            <a:r>
              <a:rPr lang="en-US" sz="2600" dirty="0">
                <a:effectLst/>
                <a:ea typeface="Calibri" panose="020F0502020204030204" pitchFamily="34" charset="0"/>
                <a:cs typeface="Times New Roman" panose="02020603050405020304" pitchFamily="18" charset="0"/>
              </a:rPr>
              <a:t>bylaws. </a:t>
            </a:r>
          </a:p>
          <a:p>
            <a:pPr marL="342900" marR="0" indent="-342900">
              <a:lnSpc>
                <a:spcPct val="107000"/>
              </a:lnSpc>
              <a:spcAft>
                <a:spcPts val="800"/>
              </a:spcAft>
              <a:buClrTx/>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The mission of the Foundation is to enable members to advance world understanding, goodwill and peace through the improvement of health, the support of education and the alleviation of poverty. The Foundation may fund activities or make direct grants to individuals or organizations and may combine its financial resources with other Rotary clubs and Districts, for the greater good.</a:t>
            </a:r>
          </a:p>
          <a:p>
            <a:endParaRPr lang="en-US" dirty="0"/>
          </a:p>
        </p:txBody>
      </p:sp>
      <p:sp>
        <p:nvSpPr>
          <p:cNvPr id="15" name="Slide Number Placeholder 14">
            <a:extLst>
              <a:ext uri="{FF2B5EF4-FFF2-40B4-BE49-F238E27FC236}">
                <a16:creationId xmlns:a16="http://schemas.microsoft.com/office/drawing/2014/main" id="{2C83DDA0-F7A6-053A-E93D-B7F383509C1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107078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Investment Philosophy</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normAutofit/>
          </a:bodyPr>
          <a:lstStyle/>
          <a:p>
            <a:pPr marL="457200" indent="-457200">
              <a:buClrTx/>
              <a:buFont typeface="Arial" panose="020B0604020202020204" pitchFamily="34" charset="0"/>
              <a:buChar char="•"/>
            </a:pPr>
            <a:r>
              <a:rPr lang="en-US" sz="2800" dirty="0"/>
              <a:t>Moderate Risk Investments</a:t>
            </a:r>
          </a:p>
          <a:p>
            <a:pPr marL="457200" indent="-457200">
              <a:buClrTx/>
              <a:buFont typeface="Arial" panose="020B0604020202020204" pitchFamily="34" charset="0"/>
              <a:buChar char="•"/>
            </a:pPr>
            <a:r>
              <a:rPr lang="en-US" sz="2800" dirty="0"/>
              <a:t>Giving Criteria:</a:t>
            </a:r>
          </a:p>
          <a:p>
            <a:pPr marL="1143000" lvl="1" indent="-457200">
              <a:buClrTx/>
            </a:pPr>
            <a:r>
              <a:rPr lang="en-US" sz="2400" dirty="0"/>
              <a:t>Support efforts of the members of the University Sunrise Rotary Club</a:t>
            </a:r>
          </a:p>
          <a:p>
            <a:pPr marL="1143000" lvl="1" indent="-457200">
              <a:buClrTx/>
            </a:pPr>
            <a:r>
              <a:rPr lang="en-US" sz="2400" dirty="0"/>
              <a:t>Collaborate with Partner Clubs</a:t>
            </a:r>
          </a:p>
          <a:p>
            <a:pPr marL="1143000" lvl="1" indent="-457200">
              <a:buClrTx/>
            </a:pPr>
            <a:r>
              <a:rPr lang="en-US" sz="2400" dirty="0"/>
              <a:t>North Seattle Children</a:t>
            </a:r>
          </a:p>
          <a:p>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4</a:t>
            </a:fld>
            <a:endParaRPr lang="en-US" dirty="0"/>
          </a:p>
        </p:txBody>
      </p:sp>
    </p:spTree>
    <p:extLst>
      <p:ext uri="{BB962C8B-B14F-4D97-AF65-F5344CB8AC3E}">
        <p14:creationId xmlns:p14="http://schemas.microsoft.com/office/powerpoint/2010/main" val="8390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Foundation Policies</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407138"/>
            <a:ext cx="7476460" cy="4243753"/>
          </a:xfrm>
        </p:spPr>
        <p:txBody>
          <a:bodyPr>
            <a:normAutofit fontScale="40000" lnSpcReduction="20000"/>
          </a:bodyPr>
          <a:lstStyle/>
          <a:p>
            <a:pPr marL="457200" indent="-457200">
              <a:buClrTx/>
              <a:buFont typeface="Arial" panose="020B0604020202020204" pitchFamily="34" charset="0"/>
              <a:buChar char="•"/>
            </a:pPr>
            <a:r>
              <a:rPr lang="en-US" sz="6000" b="1" dirty="0"/>
              <a:t>Publicity:  </a:t>
            </a:r>
            <a:r>
              <a:rPr lang="en-US" sz="6000" dirty="0"/>
              <a:t>Priority for grants will be given to partners that are able to acknowledge and/or publicize efforts of the USRC and USRSF.</a:t>
            </a:r>
          </a:p>
          <a:p>
            <a:pPr marL="457200" indent="-457200">
              <a:buClrTx/>
              <a:buFont typeface="Arial" panose="020B0604020202020204" pitchFamily="34" charset="0"/>
              <a:buChar char="•"/>
            </a:pPr>
            <a:r>
              <a:rPr lang="en-US" sz="6000" b="1" dirty="0"/>
              <a:t>Allocation Policy:</a:t>
            </a:r>
          </a:p>
          <a:p>
            <a:pPr marL="1143000" lvl="1" indent="-457200">
              <a:buClrTx/>
            </a:pPr>
            <a:r>
              <a:rPr lang="en-US" sz="5800" dirty="0"/>
              <a:t>Giver’s discretion</a:t>
            </a:r>
          </a:p>
          <a:p>
            <a:pPr marL="1143000" lvl="1" indent="-457200">
              <a:buClrTx/>
            </a:pPr>
            <a:r>
              <a:rPr lang="en-US" sz="5800" dirty="0"/>
              <a:t>General Policy:  </a:t>
            </a:r>
          </a:p>
          <a:p>
            <a:pPr marL="1600200" lvl="2" indent="-457200">
              <a:buClrTx/>
            </a:pPr>
            <a:r>
              <a:rPr lang="en-US" sz="5600" dirty="0"/>
              <a:t>80% to be spent in the current year</a:t>
            </a:r>
          </a:p>
          <a:p>
            <a:pPr marL="1600200" lvl="2" indent="-457200">
              <a:buClrTx/>
            </a:pPr>
            <a:r>
              <a:rPr lang="en-US" sz="5600" dirty="0"/>
              <a:t>20% to build the Foundation endowment</a:t>
            </a:r>
          </a:p>
          <a:p>
            <a:pPr>
              <a:buClrTx/>
            </a:pPr>
            <a:endParaRPr lang="en-US" sz="6400"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5</a:t>
            </a:fld>
            <a:endParaRPr lang="en-US" dirty="0"/>
          </a:p>
        </p:txBody>
      </p:sp>
    </p:spTree>
    <p:extLst>
      <p:ext uri="{BB962C8B-B14F-4D97-AF65-F5344CB8AC3E}">
        <p14:creationId xmlns:p14="http://schemas.microsoft.com/office/powerpoint/2010/main" val="229071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1B6F5-0661-F171-24E1-5C8ECD4BF3C5}"/>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A34ABDE6-C487-A32B-30EA-24EB6843E828}"/>
              </a:ext>
            </a:extLst>
          </p:cNvPr>
          <p:cNvSpPr>
            <a:spLocks noGrp="1"/>
          </p:cNvSpPr>
          <p:nvPr>
            <p:ph type="title"/>
          </p:nvPr>
        </p:nvSpPr>
        <p:spPr>
          <a:xfrm>
            <a:off x="2743200" y="1"/>
            <a:ext cx="9432315" cy="2198972"/>
          </a:xfrm>
        </p:spPr>
        <p:txBody>
          <a:bodyPr/>
          <a:lstStyle/>
          <a:p>
            <a:r>
              <a:rPr lang="en-US" dirty="0"/>
              <a:t>Foundation Policies</a:t>
            </a:r>
          </a:p>
        </p:txBody>
      </p:sp>
      <p:pic>
        <p:nvPicPr>
          <p:cNvPr id="8" name="Picture Placeholder 7" descr="A picture containing sky, outdoor, sunset, sun, satellite">
            <a:extLst>
              <a:ext uri="{FF2B5EF4-FFF2-40B4-BE49-F238E27FC236}">
                <a16:creationId xmlns:a16="http://schemas.microsoft.com/office/drawing/2014/main" id="{C2CEE2A8-0711-0B0B-2AC0-083E11C53D1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AD5D4925-94D1-065E-B269-1F4E48129523}"/>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CD96108A-8C96-64BD-4834-8B7C30F51DD5}"/>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FC982ADA-3B63-F0D6-2157-5140CE00A270}"/>
              </a:ext>
            </a:extLst>
          </p:cNvPr>
          <p:cNvSpPr>
            <a:spLocks noGrp="1"/>
          </p:cNvSpPr>
          <p:nvPr>
            <p:ph idx="1"/>
          </p:nvPr>
        </p:nvSpPr>
        <p:spPr>
          <a:xfrm>
            <a:off x="3335769" y="2407138"/>
            <a:ext cx="7476460" cy="4243753"/>
          </a:xfrm>
        </p:spPr>
        <p:txBody>
          <a:bodyPr>
            <a:normAutofit fontScale="25000" lnSpcReduction="20000"/>
          </a:bodyPr>
          <a:lstStyle/>
          <a:p>
            <a:pPr>
              <a:buClrTx/>
            </a:pPr>
            <a:r>
              <a:rPr lang="en-US" sz="9600" b="1" dirty="0"/>
              <a:t>Endowment:  </a:t>
            </a:r>
            <a:r>
              <a:rPr lang="en-US" sz="9600" dirty="0"/>
              <a:t>When total endowment funds are more than $100,000, the Board will allocate 5% of the total to current year grants.  If three-quarters or more of Board members agree, the allocation may exceed five percent.   </a:t>
            </a:r>
          </a:p>
          <a:p>
            <a:pPr>
              <a:buClrTx/>
            </a:pPr>
            <a:r>
              <a:rPr lang="en-US" sz="9600" b="1" dirty="0"/>
              <a:t>Funding Cycles:  </a:t>
            </a:r>
            <a:r>
              <a:rPr lang="en-US" sz="9600" dirty="0"/>
              <a:t>There are two grant review periods:  Summer (application received by July 31) and Winter (application received by January 31).</a:t>
            </a:r>
            <a:endParaRPr lang="en-US" sz="6400" dirty="0"/>
          </a:p>
        </p:txBody>
      </p:sp>
      <p:sp>
        <p:nvSpPr>
          <p:cNvPr id="15" name="Slide Number Placeholder 14">
            <a:extLst>
              <a:ext uri="{FF2B5EF4-FFF2-40B4-BE49-F238E27FC236}">
                <a16:creationId xmlns:a16="http://schemas.microsoft.com/office/drawing/2014/main" id="{7C1AA538-3EC4-69A0-A783-8EC13D7DC933}"/>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353796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Board Members</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normAutofit lnSpcReduction="10000"/>
          </a:bodyPr>
          <a:lstStyle/>
          <a:p>
            <a:r>
              <a:rPr lang="en-US" sz="2800" dirty="0"/>
              <a:t>Board Members:</a:t>
            </a:r>
          </a:p>
          <a:p>
            <a:pPr marL="342900" indent="-342900">
              <a:buFont typeface="Arial" panose="020B0604020202020204" pitchFamily="34" charset="0"/>
              <a:buChar char="•"/>
            </a:pPr>
            <a:r>
              <a:rPr lang="en-US" sz="2400" dirty="0"/>
              <a:t>Tom Ranken, Chair</a:t>
            </a:r>
          </a:p>
          <a:p>
            <a:pPr marL="342900" indent="-342900">
              <a:buFont typeface="Arial" panose="020B0604020202020204" pitchFamily="34" charset="0"/>
              <a:buChar char="•"/>
            </a:pPr>
            <a:r>
              <a:rPr lang="en-US" sz="2400" dirty="0"/>
              <a:t>Lincoln Ferris</a:t>
            </a:r>
          </a:p>
          <a:p>
            <a:pPr marL="342900" indent="-342900">
              <a:buFont typeface="Arial" panose="020B0604020202020204" pitchFamily="34" charset="0"/>
              <a:buChar char="•"/>
            </a:pPr>
            <a:r>
              <a:rPr lang="en-US" sz="2400" dirty="0"/>
              <a:t>Dave Mushen</a:t>
            </a:r>
          </a:p>
          <a:p>
            <a:pPr marL="342900" indent="-342900">
              <a:buFont typeface="Arial" panose="020B0604020202020204" pitchFamily="34" charset="0"/>
              <a:buChar char="•"/>
            </a:pPr>
            <a:r>
              <a:rPr lang="en-US" sz="2400" dirty="0"/>
              <a:t>Pam Mushen</a:t>
            </a:r>
          </a:p>
          <a:p>
            <a:pPr marL="342900" indent="-342900">
              <a:buFont typeface="Arial" panose="020B0604020202020204" pitchFamily="34" charset="0"/>
              <a:buChar char="•"/>
            </a:pPr>
            <a:r>
              <a:rPr lang="en-US" sz="2400" dirty="0"/>
              <a:t>Stuart Webber</a:t>
            </a:r>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16209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Screening Committee</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lstStyle/>
          <a:p>
            <a:r>
              <a:rPr lang="en-US" sz="2800" dirty="0"/>
              <a:t>Members:</a:t>
            </a:r>
          </a:p>
          <a:p>
            <a:pPr marL="342900" indent="-342900">
              <a:buFont typeface="Arial" panose="020B0604020202020204" pitchFamily="34" charset="0"/>
              <a:buChar char="•"/>
            </a:pPr>
            <a:r>
              <a:rPr lang="en-US" sz="2400" dirty="0"/>
              <a:t>Hal Beals</a:t>
            </a:r>
          </a:p>
          <a:p>
            <a:pPr marL="342900" indent="-342900">
              <a:buFont typeface="Arial" panose="020B0604020202020204" pitchFamily="34" charset="0"/>
              <a:buChar char="•"/>
            </a:pPr>
            <a:r>
              <a:rPr lang="en-US" sz="2400" dirty="0"/>
              <a:t>Nancy Bolin</a:t>
            </a:r>
          </a:p>
          <a:p>
            <a:pPr marL="342900" indent="-342900">
              <a:buFont typeface="Arial" panose="020B0604020202020204" pitchFamily="34" charset="0"/>
              <a:buChar char="•"/>
            </a:pPr>
            <a:r>
              <a:rPr lang="en-US" sz="2400" dirty="0"/>
              <a:t>Mike Madden</a:t>
            </a:r>
          </a:p>
          <a:p>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8</a:t>
            </a:fld>
            <a:endParaRPr lang="en-US" dirty="0"/>
          </a:p>
        </p:txBody>
      </p:sp>
      <p:pic>
        <p:nvPicPr>
          <p:cNvPr id="2" name="Picture Placeholder 9" descr="A picture containing sky, outdoor, stars, satellite">
            <a:extLst>
              <a:ext uri="{FF2B5EF4-FFF2-40B4-BE49-F238E27FC236}">
                <a16:creationId xmlns:a16="http://schemas.microsoft.com/office/drawing/2014/main" id="{1E2D3C87-38A4-7A50-6999-370C959B992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0" r="10"/>
          <a:stretch/>
        </p:blipFill>
        <p:spPr>
          <a:xfrm>
            <a:off x="-30132"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pic>
    </p:spTree>
    <p:extLst>
      <p:ext uri="{BB962C8B-B14F-4D97-AF65-F5344CB8AC3E}">
        <p14:creationId xmlns:p14="http://schemas.microsoft.com/office/powerpoint/2010/main" val="102827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Topic Two:  Financial Position</a:t>
            </a:r>
            <a:br>
              <a:rPr lang="en-US" dirty="0"/>
            </a:br>
            <a:endParaRPr lang="en-US" dirty="0"/>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92246"/>
            <a:ext cx="11576868" cy="2465754"/>
          </a:xfrm>
        </p:spPr>
        <p:txBody>
          <a:bodyPr anchor="ctr">
            <a:normAutofit/>
          </a:bodyPr>
          <a:lstStyle/>
          <a:p>
            <a:pPr>
              <a:lnSpc>
                <a:spcPct val="150000"/>
              </a:lnSpc>
            </a:pPr>
            <a:r>
              <a:rPr lang="en-US" sz="2800" dirty="0"/>
              <a:t>Stuart Webber, Treasurer</a:t>
            </a:r>
          </a:p>
        </p:txBody>
      </p:sp>
    </p:spTree>
    <p:extLst>
      <p:ext uri="{BB962C8B-B14F-4D97-AF65-F5344CB8AC3E}">
        <p14:creationId xmlns:p14="http://schemas.microsoft.com/office/powerpoint/2010/main" val="2931509004"/>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B8BBB-9A18-4050-923B-7FC6E36DA496}">
  <ds:schemaRef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sharepoint/v3"/>
    <ds:schemaRef ds:uri="http://www.w3.org/XML/1998/namespace"/>
    <ds:schemaRef ds:uri="http://purl.org/dc/terms/"/>
    <ds:schemaRef ds:uri="71af3243-3dd4-4a8d-8c0d-dd76da1f02a5"/>
    <ds:schemaRef ds:uri="230e9df3-be65-4c73-a93b-d1236ebd677e"/>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0B61E4D0-D101-4A17-BA61-F29B2B6CFE7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{25F93005-EAA1-4522-90B2-A65C16DC8D27}tf89118109_win32</Template>
  <TotalTime>5991</TotalTime>
  <Words>636</Words>
  <Application>Microsoft Office PowerPoint</Application>
  <PresentationFormat>Widescreen</PresentationFormat>
  <Paragraphs>151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ModOverlayVTI</vt:lpstr>
      <vt:lpstr>University Sunrise Rotary Service Foundation</vt:lpstr>
      <vt:lpstr>This is Our Club’s Foundation</vt:lpstr>
      <vt:lpstr>Mission Statement</vt:lpstr>
      <vt:lpstr>Investment Philosophy</vt:lpstr>
      <vt:lpstr>Foundation Policies</vt:lpstr>
      <vt:lpstr>Foundation Policies</vt:lpstr>
      <vt:lpstr>Board Members</vt:lpstr>
      <vt:lpstr>Screening Committee</vt:lpstr>
      <vt:lpstr>Topic Two:  Financial Position </vt:lpstr>
      <vt:lpstr>Income Statement</vt:lpstr>
      <vt:lpstr>Budget 2026-2027</vt:lpstr>
      <vt:lpstr>Balance Sheet, June 30, 2026</vt:lpstr>
      <vt:lpstr>2025-2026 Grants</vt:lpstr>
      <vt:lpstr>Member Campaign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Sunrise Rotary Service Foundation</dc:title>
  <dc:creator>J. Thomas Ranken</dc:creator>
  <cp:lastModifiedBy>Tom Ranken</cp:lastModifiedBy>
  <cp:revision>14</cp:revision>
  <cp:lastPrinted>2026-07-18T15:33:07Z</cp:lastPrinted>
  <dcterms:created xsi:type="dcterms:W3CDTF">2024-01-03T01:20:51Z</dcterms:created>
  <dcterms:modified xsi:type="dcterms:W3CDTF">2026-07-21T17:20:36Z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