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5" r:id="rId6"/>
    <p:sldId id="261" r:id="rId7"/>
    <p:sldId id="263" r:id="rId8"/>
    <p:sldId id="262" r:id="rId9"/>
  </p:sldIdLst>
  <p:sldSz cx="18288000" cy="10287000"/>
  <p:notesSz cx="6858000" cy="9144000"/>
  <p:embeddedFontLst>
    <p:embeddedFont>
      <p:font typeface="Georgia Pro Bold" panose="020B0604020202020204" charset="0"/>
      <p:regular r:id="rId11"/>
    </p:embeddedFont>
    <p:embeddedFont>
      <p:font typeface="Montserrat" panose="00000500000000000000" pitchFamily="2" charset="0"/>
      <p:regular r:id="rId12"/>
      <p:bold r:id="rId13"/>
    </p:embeddedFont>
    <p:embeddedFont>
      <p:font typeface="Montserrat Bold" panose="00000800000000000000" charset="0"/>
      <p:regular r:id="rId14"/>
    </p:embeddedFont>
    <p:embeddedFont>
      <p:font typeface="Montserrat Italics" panose="020B0604020202020204" charset="0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BEDC"/>
    <a:srgbClr val="A40000"/>
    <a:srgbClr val="960000"/>
    <a:srgbClr val="759D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96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11.03.2026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371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1CAF48-D5E1-CF22-2202-070E9763FB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32398B5-B5CE-F3D0-6E38-5E77A5CEBAF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423760-1578-B5CE-A8E4-4E4A30904FF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EA0CB42A-91B9-2384-3B27-48C22A78698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65D502A-BB6C-9E0F-C86C-C1EC9E6B59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2500DB-EDD4-F774-9C0C-6CE3EA3A53D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DDC426-8DD1-6467-8A18-C1AC3182EB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3003684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3.png"/><Relationship Id="rId9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image" Target="../media/image22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888" b="-6888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/>
          <p:cNvGrpSpPr/>
          <p:nvPr/>
        </p:nvGrpSpPr>
        <p:grpSpPr>
          <a:xfrm>
            <a:off x="9589607" y="0"/>
            <a:ext cx="8698393" cy="10400373"/>
            <a:chOff x="0" y="0"/>
            <a:chExt cx="8603361" cy="10286746"/>
          </a:xfrm>
        </p:grpSpPr>
        <p:sp>
          <p:nvSpPr>
            <p:cNvPr id="4" name="Freeform 4"/>
            <p:cNvSpPr/>
            <p:nvPr/>
          </p:nvSpPr>
          <p:spPr>
            <a:xfrm>
              <a:off x="-50" y="-127"/>
              <a:ext cx="8603411" cy="10286873"/>
            </a:xfrm>
            <a:custGeom>
              <a:avLst/>
              <a:gdLst/>
              <a:ahLst/>
              <a:cxnLst/>
              <a:rect l="l" t="t" r="r" b="b"/>
              <a:pathLst>
                <a:path w="8603411" h="10286873">
                  <a:moveTo>
                    <a:pt x="8603411" y="10251440"/>
                  </a:moveTo>
                  <a:cubicBezTo>
                    <a:pt x="8603411" y="10284587"/>
                    <a:pt x="8592743" y="10286873"/>
                    <a:pt x="8564930" y="10286873"/>
                  </a:cubicBezTo>
                  <a:cubicBezTo>
                    <a:pt x="5710351" y="10286238"/>
                    <a:pt x="2855899" y="10286238"/>
                    <a:pt x="1320" y="10286238"/>
                  </a:cubicBezTo>
                  <a:cubicBezTo>
                    <a:pt x="-2744" y="10272395"/>
                    <a:pt x="3606" y="10259822"/>
                    <a:pt x="6527" y="10246995"/>
                  </a:cubicBezTo>
                  <a:cubicBezTo>
                    <a:pt x="132003" y="9685401"/>
                    <a:pt x="257606" y="9123934"/>
                    <a:pt x="383463" y="8562467"/>
                  </a:cubicBezTo>
                  <a:cubicBezTo>
                    <a:pt x="562914" y="7761986"/>
                    <a:pt x="742746" y="6961632"/>
                    <a:pt x="922070" y="6161151"/>
                  </a:cubicBezTo>
                  <a:cubicBezTo>
                    <a:pt x="1143558" y="5172583"/>
                    <a:pt x="1364538" y="4184015"/>
                    <a:pt x="1585899" y="3195574"/>
                  </a:cubicBezTo>
                  <a:cubicBezTo>
                    <a:pt x="1810816" y="2191385"/>
                    <a:pt x="2035860" y="1187323"/>
                    <a:pt x="2261412" y="183261"/>
                  </a:cubicBezTo>
                  <a:cubicBezTo>
                    <a:pt x="2275128" y="122174"/>
                    <a:pt x="2283891" y="59690"/>
                    <a:pt x="2306116" y="635"/>
                  </a:cubicBezTo>
                  <a:cubicBezTo>
                    <a:pt x="4392472" y="635"/>
                    <a:pt x="6478828" y="635"/>
                    <a:pt x="8565184" y="0"/>
                  </a:cubicBezTo>
                  <a:cubicBezTo>
                    <a:pt x="8593505" y="0"/>
                    <a:pt x="8603157" y="3429"/>
                    <a:pt x="8603157" y="35814"/>
                  </a:cubicBezTo>
                  <a:cubicBezTo>
                    <a:pt x="8602395" y="3441065"/>
                    <a:pt x="8602395" y="6846316"/>
                    <a:pt x="8603411" y="10251440"/>
                  </a:cubicBezTo>
                  <a:close/>
                </a:path>
              </a:pathLst>
            </a:custGeom>
            <a:blipFill>
              <a:blip r:embed="rId4"/>
              <a:stretch>
                <a:fillRect l="-39731" r="-39731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527286" y="2906254"/>
            <a:ext cx="11233428" cy="4474492"/>
            <a:chOff x="0" y="0"/>
            <a:chExt cx="2958598" cy="1178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958598" cy="1178467"/>
            </a:xfrm>
            <a:custGeom>
              <a:avLst/>
              <a:gdLst/>
              <a:ahLst/>
              <a:cxnLst/>
              <a:rect l="l" t="t" r="r" b="b"/>
              <a:pathLst>
                <a:path w="2958598" h="1178467">
                  <a:moveTo>
                    <a:pt x="0" y="0"/>
                  </a:moveTo>
                  <a:lnTo>
                    <a:pt x="2958598" y="0"/>
                  </a:lnTo>
                  <a:lnTo>
                    <a:pt x="2958598" y="1178467"/>
                  </a:lnTo>
                  <a:lnTo>
                    <a:pt x="0" y="11784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2958598" cy="11975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 dirty="0"/>
            </a:p>
          </p:txBody>
        </p:sp>
      </p:grpSp>
      <p:sp>
        <p:nvSpPr>
          <p:cNvPr id="8" name="Freeform 8"/>
          <p:cNvSpPr/>
          <p:nvPr/>
        </p:nvSpPr>
        <p:spPr>
          <a:xfrm>
            <a:off x="4191521" y="7380746"/>
            <a:ext cx="9904959" cy="680751"/>
          </a:xfrm>
          <a:custGeom>
            <a:avLst/>
            <a:gdLst/>
            <a:ahLst/>
            <a:cxnLst/>
            <a:rect l="l" t="t" r="r" b="b"/>
            <a:pathLst>
              <a:path w="9904959" h="680751">
                <a:moveTo>
                  <a:pt x="0" y="0"/>
                </a:moveTo>
                <a:lnTo>
                  <a:pt x="9904958" y="0"/>
                </a:lnTo>
                <a:lnTo>
                  <a:pt x="9904958" y="680751"/>
                </a:lnTo>
                <a:lnTo>
                  <a:pt x="0" y="6807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87363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TextBox 9"/>
          <p:cNvSpPr txBox="1"/>
          <p:nvPr/>
        </p:nvSpPr>
        <p:spPr>
          <a:xfrm>
            <a:off x="3719183" y="4115478"/>
            <a:ext cx="10849634" cy="2822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16"/>
              </a:lnSpc>
            </a:pPr>
            <a:r>
              <a:rPr lang="en-US" sz="8200" b="1" spc="114" dirty="0">
                <a:solidFill>
                  <a:srgbClr val="040506"/>
                </a:solidFill>
                <a:latin typeface="Georgia Pro Bold"/>
                <a:ea typeface="Georgia Pro Bold"/>
                <a:cs typeface="Georgia Pro Bold"/>
                <a:sym typeface="Georgia Pro Bold"/>
              </a:rPr>
              <a:t>HOMELESSNESS IN AMERICA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471449" y="3183834"/>
            <a:ext cx="7345101" cy="8983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94"/>
              </a:lnSpc>
            </a:pPr>
            <a:r>
              <a:rPr lang="en-US" sz="5286" b="1" spc="74" dirty="0">
                <a:solidFill>
                  <a:srgbClr val="040506"/>
                </a:solidFill>
                <a:latin typeface="Georgia Pro Bold"/>
                <a:ea typeface="Georgia Pro Bold"/>
                <a:cs typeface="Georgia Pro Bold"/>
                <a:sym typeface="Georgia Pro Bold"/>
              </a:rPr>
              <a:t>THE STATE OF</a:t>
            </a:r>
          </a:p>
        </p:txBody>
      </p:sp>
      <p:sp>
        <p:nvSpPr>
          <p:cNvPr id="11" name="Freeform 11"/>
          <p:cNvSpPr/>
          <p:nvPr/>
        </p:nvSpPr>
        <p:spPr>
          <a:xfrm>
            <a:off x="489794" y="480100"/>
            <a:ext cx="1851046" cy="1797906"/>
          </a:xfrm>
          <a:custGeom>
            <a:avLst/>
            <a:gdLst/>
            <a:ahLst/>
            <a:cxnLst/>
            <a:rect l="l" t="t" r="r" b="b"/>
            <a:pathLst>
              <a:path w="1851046" h="1797906">
                <a:moveTo>
                  <a:pt x="0" y="0"/>
                </a:moveTo>
                <a:lnTo>
                  <a:pt x="1851046" y="0"/>
                </a:lnTo>
                <a:lnTo>
                  <a:pt x="1851046" y="1797906"/>
                </a:lnTo>
                <a:lnTo>
                  <a:pt x="0" y="17979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17900" y="0"/>
            <a:ext cx="18270100" cy="3069165"/>
          </a:xfrm>
          <a:custGeom>
            <a:avLst/>
            <a:gdLst/>
            <a:ahLst/>
            <a:cxnLst/>
            <a:rect l="l" t="t" r="r" b="b"/>
            <a:pathLst>
              <a:path w="18270100" h="3069165">
                <a:moveTo>
                  <a:pt x="0" y="0"/>
                </a:moveTo>
                <a:lnTo>
                  <a:pt x="18270100" y="0"/>
                </a:lnTo>
                <a:lnTo>
                  <a:pt x="18270100" y="3069165"/>
                </a:lnTo>
                <a:lnTo>
                  <a:pt x="0" y="30691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13936" b="-82667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/>
          <p:cNvSpPr/>
          <p:nvPr/>
        </p:nvSpPr>
        <p:spPr>
          <a:xfrm>
            <a:off x="1056790" y="3069165"/>
            <a:ext cx="16174420" cy="7217835"/>
          </a:xfrm>
          <a:custGeom>
            <a:avLst/>
            <a:gdLst/>
            <a:ahLst/>
            <a:cxnLst/>
            <a:rect l="l" t="t" r="r" b="b"/>
            <a:pathLst>
              <a:path w="16174420" h="7217835">
                <a:moveTo>
                  <a:pt x="0" y="0"/>
                </a:moveTo>
                <a:lnTo>
                  <a:pt x="16174420" y="0"/>
                </a:lnTo>
                <a:lnTo>
                  <a:pt x="16174420" y="7217835"/>
                </a:lnTo>
                <a:lnTo>
                  <a:pt x="0" y="72178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TextBox 5"/>
          <p:cNvSpPr txBox="1"/>
          <p:nvPr/>
        </p:nvSpPr>
        <p:spPr>
          <a:xfrm>
            <a:off x="1182542" y="639967"/>
            <a:ext cx="15940816" cy="1693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36"/>
              </a:lnSpc>
            </a:pPr>
            <a:r>
              <a:rPr lang="en-US" sz="4881" b="1" spc="39" dirty="0">
                <a:solidFill>
                  <a:srgbClr val="FFFFFF"/>
                </a:solidFill>
                <a:latin typeface="Georgia Pro Bold"/>
                <a:ea typeface="Georgia Pro Bold"/>
                <a:cs typeface="Georgia Pro Bold"/>
                <a:sym typeface="Georgia Pro Bold"/>
              </a:rPr>
              <a:t>PEOPLE EXPERIENCING HOMELESSNESS 2007-2013</a:t>
            </a:r>
          </a:p>
        </p:txBody>
      </p:sp>
      <p:sp>
        <p:nvSpPr>
          <p:cNvPr id="6" name="Freeform 6"/>
          <p:cNvSpPr/>
          <p:nvPr/>
        </p:nvSpPr>
        <p:spPr>
          <a:xfrm>
            <a:off x="521603" y="508878"/>
            <a:ext cx="1070374" cy="1039644"/>
          </a:xfrm>
          <a:custGeom>
            <a:avLst/>
            <a:gdLst/>
            <a:ahLst/>
            <a:cxnLst/>
            <a:rect l="l" t="t" r="r" b="b"/>
            <a:pathLst>
              <a:path w="1070374" h="1039644">
                <a:moveTo>
                  <a:pt x="0" y="0"/>
                </a:moveTo>
                <a:lnTo>
                  <a:pt x="1070374" y="0"/>
                </a:lnTo>
                <a:lnTo>
                  <a:pt x="1070374" y="1039644"/>
                </a:lnTo>
                <a:lnTo>
                  <a:pt x="0" y="1039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-1066800" y="0"/>
            <a:ext cx="193548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 rot="2925483">
            <a:off x="5978889" y="4633519"/>
            <a:ext cx="15026802" cy="1591351"/>
          </a:xfrm>
          <a:custGeom>
            <a:avLst/>
            <a:gdLst/>
            <a:ahLst/>
            <a:cxnLst/>
            <a:rect l="l" t="t" r="r" b="b"/>
            <a:pathLst>
              <a:path w="15026802" h="1591351">
                <a:moveTo>
                  <a:pt x="0" y="0"/>
                </a:moveTo>
                <a:lnTo>
                  <a:pt x="15026802" y="0"/>
                </a:lnTo>
                <a:lnTo>
                  <a:pt x="15026802" y="1591350"/>
                </a:lnTo>
                <a:lnTo>
                  <a:pt x="0" y="15913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6495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9046979" y="0"/>
            <a:ext cx="9241021" cy="10396149"/>
            <a:chOff x="0" y="0"/>
            <a:chExt cx="5370413" cy="604171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370413" cy="6041715"/>
            </a:xfrm>
            <a:custGeom>
              <a:avLst/>
              <a:gdLst/>
              <a:ahLst/>
              <a:cxnLst/>
              <a:rect l="l" t="t" r="r" b="b"/>
              <a:pathLst>
                <a:path w="5370413" h="6041715">
                  <a:moveTo>
                    <a:pt x="5370413" y="0"/>
                  </a:moveTo>
                  <a:lnTo>
                    <a:pt x="5370413" y="6041715"/>
                  </a:lnTo>
                  <a:cubicBezTo>
                    <a:pt x="3580275" y="4027810"/>
                    <a:pt x="1790138" y="2013905"/>
                    <a:pt x="0" y="0"/>
                  </a:cubicBezTo>
                  <a:lnTo>
                    <a:pt x="5370413" y="0"/>
                  </a:lnTo>
                  <a:close/>
                </a:path>
              </a:pathLst>
            </a:custGeom>
            <a:solidFill>
              <a:srgbClr val="163667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5370413" cy="6041715"/>
            </a:xfrm>
            <a:custGeom>
              <a:avLst/>
              <a:gdLst/>
              <a:ahLst/>
              <a:cxnLst/>
              <a:rect l="l" t="t" r="r" b="b"/>
              <a:pathLst>
                <a:path w="5370413" h="6041715">
                  <a:moveTo>
                    <a:pt x="5370413" y="0"/>
                  </a:moveTo>
                  <a:lnTo>
                    <a:pt x="5370413" y="6041715"/>
                  </a:lnTo>
                  <a:cubicBezTo>
                    <a:pt x="3580275" y="4027810"/>
                    <a:pt x="1790138" y="2013905"/>
                    <a:pt x="0" y="0"/>
                  </a:cubicBezTo>
                  <a:lnTo>
                    <a:pt x="5370413" y="0"/>
                  </a:lnTo>
                  <a:close/>
                </a:path>
              </a:pathLst>
            </a:custGeom>
            <a:blipFill>
              <a:blip r:embed="rId5"/>
              <a:stretch>
                <a:fillRect l="-42431" r="-26423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950263" y="803081"/>
            <a:ext cx="15859325" cy="2258023"/>
            <a:chOff x="0" y="0"/>
            <a:chExt cx="1537211" cy="21886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37211" cy="218865"/>
            </a:xfrm>
            <a:custGeom>
              <a:avLst/>
              <a:gdLst/>
              <a:ahLst/>
              <a:cxnLst/>
              <a:rect l="l" t="t" r="r" b="b"/>
              <a:pathLst>
                <a:path w="1537211" h="218865">
                  <a:moveTo>
                    <a:pt x="1334011" y="0"/>
                  </a:moveTo>
                  <a:lnTo>
                    <a:pt x="0" y="0"/>
                  </a:lnTo>
                  <a:lnTo>
                    <a:pt x="203200" y="218865"/>
                  </a:lnTo>
                  <a:lnTo>
                    <a:pt x="1537211" y="218865"/>
                  </a:lnTo>
                  <a:lnTo>
                    <a:pt x="1334011" y="0"/>
                  </a:lnTo>
                  <a:close/>
                </a:path>
              </a:pathLst>
            </a:custGeom>
            <a:solidFill>
              <a:srgbClr val="163667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01600" y="-19050"/>
              <a:ext cx="1334011" cy="2379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066800" y="4610100"/>
            <a:ext cx="13868400" cy="45897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04233" lvl="1" indent="-302117" algn="l">
              <a:lnSpc>
                <a:spcPts val="4030"/>
              </a:lnSpc>
              <a:buFont typeface="Arial"/>
              <a:buChar char="•"/>
            </a:pPr>
            <a:r>
              <a:rPr lang="en-US" sz="3200" spc="274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Formally Introduces “</a:t>
            </a:r>
            <a:r>
              <a:rPr lang="en-US" sz="3200" i="1" spc="274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Housing First</a:t>
            </a:r>
            <a:r>
              <a:rPr lang="en-US" sz="3200" spc="274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”</a:t>
            </a:r>
          </a:p>
          <a:p>
            <a:pPr marL="604233" lvl="1" indent="-302117" algn="l">
              <a:lnSpc>
                <a:spcPts val="4030"/>
              </a:lnSpc>
              <a:buFont typeface="Arial"/>
              <a:buChar char="•"/>
            </a:pPr>
            <a:r>
              <a:rPr lang="en-US" sz="3200" spc="274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Formally Introduces “</a:t>
            </a:r>
            <a:r>
              <a:rPr lang="en-US" sz="3200" i="1" spc="274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Rapid Re-Housing</a:t>
            </a:r>
            <a:r>
              <a:rPr lang="en-US" sz="3200" spc="274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”</a:t>
            </a:r>
          </a:p>
          <a:p>
            <a:pPr marL="604233" lvl="1" indent="-302117" algn="l">
              <a:lnSpc>
                <a:spcPts val="4030"/>
              </a:lnSpc>
              <a:buFont typeface="Arial"/>
              <a:buChar char="•"/>
            </a:pPr>
            <a:r>
              <a:rPr lang="en-US" sz="3200" spc="274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Discontinues “</a:t>
            </a:r>
            <a:r>
              <a:rPr lang="en-US" sz="3200" i="1" spc="274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Service Participation Requirements</a:t>
            </a:r>
            <a:r>
              <a:rPr lang="en-US" sz="3200" spc="274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”</a:t>
            </a:r>
          </a:p>
          <a:p>
            <a:pPr marL="604233" lvl="1" indent="-302117" algn="l">
              <a:lnSpc>
                <a:spcPts val="4030"/>
              </a:lnSpc>
              <a:buFont typeface="Arial"/>
              <a:buChar char="•"/>
            </a:pPr>
            <a:endParaRPr lang="en-US" sz="3200" spc="274" dirty="0">
              <a:solidFill>
                <a:srgbClr val="231F2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04233" lvl="1" indent="-302117">
              <a:lnSpc>
                <a:spcPts val="4030"/>
              </a:lnSpc>
              <a:buFont typeface="Arial"/>
              <a:buChar char="•"/>
            </a:pPr>
            <a:r>
              <a:rPr lang="en-US" sz="3200" spc="274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Cuts CoC NOFA Funding for Emergency Shelters</a:t>
            </a:r>
          </a:p>
          <a:p>
            <a:pPr marL="604233" lvl="1" indent="-302117">
              <a:lnSpc>
                <a:spcPts val="4030"/>
              </a:lnSpc>
              <a:buFont typeface="Arial"/>
              <a:buChar char="•"/>
            </a:pPr>
            <a:r>
              <a:rPr lang="en-US" sz="3200" spc="274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Dramatically Reduces Funding for Treatment Services</a:t>
            </a:r>
          </a:p>
          <a:p>
            <a:pPr marL="604233" lvl="1" indent="-302117" algn="l">
              <a:lnSpc>
                <a:spcPts val="4030"/>
              </a:lnSpc>
              <a:buFont typeface="Arial"/>
              <a:buChar char="•"/>
            </a:pPr>
            <a:r>
              <a:rPr lang="en-US" sz="3200" spc="274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Starts Phasing Out of Funding for Transitional Housing</a:t>
            </a:r>
          </a:p>
          <a:p>
            <a:pPr marL="604233" lvl="1" indent="-302117" algn="l">
              <a:lnSpc>
                <a:spcPts val="4030"/>
              </a:lnSpc>
              <a:buFont typeface="Arial"/>
              <a:buChar char="•"/>
            </a:pPr>
            <a:endParaRPr lang="en-US" sz="3200" spc="274" dirty="0">
              <a:solidFill>
                <a:srgbClr val="231F2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04233" lvl="1" indent="-302117" algn="l">
              <a:lnSpc>
                <a:spcPts val="4030"/>
              </a:lnSpc>
              <a:buFont typeface="Arial"/>
              <a:buChar char="•"/>
            </a:pPr>
            <a:r>
              <a:rPr lang="en-US" sz="3200" u="none" spc="274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Unbalances the Continuum of Care</a:t>
            </a:r>
          </a:p>
        </p:txBody>
      </p:sp>
      <p:sp>
        <p:nvSpPr>
          <p:cNvPr id="11" name="Freeform 11"/>
          <p:cNvSpPr/>
          <p:nvPr/>
        </p:nvSpPr>
        <p:spPr>
          <a:xfrm>
            <a:off x="-990600" y="5777854"/>
            <a:ext cx="2185046" cy="2185046"/>
          </a:xfrm>
          <a:custGeom>
            <a:avLst/>
            <a:gdLst/>
            <a:ahLst/>
            <a:cxnLst/>
            <a:rect l="l" t="t" r="r" b="b"/>
            <a:pathLst>
              <a:path w="2185046" h="2185046">
                <a:moveTo>
                  <a:pt x="0" y="0"/>
                </a:moveTo>
                <a:lnTo>
                  <a:pt x="2185046" y="0"/>
                </a:lnTo>
                <a:lnTo>
                  <a:pt x="2185046" y="2185047"/>
                </a:lnTo>
                <a:lnTo>
                  <a:pt x="0" y="21850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2" name="TextBox 12"/>
          <p:cNvSpPr txBox="1"/>
          <p:nvPr/>
        </p:nvSpPr>
        <p:spPr>
          <a:xfrm>
            <a:off x="559844" y="963590"/>
            <a:ext cx="8963751" cy="1870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67"/>
              </a:lnSpc>
              <a:spcBef>
                <a:spcPct val="0"/>
              </a:spcBef>
            </a:pPr>
            <a:r>
              <a:rPr lang="en-US" sz="3600" b="1" spc="28" dirty="0">
                <a:solidFill>
                  <a:srgbClr val="FFFFFF"/>
                </a:solidFill>
                <a:latin typeface="Georgia Pro Bold"/>
                <a:ea typeface="Georgia Pro Bold"/>
                <a:cs typeface="Georgia Pro Bold"/>
                <a:sym typeface="Georgia Pro Bold"/>
              </a:rPr>
              <a:t>CHANGES MADE IN 2013 CONTINUUM OF CARE PROGRAM COMPETITION NOFA</a:t>
            </a:r>
          </a:p>
        </p:txBody>
      </p:sp>
      <p:sp>
        <p:nvSpPr>
          <p:cNvPr id="13" name="Freeform 13"/>
          <p:cNvSpPr/>
          <p:nvPr/>
        </p:nvSpPr>
        <p:spPr>
          <a:xfrm>
            <a:off x="16724113" y="385859"/>
            <a:ext cx="1070374" cy="1039644"/>
          </a:xfrm>
          <a:custGeom>
            <a:avLst/>
            <a:gdLst/>
            <a:ahLst/>
            <a:cxnLst/>
            <a:rect l="l" t="t" r="r" b="b"/>
            <a:pathLst>
              <a:path w="1070374" h="1039644">
                <a:moveTo>
                  <a:pt x="0" y="0"/>
                </a:moveTo>
                <a:lnTo>
                  <a:pt x="1070374" y="0"/>
                </a:lnTo>
                <a:lnTo>
                  <a:pt x="1070374" y="1039644"/>
                </a:lnTo>
                <a:lnTo>
                  <a:pt x="0" y="10396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17900" y="0"/>
            <a:ext cx="18270100" cy="3069165"/>
          </a:xfrm>
          <a:custGeom>
            <a:avLst/>
            <a:gdLst/>
            <a:ahLst/>
            <a:cxnLst/>
            <a:rect l="l" t="t" r="r" b="b"/>
            <a:pathLst>
              <a:path w="18270100" h="3069165">
                <a:moveTo>
                  <a:pt x="0" y="0"/>
                </a:moveTo>
                <a:lnTo>
                  <a:pt x="18270100" y="0"/>
                </a:lnTo>
                <a:lnTo>
                  <a:pt x="18270100" y="3069165"/>
                </a:lnTo>
                <a:lnTo>
                  <a:pt x="0" y="30691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29477" b="-67127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/>
          <p:cNvSpPr/>
          <p:nvPr/>
        </p:nvSpPr>
        <p:spPr>
          <a:xfrm>
            <a:off x="521603" y="508878"/>
            <a:ext cx="1070374" cy="1039644"/>
          </a:xfrm>
          <a:custGeom>
            <a:avLst/>
            <a:gdLst/>
            <a:ahLst/>
            <a:cxnLst/>
            <a:rect l="l" t="t" r="r" b="b"/>
            <a:pathLst>
              <a:path w="1070374" h="1039644">
                <a:moveTo>
                  <a:pt x="0" y="0"/>
                </a:moveTo>
                <a:lnTo>
                  <a:pt x="1070374" y="0"/>
                </a:lnTo>
                <a:lnTo>
                  <a:pt x="1070374" y="1039644"/>
                </a:lnTo>
                <a:lnTo>
                  <a:pt x="0" y="10396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Freeform 5"/>
          <p:cNvSpPr/>
          <p:nvPr/>
        </p:nvSpPr>
        <p:spPr>
          <a:xfrm>
            <a:off x="2565009" y="3056734"/>
            <a:ext cx="13175883" cy="7230266"/>
          </a:xfrm>
          <a:custGeom>
            <a:avLst/>
            <a:gdLst/>
            <a:ahLst/>
            <a:cxnLst/>
            <a:rect l="l" t="t" r="r" b="b"/>
            <a:pathLst>
              <a:path w="13175883" h="7230266">
                <a:moveTo>
                  <a:pt x="0" y="0"/>
                </a:moveTo>
                <a:lnTo>
                  <a:pt x="13175883" y="0"/>
                </a:lnTo>
                <a:lnTo>
                  <a:pt x="13175883" y="7230266"/>
                </a:lnTo>
                <a:lnTo>
                  <a:pt x="0" y="723026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TextBox 6"/>
          <p:cNvSpPr txBox="1"/>
          <p:nvPr/>
        </p:nvSpPr>
        <p:spPr>
          <a:xfrm>
            <a:off x="2031149" y="639967"/>
            <a:ext cx="14243602" cy="1693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36"/>
              </a:lnSpc>
            </a:pPr>
            <a:r>
              <a:rPr lang="en-US" sz="4881" b="1" spc="39" dirty="0">
                <a:solidFill>
                  <a:srgbClr val="FFFFFF"/>
                </a:solidFill>
                <a:latin typeface="Georgia Pro Bold"/>
                <a:ea typeface="Georgia Pro Bold"/>
                <a:cs typeface="Georgia Pro Bold"/>
                <a:sym typeface="Georgia Pro Bold"/>
              </a:rPr>
              <a:t>PEOPLE EXPERIENCING HOMELESSNESS </a:t>
            </a:r>
          </a:p>
          <a:p>
            <a:pPr algn="ctr">
              <a:lnSpc>
                <a:spcPts val="6736"/>
              </a:lnSpc>
            </a:pPr>
            <a:r>
              <a:rPr lang="en-US" sz="4881" b="1" spc="39" dirty="0">
                <a:solidFill>
                  <a:srgbClr val="FFFFFF"/>
                </a:solidFill>
                <a:latin typeface="Georgia Pro Bold"/>
                <a:ea typeface="Georgia Pro Bold"/>
                <a:cs typeface="Georgia Pro Bold"/>
                <a:sym typeface="Georgia Pro Bold"/>
              </a:rPr>
              <a:t>2007-2024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8349A6-3F94-EA3B-9414-639295A99A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4752C59-4B58-ED26-95D2-500E369685AF}"/>
              </a:ext>
            </a:extLst>
          </p:cNvPr>
          <p:cNvSpPr/>
          <p:nvPr/>
        </p:nvSpPr>
        <p:spPr>
          <a:xfrm flipH="1" flipV="1">
            <a:off x="0" y="1143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DB78F95B-ACB8-25ED-9A9B-68B5DD0902F0}"/>
              </a:ext>
            </a:extLst>
          </p:cNvPr>
          <p:cNvSpPr/>
          <p:nvPr/>
        </p:nvSpPr>
        <p:spPr>
          <a:xfrm>
            <a:off x="17900" y="0"/>
            <a:ext cx="18270100" cy="3069165"/>
          </a:xfrm>
          <a:custGeom>
            <a:avLst/>
            <a:gdLst/>
            <a:ahLst/>
            <a:cxnLst/>
            <a:rect l="l" t="t" r="r" b="b"/>
            <a:pathLst>
              <a:path w="18270100" h="3069165">
                <a:moveTo>
                  <a:pt x="0" y="0"/>
                </a:moveTo>
                <a:lnTo>
                  <a:pt x="18270100" y="0"/>
                </a:lnTo>
                <a:lnTo>
                  <a:pt x="18270100" y="3069165"/>
                </a:lnTo>
                <a:lnTo>
                  <a:pt x="0" y="30691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3615" b="-212988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0F1BA081-4A18-DD7E-260F-C23981EE028A}"/>
              </a:ext>
            </a:extLst>
          </p:cNvPr>
          <p:cNvSpPr/>
          <p:nvPr/>
        </p:nvSpPr>
        <p:spPr>
          <a:xfrm>
            <a:off x="521603" y="508878"/>
            <a:ext cx="1070374" cy="1039644"/>
          </a:xfrm>
          <a:custGeom>
            <a:avLst/>
            <a:gdLst/>
            <a:ahLst/>
            <a:cxnLst/>
            <a:rect l="l" t="t" r="r" b="b"/>
            <a:pathLst>
              <a:path w="1070374" h="1039644">
                <a:moveTo>
                  <a:pt x="0" y="0"/>
                </a:moveTo>
                <a:lnTo>
                  <a:pt x="1070374" y="0"/>
                </a:lnTo>
                <a:lnTo>
                  <a:pt x="1070374" y="1039644"/>
                </a:lnTo>
                <a:lnTo>
                  <a:pt x="0" y="10396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BBE20C4B-64D1-AE80-CB7B-28252AC9638F}"/>
              </a:ext>
            </a:extLst>
          </p:cNvPr>
          <p:cNvSpPr/>
          <p:nvPr/>
        </p:nvSpPr>
        <p:spPr>
          <a:xfrm>
            <a:off x="783863" y="3069165"/>
            <a:ext cx="8360137" cy="7155827"/>
          </a:xfrm>
          <a:custGeom>
            <a:avLst/>
            <a:gdLst/>
            <a:ahLst/>
            <a:cxnLst/>
            <a:rect l="l" t="t" r="r" b="b"/>
            <a:pathLst>
              <a:path w="8360137" h="7155827">
                <a:moveTo>
                  <a:pt x="0" y="0"/>
                </a:moveTo>
                <a:lnTo>
                  <a:pt x="8360137" y="0"/>
                </a:lnTo>
                <a:lnTo>
                  <a:pt x="8360137" y="7155827"/>
                </a:lnTo>
                <a:lnTo>
                  <a:pt x="0" y="71558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29725" b="-8553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A26D2475-2B35-A5E4-C473-9B0441F150F6}"/>
              </a:ext>
            </a:extLst>
          </p:cNvPr>
          <p:cNvSpPr txBox="1"/>
          <p:nvPr/>
        </p:nvSpPr>
        <p:spPr>
          <a:xfrm>
            <a:off x="9448800" y="6056528"/>
            <a:ext cx="7634079" cy="396377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59"/>
              </a:lnSpc>
            </a:pPr>
            <a:endParaRPr dirty="0"/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E46300EE-6984-23E2-5194-28015F018434}"/>
              </a:ext>
            </a:extLst>
          </p:cNvPr>
          <p:cNvSpPr txBox="1"/>
          <p:nvPr/>
        </p:nvSpPr>
        <p:spPr>
          <a:xfrm>
            <a:off x="2031149" y="639967"/>
            <a:ext cx="14243602" cy="1693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36"/>
              </a:lnSpc>
            </a:pPr>
            <a:r>
              <a:rPr lang="en-US" sz="4881" b="1" spc="39" dirty="0">
                <a:solidFill>
                  <a:srgbClr val="FFFFFF"/>
                </a:solidFill>
                <a:latin typeface="Georgia Pro Bold"/>
                <a:ea typeface="Georgia Pro Bold"/>
                <a:cs typeface="Georgia Pro Bold"/>
                <a:sym typeface="Georgia Pro Bold"/>
              </a:rPr>
              <a:t>PEOPLE EXPERIENCING HOMELESSNESS </a:t>
            </a:r>
          </a:p>
          <a:p>
            <a:pPr algn="ctr">
              <a:lnSpc>
                <a:spcPts val="6736"/>
              </a:lnSpc>
            </a:pPr>
            <a:r>
              <a:rPr lang="en-US" sz="4881" b="1" spc="39" dirty="0">
                <a:solidFill>
                  <a:srgbClr val="FFFFFF"/>
                </a:solidFill>
                <a:latin typeface="Georgia Pro Bold"/>
                <a:ea typeface="Georgia Pro Bold"/>
                <a:cs typeface="Georgia Pro Bold"/>
                <a:sym typeface="Georgia Pro Bold"/>
              </a:rPr>
              <a:t>2007, 2013 AND 2024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60D2942-4129-E5BA-48E5-7AAD2B047888}"/>
              </a:ext>
            </a:extLst>
          </p:cNvPr>
          <p:cNvSpPr/>
          <p:nvPr/>
        </p:nvSpPr>
        <p:spPr>
          <a:xfrm>
            <a:off x="9525000" y="4000500"/>
            <a:ext cx="457200" cy="381000"/>
          </a:xfrm>
          <a:prstGeom prst="rect">
            <a:avLst/>
          </a:prstGeom>
          <a:pattFill prst="wdDnDiag">
            <a:fgClr>
              <a:srgbClr val="759D33"/>
            </a:fgClr>
            <a:bgClr>
              <a:schemeClr val="bg1"/>
            </a:bgClr>
          </a:patt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55D188-8857-1DAE-8E58-98892663E627}"/>
              </a:ext>
            </a:extLst>
          </p:cNvPr>
          <p:cNvSpPr/>
          <p:nvPr/>
        </p:nvSpPr>
        <p:spPr>
          <a:xfrm>
            <a:off x="9525000" y="4991100"/>
            <a:ext cx="457200" cy="381000"/>
          </a:xfrm>
          <a:prstGeom prst="rect">
            <a:avLst/>
          </a:prstGeom>
          <a:pattFill prst="wdUpDiag">
            <a:fgClr>
              <a:srgbClr val="50BEDC"/>
            </a:fgClr>
            <a:bgClr>
              <a:schemeClr val="bg1"/>
            </a:bgClr>
          </a:patt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926B35E-39BF-9D76-4C19-9C1CF0FEF1E2}"/>
              </a:ext>
            </a:extLst>
          </p:cNvPr>
          <p:cNvSpPr/>
          <p:nvPr/>
        </p:nvSpPr>
        <p:spPr>
          <a:xfrm>
            <a:off x="9525000" y="6057900"/>
            <a:ext cx="457200" cy="381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15BC94F-A2DA-C775-45B4-07AC9F73926B}"/>
              </a:ext>
            </a:extLst>
          </p:cNvPr>
          <p:cNvSpPr/>
          <p:nvPr/>
        </p:nvSpPr>
        <p:spPr>
          <a:xfrm>
            <a:off x="9525000" y="7048500"/>
            <a:ext cx="457200" cy="381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EFEF8DA-2DAF-818F-6F99-066620F5B369}"/>
              </a:ext>
            </a:extLst>
          </p:cNvPr>
          <p:cNvSpPr/>
          <p:nvPr/>
        </p:nvSpPr>
        <p:spPr>
          <a:xfrm>
            <a:off x="9525000" y="8115300"/>
            <a:ext cx="457200" cy="381000"/>
          </a:xfrm>
          <a:prstGeom prst="rect">
            <a:avLst/>
          </a:prstGeom>
          <a:solidFill>
            <a:srgbClr val="A4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CFAFBB79-ECCA-E401-AFC2-4F988508FBCC}"/>
              </a:ext>
            </a:extLst>
          </p:cNvPr>
          <p:cNvSpPr txBox="1"/>
          <p:nvPr/>
        </p:nvSpPr>
        <p:spPr>
          <a:xfrm>
            <a:off x="9296400" y="4000500"/>
            <a:ext cx="8991600" cy="45834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02116" lvl="1" algn="l">
              <a:lnSpc>
                <a:spcPts val="4030"/>
              </a:lnSpc>
            </a:pPr>
            <a:r>
              <a:rPr lang="en-US" sz="3000" spc="274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     </a:t>
            </a:r>
            <a:r>
              <a:rPr lang="en-US" sz="3000" b="1" spc="274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All Permanent Housing Beds</a:t>
            </a:r>
          </a:p>
          <a:p>
            <a:pPr marL="302116" lvl="1" algn="l">
              <a:lnSpc>
                <a:spcPts val="4030"/>
              </a:lnSpc>
            </a:pPr>
            <a:endParaRPr lang="en-US" sz="3000" b="1" spc="274" dirty="0">
              <a:solidFill>
                <a:srgbClr val="231F2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02116" lvl="1" algn="l">
              <a:lnSpc>
                <a:spcPts val="4030"/>
              </a:lnSpc>
            </a:pPr>
            <a:r>
              <a:rPr lang="en-US" sz="3000" b="1" spc="274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    Rapid Rehousing Beds</a:t>
            </a:r>
          </a:p>
          <a:p>
            <a:pPr marL="302116" lvl="1" algn="l">
              <a:lnSpc>
                <a:spcPts val="4030"/>
              </a:lnSpc>
            </a:pPr>
            <a:endParaRPr lang="en-US" sz="3000" b="1" spc="274" dirty="0">
              <a:solidFill>
                <a:srgbClr val="231F2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02116" lvl="1" algn="l">
              <a:lnSpc>
                <a:spcPts val="4030"/>
              </a:lnSpc>
            </a:pPr>
            <a:r>
              <a:rPr lang="en-US" sz="3000" b="1" spc="274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    People in Unsheltered Locations</a:t>
            </a:r>
          </a:p>
          <a:p>
            <a:pPr marL="302116" lvl="1" algn="l">
              <a:lnSpc>
                <a:spcPts val="4030"/>
              </a:lnSpc>
            </a:pPr>
            <a:endParaRPr lang="en-US" sz="3000" b="1" spc="274" dirty="0">
              <a:solidFill>
                <a:srgbClr val="231F2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02116" lvl="1" algn="l">
              <a:lnSpc>
                <a:spcPts val="4030"/>
              </a:lnSpc>
            </a:pPr>
            <a:r>
              <a:rPr lang="en-US" sz="3000" b="1" spc="274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    People in Transitional Housing</a:t>
            </a:r>
          </a:p>
          <a:p>
            <a:pPr marL="302116" lvl="1" algn="l">
              <a:lnSpc>
                <a:spcPts val="4030"/>
              </a:lnSpc>
            </a:pPr>
            <a:endParaRPr lang="en-US" sz="3000" b="1" spc="274" dirty="0">
              <a:solidFill>
                <a:srgbClr val="231F2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02116" lvl="1" algn="l">
              <a:lnSpc>
                <a:spcPts val="4030"/>
              </a:lnSpc>
            </a:pPr>
            <a:r>
              <a:rPr lang="en-US" sz="3000" b="1" spc="274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    People in Emergency Shelters</a:t>
            </a:r>
            <a:endParaRPr lang="en-US" sz="3000" u="none" spc="274" dirty="0">
              <a:solidFill>
                <a:srgbClr val="231F2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40370457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17900" y="0"/>
            <a:ext cx="18270100" cy="3069165"/>
          </a:xfrm>
          <a:custGeom>
            <a:avLst/>
            <a:gdLst/>
            <a:ahLst/>
            <a:cxnLst/>
            <a:rect l="l" t="t" r="r" b="b"/>
            <a:pathLst>
              <a:path w="18270100" h="3069165">
                <a:moveTo>
                  <a:pt x="0" y="0"/>
                </a:moveTo>
                <a:lnTo>
                  <a:pt x="18270100" y="0"/>
                </a:lnTo>
                <a:lnTo>
                  <a:pt x="18270100" y="3069165"/>
                </a:lnTo>
                <a:lnTo>
                  <a:pt x="0" y="30691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0339" b="-258497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/>
          <p:cNvSpPr/>
          <p:nvPr/>
        </p:nvSpPr>
        <p:spPr>
          <a:xfrm>
            <a:off x="521603" y="508878"/>
            <a:ext cx="1070374" cy="1039644"/>
          </a:xfrm>
          <a:custGeom>
            <a:avLst/>
            <a:gdLst/>
            <a:ahLst/>
            <a:cxnLst/>
            <a:rect l="l" t="t" r="r" b="b"/>
            <a:pathLst>
              <a:path w="1070374" h="1039644">
                <a:moveTo>
                  <a:pt x="0" y="0"/>
                </a:moveTo>
                <a:lnTo>
                  <a:pt x="1070374" y="0"/>
                </a:lnTo>
                <a:lnTo>
                  <a:pt x="1070374" y="1039644"/>
                </a:lnTo>
                <a:lnTo>
                  <a:pt x="0" y="10396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5" name="Group 5"/>
          <p:cNvGrpSpPr/>
          <p:nvPr/>
        </p:nvGrpSpPr>
        <p:grpSpPr>
          <a:xfrm>
            <a:off x="1056790" y="9044785"/>
            <a:ext cx="7187192" cy="979141"/>
            <a:chOff x="0" y="0"/>
            <a:chExt cx="1892923" cy="25788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892923" cy="257881"/>
            </a:xfrm>
            <a:custGeom>
              <a:avLst/>
              <a:gdLst/>
              <a:ahLst/>
              <a:cxnLst/>
              <a:rect l="l" t="t" r="r" b="b"/>
              <a:pathLst>
                <a:path w="1892923" h="257881">
                  <a:moveTo>
                    <a:pt x="0" y="0"/>
                  </a:moveTo>
                  <a:lnTo>
                    <a:pt x="1892923" y="0"/>
                  </a:lnTo>
                  <a:lnTo>
                    <a:pt x="1892923" y="257881"/>
                  </a:lnTo>
                  <a:lnTo>
                    <a:pt x="0" y="257881"/>
                  </a:lnTo>
                  <a:close/>
                </a:path>
              </a:pathLst>
            </a:custGeom>
            <a:solidFill>
              <a:srgbClr val="FDFDF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1892923" cy="2769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 dirty="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3069165"/>
            <a:ext cx="7187192" cy="6986181"/>
            <a:chOff x="0" y="0"/>
            <a:chExt cx="9582922" cy="9314907"/>
          </a:xfrm>
        </p:grpSpPr>
        <p:sp>
          <p:nvSpPr>
            <p:cNvPr id="9" name="Freeform 9"/>
            <p:cNvSpPr/>
            <p:nvPr/>
          </p:nvSpPr>
          <p:spPr>
            <a:xfrm>
              <a:off x="185873" y="8294073"/>
              <a:ext cx="7535555" cy="579999"/>
            </a:xfrm>
            <a:custGeom>
              <a:avLst/>
              <a:gdLst/>
              <a:ahLst/>
              <a:cxnLst/>
              <a:rect l="l" t="t" r="r" b="b"/>
              <a:pathLst>
                <a:path w="7535555" h="579999">
                  <a:moveTo>
                    <a:pt x="0" y="0"/>
                  </a:moveTo>
                  <a:lnTo>
                    <a:pt x="7535554" y="0"/>
                  </a:lnTo>
                  <a:lnTo>
                    <a:pt x="7535554" y="579999"/>
                  </a:lnTo>
                  <a:lnTo>
                    <a:pt x="0" y="579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7295" t="-1428960" r="-58675" b="-15534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9582922" cy="8198716"/>
            </a:xfrm>
            <a:custGeom>
              <a:avLst/>
              <a:gdLst/>
              <a:ahLst/>
              <a:cxnLst/>
              <a:rect l="l" t="t" r="r" b="b"/>
              <a:pathLst>
                <a:path w="9582922" h="8198716">
                  <a:moveTo>
                    <a:pt x="0" y="0"/>
                  </a:moveTo>
                  <a:lnTo>
                    <a:pt x="9582922" y="0"/>
                  </a:lnTo>
                  <a:lnTo>
                    <a:pt x="9582922" y="8198716"/>
                  </a:lnTo>
                  <a:lnTo>
                    <a:pt x="0" y="81987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606" r="-29906" b="-9261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387551" y="8952325"/>
              <a:ext cx="3813961" cy="362582"/>
            </a:xfrm>
            <a:custGeom>
              <a:avLst/>
              <a:gdLst/>
              <a:ahLst/>
              <a:cxnLst/>
              <a:rect l="l" t="t" r="r" b="b"/>
              <a:pathLst>
                <a:path w="3813961" h="362582">
                  <a:moveTo>
                    <a:pt x="0" y="0"/>
                  </a:moveTo>
                  <a:lnTo>
                    <a:pt x="3813961" y="0"/>
                  </a:lnTo>
                  <a:lnTo>
                    <a:pt x="3813961" y="362582"/>
                  </a:lnTo>
                  <a:lnTo>
                    <a:pt x="0" y="3625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25508" t="-2266516" r="-2415" b="-104111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849435" y="113977"/>
            <a:ext cx="14589130" cy="2286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4"/>
              </a:lnSpc>
            </a:pPr>
            <a:r>
              <a:rPr lang="en-US" sz="4358" b="1" spc="34" dirty="0">
                <a:solidFill>
                  <a:srgbClr val="FFFFFF"/>
                </a:solidFill>
                <a:latin typeface="Georgia Pro Bold"/>
                <a:ea typeface="Georgia Pro Bold"/>
                <a:cs typeface="Georgia Pro Bold"/>
                <a:sym typeface="Georgia Pro Bold"/>
              </a:rPr>
              <a:t>PEOPLE EXPERIENCING HOMELESSNESS </a:t>
            </a:r>
          </a:p>
          <a:p>
            <a:pPr algn="ctr">
              <a:lnSpc>
                <a:spcPts val="6014"/>
              </a:lnSpc>
            </a:pPr>
            <a:r>
              <a:rPr lang="en-US" sz="4358" b="1" spc="34" dirty="0">
                <a:solidFill>
                  <a:srgbClr val="FFFFFF"/>
                </a:solidFill>
                <a:latin typeface="Georgia Pro Bold"/>
                <a:ea typeface="Georgia Pro Bold"/>
                <a:cs typeface="Georgia Pro Bold"/>
                <a:sym typeface="Georgia Pro Bold"/>
              </a:rPr>
              <a:t>2007, 2013 AND 2024 </a:t>
            </a:r>
          </a:p>
          <a:p>
            <a:pPr algn="ctr">
              <a:lnSpc>
                <a:spcPts val="6014"/>
              </a:lnSpc>
            </a:pPr>
            <a:r>
              <a:rPr lang="en-US" sz="4358" b="1" spc="34" dirty="0">
                <a:solidFill>
                  <a:srgbClr val="FFFFFF"/>
                </a:solidFill>
                <a:latin typeface="Georgia Pro Bold"/>
                <a:ea typeface="Georgia Pro Bold"/>
                <a:cs typeface="Georgia Pro Bold"/>
                <a:sym typeface="Georgia Pro Bold"/>
              </a:rPr>
              <a:t>WITH TOTAL CoC PROGRAM FUNDING AWARDS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15876" y="2283399"/>
            <a:ext cx="9429190" cy="8526293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0974178" y="7442761"/>
            <a:ext cx="1734266" cy="278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85"/>
              </a:lnSpc>
              <a:spcBef>
                <a:spcPct val="0"/>
              </a:spcBef>
            </a:pPr>
            <a:r>
              <a:rPr lang="en-US" sz="1656" b="1" spc="13" dirty="0">
                <a:solidFill>
                  <a:srgbClr val="000000"/>
                </a:solidFill>
                <a:latin typeface="Georgia Pro Bold"/>
                <a:ea typeface="Georgia Pro Bold"/>
                <a:cs typeface="Georgia Pro Bold"/>
                <a:sym typeface="Georgia Pro Bold"/>
              </a:rPr>
              <a:t>$1,327,573,959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188650" y="6252512"/>
            <a:ext cx="1734266" cy="278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85"/>
              </a:lnSpc>
              <a:spcBef>
                <a:spcPct val="0"/>
              </a:spcBef>
            </a:pPr>
            <a:r>
              <a:rPr lang="en-US" sz="1656" b="1" spc="13" dirty="0">
                <a:solidFill>
                  <a:srgbClr val="000000"/>
                </a:solidFill>
                <a:latin typeface="Georgia Pro Bold"/>
                <a:ea typeface="Georgia Pro Bold"/>
                <a:cs typeface="Georgia Pro Bold"/>
                <a:sym typeface="Georgia Pro Bold"/>
              </a:rPr>
              <a:t>$1,702,784,492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081666" y="3307205"/>
            <a:ext cx="1734266" cy="278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85"/>
              </a:lnSpc>
              <a:spcBef>
                <a:spcPct val="0"/>
              </a:spcBef>
            </a:pPr>
            <a:r>
              <a:rPr lang="en-US" sz="1656" b="1" spc="13" dirty="0">
                <a:solidFill>
                  <a:srgbClr val="000000"/>
                </a:solidFill>
                <a:latin typeface="Georgia Pro Bold"/>
                <a:ea typeface="Georgia Pro Bold"/>
                <a:cs typeface="Georgia Pro Bold"/>
                <a:sym typeface="Georgia Pro Bold"/>
              </a:rPr>
              <a:t>$3,623,037,241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 rot="2925483">
            <a:off x="5978889" y="4633519"/>
            <a:ext cx="15026802" cy="1591351"/>
          </a:xfrm>
          <a:custGeom>
            <a:avLst/>
            <a:gdLst/>
            <a:ahLst/>
            <a:cxnLst/>
            <a:rect l="l" t="t" r="r" b="b"/>
            <a:pathLst>
              <a:path w="15026802" h="1591351">
                <a:moveTo>
                  <a:pt x="0" y="0"/>
                </a:moveTo>
                <a:lnTo>
                  <a:pt x="15026802" y="0"/>
                </a:lnTo>
                <a:lnTo>
                  <a:pt x="15026802" y="1591350"/>
                </a:lnTo>
                <a:lnTo>
                  <a:pt x="0" y="15913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6495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9046979" y="0"/>
            <a:ext cx="9241021" cy="10396149"/>
            <a:chOff x="0" y="0"/>
            <a:chExt cx="5370413" cy="604171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370413" cy="6041715"/>
            </a:xfrm>
            <a:custGeom>
              <a:avLst/>
              <a:gdLst/>
              <a:ahLst/>
              <a:cxnLst/>
              <a:rect l="l" t="t" r="r" b="b"/>
              <a:pathLst>
                <a:path w="5370413" h="6041715">
                  <a:moveTo>
                    <a:pt x="5370413" y="0"/>
                  </a:moveTo>
                  <a:lnTo>
                    <a:pt x="5370413" y="6041715"/>
                  </a:lnTo>
                  <a:cubicBezTo>
                    <a:pt x="3580275" y="4027810"/>
                    <a:pt x="1790138" y="2013905"/>
                    <a:pt x="0" y="0"/>
                  </a:cubicBezTo>
                  <a:lnTo>
                    <a:pt x="5370413" y="0"/>
                  </a:lnTo>
                  <a:close/>
                </a:path>
              </a:pathLst>
            </a:custGeom>
            <a:solidFill>
              <a:srgbClr val="163667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5370413" cy="6041715"/>
            </a:xfrm>
            <a:custGeom>
              <a:avLst/>
              <a:gdLst/>
              <a:ahLst/>
              <a:cxnLst/>
              <a:rect l="l" t="t" r="r" b="b"/>
              <a:pathLst>
                <a:path w="5370413" h="6041715">
                  <a:moveTo>
                    <a:pt x="5370413" y="0"/>
                  </a:moveTo>
                  <a:lnTo>
                    <a:pt x="5370413" y="6041715"/>
                  </a:lnTo>
                  <a:cubicBezTo>
                    <a:pt x="3580275" y="4027810"/>
                    <a:pt x="1790138" y="2013905"/>
                    <a:pt x="0" y="0"/>
                  </a:cubicBezTo>
                  <a:lnTo>
                    <a:pt x="5370413" y="0"/>
                  </a:lnTo>
                  <a:close/>
                </a:path>
              </a:pathLst>
            </a:custGeom>
            <a:blipFill>
              <a:blip r:embed="rId5"/>
              <a:stretch>
                <a:fillRect r="-75781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950263" y="803081"/>
            <a:ext cx="15859325" cy="2258023"/>
            <a:chOff x="0" y="0"/>
            <a:chExt cx="1537211" cy="21886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37211" cy="218865"/>
            </a:xfrm>
            <a:custGeom>
              <a:avLst/>
              <a:gdLst/>
              <a:ahLst/>
              <a:cxnLst/>
              <a:rect l="l" t="t" r="r" b="b"/>
              <a:pathLst>
                <a:path w="1537211" h="218865">
                  <a:moveTo>
                    <a:pt x="1334011" y="0"/>
                  </a:moveTo>
                  <a:lnTo>
                    <a:pt x="0" y="0"/>
                  </a:lnTo>
                  <a:lnTo>
                    <a:pt x="203200" y="218865"/>
                  </a:lnTo>
                  <a:lnTo>
                    <a:pt x="1537211" y="218865"/>
                  </a:lnTo>
                  <a:lnTo>
                    <a:pt x="1334011" y="0"/>
                  </a:lnTo>
                  <a:close/>
                </a:path>
              </a:pathLst>
            </a:custGeom>
            <a:solidFill>
              <a:srgbClr val="163667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01600" y="-19050"/>
              <a:ext cx="1334011" cy="2379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3778571" y="3397132"/>
            <a:ext cx="7535115" cy="6452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6852" lvl="1" indent="-258426" algn="l">
              <a:lnSpc>
                <a:spcPts val="3854"/>
              </a:lnSpc>
              <a:buFont typeface="Arial"/>
              <a:buChar char="•"/>
            </a:pPr>
            <a:r>
              <a:rPr lang="en-US" sz="2393" b="1" spc="234" dirty="0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The 2024 Annual Homelessness Assessment Report (AHAR) to Congress </a:t>
            </a:r>
          </a:p>
          <a:p>
            <a:pPr marL="1033703" lvl="2" indent="-344568" algn="l">
              <a:lnSpc>
                <a:spcPts val="3854"/>
              </a:lnSpc>
              <a:buFont typeface="Arial"/>
              <a:buChar char="⚬"/>
            </a:pPr>
            <a:r>
              <a:rPr lang="en-US" sz="2393" i="1" spc="234" dirty="0">
                <a:solidFill>
                  <a:srgbClr val="231F2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Slides 2, 4, 5 and 6</a:t>
            </a:r>
          </a:p>
          <a:p>
            <a:pPr marL="516852" lvl="1" indent="-258426" algn="l">
              <a:lnSpc>
                <a:spcPts val="3854"/>
              </a:lnSpc>
              <a:buFont typeface="Arial"/>
              <a:buChar char="•"/>
            </a:pPr>
            <a:r>
              <a:rPr lang="en-US" sz="2393" b="1" spc="234" dirty="0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Notice of Funding Availability (NOFA) for Fiscal Years 2013 and 2014) Continuum of Care Program Competition.</a:t>
            </a:r>
          </a:p>
          <a:p>
            <a:pPr marL="1033703" lvl="2" indent="-344568" algn="l">
              <a:lnSpc>
                <a:spcPts val="3854"/>
              </a:lnSpc>
              <a:buFont typeface="Arial"/>
              <a:buChar char="⚬"/>
            </a:pPr>
            <a:r>
              <a:rPr lang="en-US" sz="2393" i="1" spc="234" dirty="0">
                <a:solidFill>
                  <a:srgbClr val="231F2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Sl</a:t>
            </a:r>
            <a:r>
              <a:rPr lang="en-US" sz="2393" i="1" u="none" spc="234" dirty="0">
                <a:solidFill>
                  <a:srgbClr val="231F2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ide 3</a:t>
            </a:r>
          </a:p>
          <a:p>
            <a:pPr marL="516852" lvl="1" indent="-258426" algn="l">
              <a:lnSpc>
                <a:spcPts val="3854"/>
              </a:lnSpc>
              <a:buFont typeface="Arial"/>
              <a:buChar char="•"/>
            </a:pPr>
            <a:r>
              <a:rPr lang="en-US" sz="2393" b="1" u="none" spc="234" dirty="0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HUD Exchange – CoC Award Summary Reports by Component and Project Type</a:t>
            </a:r>
          </a:p>
          <a:p>
            <a:pPr marL="1033703" lvl="2" indent="-344568" algn="l">
              <a:lnSpc>
                <a:spcPts val="3854"/>
              </a:lnSpc>
              <a:buFont typeface="Arial"/>
              <a:buChar char="⚬"/>
            </a:pPr>
            <a:r>
              <a:rPr lang="en-US" sz="2393" i="1" u="none" spc="234" dirty="0">
                <a:solidFill>
                  <a:srgbClr val="231F2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Slide 6</a:t>
            </a:r>
          </a:p>
        </p:txBody>
      </p:sp>
      <p:sp>
        <p:nvSpPr>
          <p:cNvPr id="11" name="Freeform 11"/>
          <p:cNvSpPr/>
          <p:nvPr/>
        </p:nvSpPr>
        <p:spPr>
          <a:xfrm>
            <a:off x="16724113" y="385859"/>
            <a:ext cx="1070374" cy="1039644"/>
          </a:xfrm>
          <a:custGeom>
            <a:avLst/>
            <a:gdLst/>
            <a:ahLst/>
            <a:cxnLst/>
            <a:rect l="l" t="t" r="r" b="b"/>
            <a:pathLst>
              <a:path w="1070374" h="1039644">
                <a:moveTo>
                  <a:pt x="0" y="0"/>
                </a:moveTo>
                <a:lnTo>
                  <a:pt x="1070374" y="0"/>
                </a:lnTo>
                <a:lnTo>
                  <a:pt x="1070374" y="1039644"/>
                </a:lnTo>
                <a:lnTo>
                  <a:pt x="0" y="1039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2" name="Freeform 12"/>
          <p:cNvSpPr/>
          <p:nvPr/>
        </p:nvSpPr>
        <p:spPr>
          <a:xfrm>
            <a:off x="531649" y="4819395"/>
            <a:ext cx="2241436" cy="2241436"/>
          </a:xfrm>
          <a:custGeom>
            <a:avLst/>
            <a:gdLst/>
            <a:ahLst/>
            <a:cxnLst/>
            <a:rect l="l" t="t" r="r" b="b"/>
            <a:pathLst>
              <a:path w="2241436" h="2241436">
                <a:moveTo>
                  <a:pt x="0" y="0"/>
                </a:moveTo>
                <a:lnTo>
                  <a:pt x="2241436" y="0"/>
                </a:lnTo>
                <a:lnTo>
                  <a:pt x="2241436" y="2241436"/>
                </a:lnTo>
                <a:lnTo>
                  <a:pt x="0" y="22414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3" name="TextBox 13"/>
          <p:cNvSpPr txBox="1"/>
          <p:nvPr/>
        </p:nvSpPr>
        <p:spPr>
          <a:xfrm>
            <a:off x="1652367" y="1173691"/>
            <a:ext cx="6470315" cy="1373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193"/>
              </a:lnSpc>
              <a:spcBef>
                <a:spcPct val="0"/>
              </a:spcBef>
            </a:pPr>
            <a:r>
              <a:rPr lang="en-US" sz="8111" b="1" spc="64" dirty="0">
                <a:solidFill>
                  <a:srgbClr val="FFFFFF"/>
                </a:solidFill>
                <a:latin typeface="Georgia Pro Bold"/>
                <a:ea typeface="Georgia Pro Bold"/>
                <a:cs typeface="Georgia Pro Bold"/>
                <a:sym typeface="Georgia Pro Bold"/>
              </a:rPr>
              <a:t>SOURCES: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764344">
            <a:off x="7499531" y="-923721"/>
            <a:ext cx="1088513" cy="11908815"/>
            <a:chOff x="0" y="0"/>
            <a:chExt cx="286687" cy="31364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6687" cy="3136478"/>
            </a:xfrm>
            <a:custGeom>
              <a:avLst/>
              <a:gdLst/>
              <a:ahLst/>
              <a:cxnLst/>
              <a:rect l="l" t="t" r="r" b="b"/>
              <a:pathLst>
                <a:path w="286687" h="3136478">
                  <a:moveTo>
                    <a:pt x="0" y="0"/>
                  </a:moveTo>
                  <a:lnTo>
                    <a:pt x="286687" y="0"/>
                  </a:lnTo>
                  <a:lnTo>
                    <a:pt x="286687" y="3136478"/>
                  </a:lnTo>
                  <a:lnTo>
                    <a:pt x="0" y="3136478"/>
                  </a:lnTo>
                  <a:close/>
                </a:path>
              </a:pathLst>
            </a:custGeom>
            <a:gradFill rotWithShape="1">
              <a:gsLst>
                <a:gs pos="0">
                  <a:srgbClr val="696969">
                    <a:alpha val="41040"/>
                  </a:srgbClr>
                </a:gs>
                <a:gs pos="33333">
                  <a:srgbClr val="B4B4B4">
                    <a:alpha val="47025"/>
                  </a:srgbClr>
                </a:gs>
                <a:gs pos="66667">
                  <a:srgbClr val="EEEEEE">
                    <a:alpha val="40185"/>
                  </a:srgbClr>
                </a:gs>
                <a:gs pos="100000">
                  <a:srgbClr val="FBFBFB">
                    <a:alpha val="1254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286687" cy="31555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2918" y="0"/>
            <a:ext cx="8585708" cy="10287000"/>
            <a:chOff x="0" y="0"/>
            <a:chExt cx="8585708" cy="10287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585708" cy="10287000"/>
            </a:xfrm>
            <a:custGeom>
              <a:avLst/>
              <a:gdLst/>
              <a:ahLst/>
              <a:cxnLst/>
              <a:rect l="l" t="t" r="r" b="b"/>
              <a:pathLst>
                <a:path w="8585708" h="10287000">
                  <a:moveTo>
                    <a:pt x="8585708" y="762"/>
                  </a:moveTo>
                  <a:cubicBezTo>
                    <a:pt x="8581644" y="20447"/>
                    <a:pt x="8577961" y="40132"/>
                    <a:pt x="8573515" y="59690"/>
                  </a:cubicBezTo>
                  <a:cubicBezTo>
                    <a:pt x="8478139" y="485521"/>
                    <a:pt x="8382635" y="911225"/>
                    <a:pt x="8287258" y="1337056"/>
                  </a:cubicBezTo>
                  <a:cubicBezTo>
                    <a:pt x="8146288" y="1966722"/>
                    <a:pt x="8005699" y="2596388"/>
                    <a:pt x="7864601" y="3225927"/>
                  </a:cubicBezTo>
                  <a:cubicBezTo>
                    <a:pt x="7691247" y="3999103"/>
                    <a:pt x="7517384" y="4772152"/>
                    <a:pt x="7344028" y="5545328"/>
                  </a:cubicBezTo>
                  <a:cubicBezTo>
                    <a:pt x="7194676" y="6211443"/>
                    <a:pt x="7045578" y="6877558"/>
                    <a:pt x="6896353" y="7543800"/>
                  </a:cubicBezTo>
                  <a:cubicBezTo>
                    <a:pt x="6765289" y="8129016"/>
                    <a:pt x="6634480" y="8714105"/>
                    <a:pt x="6503162" y="9299194"/>
                  </a:cubicBezTo>
                  <a:cubicBezTo>
                    <a:pt x="6429375" y="9628251"/>
                    <a:pt x="6354953" y="9957181"/>
                    <a:pt x="6280785" y="10286238"/>
                  </a:cubicBezTo>
                  <a:cubicBezTo>
                    <a:pt x="4199382" y="10286238"/>
                    <a:pt x="2118106" y="10286111"/>
                    <a:pt x="36830" y="10287000"/>
                  </a:cubicBezTo>
                  <a:cubicBezTo>
                    <a:pt x="6731" y="10287000"/>
                    <a:pt x="0" y="10280269"/>
                    <a:pt x="0" y="10250043"/>
                  </a:cubicBezTo>
                  <a:cubicBezTo>
                    <a:pt x="762" y="6845681"/>
                    <a:pt x="762" y="3441319"/>
                    <a:pt x="0" y="36957"/>
                  </a:cubicBezTo>
                  <a:cubicBezTo>
                    <a:pt x="0" y="6731"/>
                    <a:pt x="6731" y="0"/>
                    <a:pt x="36830" y="0"/>
                  </a:cubicBezTo>
                  <a:cubicBezTo>
                    <a:pt x="2886456" y="762"/>
                    <a:pt x="5736082" y="762"/>
                    <a:pt x="8585708" y="762"/>
                  </a:cubicBezTo>
                  <a:close/>
                </a:path>
              </a:pathLst>
            </a:custGeom>
            <a:blipFill>
              <a:blip r:embed="rId2"/>
              <a:stretch>
                <a:fillRect l="-39861" r="-39861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8628626" y="4322875"/>
            <a:ext cx="9245414" cy="13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24"/>
              </a:lnSpc>
            </a:pPr>
            <a:r>
              <a:rPr lang="en-US" sz="8351" b="1" spc="292" dirty="0">
                <a:solidFill>
                  <a:srgbClr val="010101"/>
                </a:solidFill>
                <a:latin typeface="Georgia Pro Bold"/>
                <a:ea typeface="Georgia Pro Bold"/>
                <a:cs typeface="Georgia Pro Bold"/>
                <a:sym typeface="Georgia Pro Bold"/>
              </a:rPr>
              <a:t>Q &amp; A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193</Words>
  <Application>Microsoft Office PowerPoint</Application>
  <PresentationFormat>Custom</PresentationFormat>
  <Paragraphs>53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Montserrat</vt:lpstr>
      <vt:lpstr>Montserrat Bold</vt:lpstr>
      <vt:lpstr>Montserrat Italics</vt:lpstr>
      <vt:lpstr>Georgia Pro Bold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2026 State of Homelessness</dc:title>
  <cp:lastModifiedBy>Ursua, Soledad R</cp:lastModifiedBy>
  <cp:revision>22</cp:revision>
  <dcterms:created xsi:type="dcterms:W3CDTF">2006-08-16T00:00:00Z</dcterms:created>
  <dcterms:modified xsi:type="dcterms:W3CDTF">2026-03-11T14:39:35Z</dcterms:modified>
  <dc:identifier>DAHBN6sOPJc</dc:identifier>
</cp:coreProperties>
</file>