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57" r:id="rId3"/>
    <p:sldId id="782" r:id="rId4"/>
    <p:sldId id="785" r:id="rId5"/>
    <p:sldId id="786" r:id="rId6"/>
    <p:sldId id="787" r:id="rId7"/>
    <p:sldId id="788" r:id="rId8"/>
    <p:sldId id="289" r:id="rId9"/>
    <p:sldId id="299" r:id="rId10"/>
    <p:sldId id="280" r:id="rId11"/>
    <p:sldId id="298" r:id="rId12"/>
    <p:sldId id="281" r:id="rId13"/>
    <p:sldId id="282" r:id="rId14"/>
    <p:sldId id="283" r:id="rId15"/>
    <p:sldId id="284" r:id="rId16"/>
    <p:sldId id="286" r:id="rId17"/>
    <p:sldId id="285" r:id="rId18"/>
    <p:sldId id="287" r:id="rId19"/>
    <p:sldId id="300" r:id="rId20"/>
    <p:sldId id="288" r:id="rId21"/>
    <p:sldId id="301" r:id="rId22"/>
    <p:sldId id="292" r:id="rId23"/>
    <p:sldId id="290" r:id="rId24"/>
    <p:sldId id="291" r:id="rId25"/>
    <p:sldId id="294" r:id="rId26"/>
    <p:sldId id="293" r:id="rId27"/>
    <p:sldId id="296" r:id="rId28"/>
    <p:sldId id="259" r:id="rId29"/>
    <p:sldId id="260" r:id="rId30"/>
    <p:sldId id="270" r:id="rId31"/>
    <p:sldId id="271" r:id="rId32"/>
    <p:sldId id="261" r:id="rId33"/>
    <p:sldId id="262" r:id="rId34"/>
    <p:sldId id="263" r:id="rId35"/>
    <p:sldId id="264" r:id="rId36"/>
    <p:sldId id="276" r:id="rId37"/>
    <p:sldId id="274" r:id="rId38"/>
    <p:sldId id="275" r:id="rId39"/>
    <p:sldId id="278" r:id="rId40"/>
  </p:sldIdLst>
  <p:sldSz cx="9144000" cy="6858000" type="screen4x3"/>
  <p:notesSz cx="6858000" cy="9144000"/>
  <p:embeddedFontLst>
    <p:embeddedFont>
      <p:font typeface="Encode Sans" panose="02000000000000000000" pitchFamily="2" charset="77"/>
      <p:regular r:id="rId42"/>
      <p:bold r:id="rId43"/>
    </p:embeddedFont>
    <p:embeddedFont>
      <p:font typeface="Encode Sans Black"/>
      <p:bold r:id="rId44"/>
    </p:embeddedFont>
    <p:embeddedFont>
      <p:font typeface="Merriweather Sans" pitchFamily="2" charset="77"/>
      <p:regular r:id="rId45"/>
      <p:bold r:id="rId46"/>
      <p:italic r:id="rId47"/>
      <p:boldItalic r:id="rId48"/>
    </p:embeddedFont>
    <p:embeddedFont>
      <p:font typeface="Open Sans" panose="020B0606030504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65">
          <p15:clr>
            <a:srgbClr val="A4A3A4"/>
          </p15:clr>
        </p15:guide>
        <p15:guide id="2" pos="48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cuATzIaAzXu8JR+1GjrjsLI5Z5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0"/>
    <p:restoredTop sz="60494"/>
  </p:normalViewPr>
  <p:slideViewPr>
    <p:cSldViewPr snapToGrid="0">
      <p:cViewPr varScale="1">
        <p:scale>
          <a:sx n="65" d="100"/>
          <a:sy n="65" d="100"/>
        </p:scale>
        <p:origin x="2728" y="192"/>
      </p:cViewPr>
      <p:guideLst>
        <p:guide orient="horz" pos="965"/>
        <p:guide pos="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 name="Google Shape;3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33491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dirty="0">
                <a:solidFill>
                  <a:schemeClr val="dk1"/>
                </a:solidFill>
                <a:latin typeface="Arial"/>
                <a:ea typeface="Arial"/>
                <a:cs typeface="Arial"/>
                <a:sym typeface="Arial"/>
              </a:rPr>
              <a:t>Search for mentors or mentees based on specific qualities, such as personal strengths, research interests, teaching strategies, and service expertise.</a:t>
            </a:r>
            <a:endParaRPr dirty="0"/>
          </a:p>
          <a:p>
            <a:pPr marL="457200" marR="0" lvl="0" indent="-298450" algn="l" rtl="0">
              <a:lnSpc>
                <a:spcPct val="100000"/>
              </a:lnSpc>
              <a:spcBef>
                <a:spcPts val="0"/>
              </a:spcBef>
              <a:spcAft>
                <a:spcPts val="0"/>
              </a:spcAft>
              <a:buClr>
                <a:srgbClr val="000000"/>
              </a:buClr>
              <a:buSzPts val="1100"/>
              <a:buFont typeface="Arial"/>
              <a:buChar char="●"/>
            </a:pPr>
            <a:r>
              <a:rPr lang="en-US" sz="1100" dirty="0">
                <a:solidFill>
                  <a:schemeClr val="dk1"/>
                </a:solidFill>
                <a:latin typeface="Arial"/>
                <a:ea typeface="Arial"/>
                <a:cs typeface="Arial"/>
                <a:sym typeface="Arial"/>
              </a:rPr>
              <a:t>https://</a:t>
            </a:r>
            <a:r>
              <a:rPr lang="en-US" sz="1100" dirty="0" err="1">
                <a:solidFill>
                  <a:schemeClr val="dk1"/>
                </a:solidFill>
                <a:latin typeface="Arial"/>
                <a:ea typeface="Arial"/>
                <a:cs typeface="Arial"/>
                <a:sym typeface="Arial"/>
              </a:rPr>
              <a:t>mentorship.artsci.washington.edu</a:t>
            </a:r>
            <a:r>
              <a:rPr lang="en-US" sz="1100" dirty="0">
                <a:solidFill>
                  <a:schemeClr val="dk1"/>
                </a:solidFill>
                <a:latin typeface="Arial"/>
                <a:ea typeface="Arial"/>
                <a:cs typeface="Arial"/>
                <a:sym typeface="Arial"/>
              </a:rPr>
              <a:t>/ </a:t>
            </a:r>
            <a:endParaRPr dirty="0"/>
          </a:p>
        </p:txBody>
      </p:sp>
    </p:spTree>
    <p:extLst>
      <p:ext uri="{BB962C8B-B14F-4D97-AF65-F5344CB8AC3E}">
        <p14:creationId xmlns:p14="http://schemas.microsoft.com/office/powerpoint/2010/main" val="1913350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 name="Google Shape;3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C2E45E-9180-A348-A163-C18534C59E7E}" type="slidenum">
              <a:rPr lang="en-US" smtClean="0"/>
              <a:t>3</a:t>
            </a:fld>
            <a:endParaRPr lang="en-US"/>
          </a:p>
        </p:txBody>
      </p:sp>
    </p:spTree>
    <p:extLst>
      <p:ext uri="{BB962C8B-B14F-4D97-AF65-F5344CB8AC3E}">
        <p14:creationId xmlns:p14="http://schemas.microsoft.com/office/powerpoint/2010/main" val="80235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619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661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873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645E-F50D-133D-1A21-51E68839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C26B8-439E-5B18-599D-94391A0AEFE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6EC2F6B-C1E5-CF14-C6E4-F17453662612}"/>
              </a:ext>
            </a:extLst>
          </p:cNvPr>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Tia Brown McNair, Estela Mara Bensimon, and Lindsey Malcom-</a:t>
            </a:r>
            <a:r>
              <a:rPr lang="en-US" sz="1100" b="0" i="0" u="none" strike="noStrike" cap="none" dirty="0" err="1">
                <a:solidFill>
                  <a:srgbClr val="000000"/>
                </a:solidFill>
                <a:effectLst/>
                <a:latin typeface="Arial"/>
                <a:ea typeface="Arial"/>
                <a:cs typeface="Arial"/>
                <a:sym typeface="Arial"/>
              </a:rPr>
              <a:t>Piqueux</a:t>
            </a:r>
            <a:r>
              <a:rPr lang="en-US" sz="1100" b="0" i="0" u="none" strike="noStrike" cap="none" dirty="0">
                <a:solidFill>
                  <a:srgbClr val="000000"/>
                </a:solidFill>
                <a:effectLst/>
                <a:latin typeface="Arial"/>
                <a:ea typeface="Arial"/>
                <a:cs typeface="Arial"/>
                <a:sym typeface="Arial"/>
              </a:rPr>
              <a:t> (2020)</a:t>
            </a:r>
          </a:p>
          <a:p>
            <a:r>
              <a:rPr lang="en-US" sz="1100" b="0" i="0" u="none" strike="noStrike" cap="none" dirty="0">
                <a:solidFill>
                  <a:srgbClr val="000000"/>
                </a:solidFill>
                <a:effectLst/>
                <a:latin typeface="Arial"/>
                <a:ea typeface="Arial"/>
                <a:cs typeface="Arial"/>
                <a:sym typeface="Arial"/>
              </a:rPr>
              <a:t>Tia Brown McNair, Susan Albertine, Nicole McDonald, Thomas Major, Jr, and Michelle Asha Cooper (2022)</a:t>
            </a:r>
            <a:endParaRPr lang="en-US" dirty="0"/>
          </a:p>
        </p:txBody>
      </p:sp>
    </p:spTree>
    <p:extLst>
      <p:ext uri="{BB962C8B-B14F-4D97-AF65-F5344CB8AC3E}">
        <p14:creationId xmlns:p14="http://schemas.microsoft.com/office/powerpoint/2010/main" val="187989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3D5E7-4FA8-E938-9E70-393ED0588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CD5F5-6C41-23CB-974F-B5BE3BFD606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223F5FE-4C80-6833-3AB6-4A40409774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05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dirty="0"/>
              <a:t>How EJI work in the college connects to larger university-wide efforts</a:t>
            </a:r>
            <a:endParaRPr dirty="0"/>
          </a:p>
          <a:p>
            <a:pPr marL="457200" marR="0" lvl="0" indent="-298450" algn="l" rtl="0">
              <a:lnSpc>
                <a:spcPct val="100000"/>
              </a:lnSpc>
              <a:spcBef>
                <a:spcPts val="0"/>
              </a:spcBef>
              <a:spcAft>
                <a:spcPts val="0"/>
              </a:spcAft>
              <a:buClr>
                <a:srgbClr val="000000"/>
              </a:buClr>
              <a:buSzPts val="1100"/>
              <a:buFont typeface="Arial"/>
              <a:buChar char="●"/>
            </a:pPr>
            <a:r>
              <a:rPr lang="en-US" dirty="0"/>
              <a:t>Where you can find the college’s vision and action plan</a:t>
            </a:r>
            <a:endParaRPr dirty="0"/>
          </a:p>
          <a:p>
            <a:pPr marL="457200" marR="0" lvl="0" indent="-298450" algn="l" rtl="0">
              <a:lnSpc>
                <a:spcPct val="100000"/>
              </a:lnSpc>
              <a:spcBef>
                <a:spcPts val="0"/>
              </a:spcBef>
              <a:spcAft>
                <a:spcPts val="0"/>
              </a:spcAft>
              <a:buClr>
                <a:srgbClr val="000000"/>
              </a:buClr>
              <a:buSzPts val="1100"/>
              <a:buFont typeface="Arial"/>
              <a:buChar char="●"/>
            </a:pPr>
            <a:r>
              <a:rPr lang="en-US" dirty="0"/>
              <a:t>Dept EJI pages</a:t>
            </a:r>
            <a:endParaRPr dirty="0"/>
          </a:p>
          <a:p>
            <a:pPr marL="914400" lvl="1" indent="-298450" algn="l" rtl="0">
              <a:lnSpc>
                <a:spcPct val="100000"/>
              </a:lnSpc>
              <a:spcBef>
                <a:spcPts val="0"/>
              </a:spcBef>
              <a:spcAft>
                <a:spcPts val="0"/>
              </a:spcAft>
              <a:buSzPts val="1100"/>
              <a:buChar char="○"/>
            </a:pPr>
            <a:r>
              <a:rPr lang="en-US" dirty="0"/>
              <a:t>https://</a:t>
            </a:r>
            <a:r>
              <a:rPr lang="en-US" dirty="0" err="1"/>
              <a:t>artsci.washington.edu</a:t>
            </a:r>
            <a:r>
              <a:rPr lang="en-US" dirty="0"/>
              <a:t>/about/diversity-equity-inclusion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
        <p:cNvGrpSpPr/>
        <p:nvPr/>
      </p:nvGrpSpPr>
      <p:grpSpPr>
        <a:xfrm>
          <a:off x="0" y="0"/>
          <a:ext cx="0" cy="0"/>
          <a:chOff x="0" y="0"/>
          <a:chExt cx="0" cy="0"/>
        </a:xfrm>
      </p:grpSpPr>
      <p:pic>
        <p:nvPicPr>
          <p:cNvPr id="8" name="Google Shape;8;p6" descr="University of Washington logo"/>
          <p:cNvPicPr preferRelativeResize="0"/>
          <p:nvPr/>
        </p:nvPicPr>
        <p:blipFill rotWithShape="1">
          <a:blip r:embed="rId2">
            <a:alphaModFix/>
          </a:blip>
          <a:srcRect/>
          <a:stretch/>
        </p:blipFill>
        <p:spPr>
          <a:xfrm>
            <a:off x="792039" y="1269313"/>
            <a:ext cx="2425296" cy="163374"/>
          </a:xfrm>
          <a:prstGeom prst="rect">
            <a:avLst/>
          </a:prstGeom>
          <a:noFill/>
          <a:ln>
            <a:noFill/>
          </a:ln>
        </p:spPr>
      </p:pic>
      <p:sp>
        <p:nvSpPr>
          <p:cNvPr id="9" name="Google Shape;9;p6"/>
          <p:cNvSpPr txBox="1">
            <a:spLocks noGrp="1"/>
          </p:cNvSpPr>
          <p:nvPr>
            <p:ph type="title"/>
          </p:nvPr>
        </p:nvSpPr>
        <p:spPr>
          <a:xfrm>
            <a:off x="671757" y="1559791"/>
            <a:ext cx="6972300" cy="2629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4B2E83"/>
              </a:buClr>
              <a:buSzPts val="5000"/>
              <a:buFont typeface="Encode Sans Black"/>
              <a:buNone/>
              <a:defRPr sz="5000" b="1" i="0" u="none" strike="noStrike" cap="none">
                <a:solidFill>
                  <a:srgbClr val="4B2E83"/>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 name="Google Shape;10;p6"/>
          <p:cNvPicPr preferRelativeResize="0"/>
          <p:nvPr/>
        </p:nvPicPr>
        <p:blipFill rotWithShape="1">
          <a:blip r:embed="rId3">
            <a:alphaModFix/>
          </a:blip>
          <a:srcRect/>
          <a:stretch/>
        </p:blipFill>
        <p:spPr>
          <a:xfrm>
            <a:off x="792039" y="4341247"/>
            <a:ext cx="1495444" cy="130555"/>
          </a:xfrm>
          <a:prstGeom prst="rect">
            <a:avLst/>
          </a:prstGeom>
          <a:noFill/>
          <a:ln>
            <a:noFill/>
          </a:ln>
        </p:spPr>
      </p:pic>
      <p:pic>
        <p:nvPicPr>
          <p:cNvPr id="11" name="Google Shape;11;p6" descr="W logo"/>
          <p:cNvPicPr preferRelativeResize="0"/>
          <p:nvPr/>
        </p:nvPicPr>
        <p:blipFill rotWithShape="1">
          <a:blip r:embed="rId4">
            <a:alphaModFix/>
          </a:blip>
          <a:srcRect/>
          <a:stretch/>
        </p:blipFill>
        <p:spPr>
          <a:xfrm>
            <a:off x="7772400" y="5710428"/>
            <a:ext cx="1371600" cy="92354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2"/>
        <p:cNvGrpSpPr/>
        <p:nvPr/>
      </p:nvGrpSpPr>
      <p:grpSpPr>
        <a:xfrm>
          <a:off x="0" y="0"/>
          <a:ext cx="0" cy="0"/>
          <a:chOff x="0" y="0"/>
          <a:chExt cx="0" cy="0"/>
        </a:xfrm>
      </p:grpSpPr>
      <p:sp>
        <p:nvSpPr>
          <p:cNvPr id="13" name="Google Shape;13;p9"/>
          <p:cNvSpPr txBox="1">
            <a:spLocks noGrp="1"/>
          </p:cNvSpPr>
          <p:nvPr>
            <p:ph type="title"/>
          </p:nvPr>
        </p:nvSpPr>
        <p:spPr>
          <a:xfrm>
            <a:off x="671757" y="371511"/>
            <a:ext cx="8064600" cy="992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 name="Google Shape;14;p9"/>
          <p:cNvPicPr preferRelativeResize="0"/>
          <p:nvPr/>
        </p:nvPicPr>
        <p:blipFill rotWithShape="1">
          <a:blip r:embed="rId2">
            <a:alphaModFix/>
          </a:blip>
          <a:srcRect/>
          <a:stretch/>
        </p:blipFill>
        <p:spPr>
          <a:xfrm>
            <a:off x="779464" y="1384924"/>
            <a:ext cx="789556" cy="68929"/>
          </a:xfrm>
          <a:prstGeom prst="rect">
            <a:avLst/>
          </a:prstGeom>
          <a:noFill/>
          <a:ln>
            <a:noFill/>
          </a:ln>
        </p:spPr>
      </p:pic>
      <p:sp>
        <p:nvSpPr>
          <p:cNvPr id="15" name="Google Shape;15;p9"/>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6" name="Google Shape;16;p9"/>
          <p:cNvPicPr preferRelativeResize="0"/>
          <p:nvPr/>
        </p:nvPicPr>
        <p:blipFill rotWithShape="1">
          <a:blip r:embed="rId3">
            <a:alphaModFix/>
          </a:blip>
          <a:srcRect/>
          <a:stretch/>
        </p:blipFill>
        <p:spPr>
          <a:xfrm>
            <a:off x="7772400" y="5710428"/>
            <a:ext cx="1371600" cy="92354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628649" y="371510"/>
            <a:ext cx="8227800" cy="992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4B2E83"/>
              </a:buClr>
              <a:buSzPts val="3000"/>
              <a:buFont typeface="Encode Sans Black"/>
              <a:buNone/>
              <a:defRPr sz="3000" b="1" i="0" u="none" strike="noStrike" cap="none">
                <a:solidFill>
                  <a:srgbClr val="4B2E83"/>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 name="Google Shape;19;p10"/>
          <p:cNvPicPr preferRelativeResize="0"/>
          <p:nvPr/>
        </p:nvPicPr>
        <p:blipFill rotWithShape="1">
          <a:blip r:embed="rId2">
            <a:alphaModFix/>
          </a:blip>
          <a:srcRect/>
          <a:stretch/>
        </p:blipFill>
        <p:spPr>
          <a:xfrm>
            <a:off x="779464" y="1384924"/>
            <a:ext cx="789556" cy="68929"/>
          </a:xfrm>
          <a:prstGeom prst="rect">
            <a:avLst/>
          </a:prstGeom>
          <a:noFill/>
          <a:ln>
            <a:noFill/>
          </a:ln>
        </p:spPr>
      </p:pic>
      <p:sp>
        <p:nvSpPr>
          <p:cNvPr id="20" name="Google Shape;20;p10"/>
          <p:cNvSpPr txBox="1">
            <a:spLocks noGrp="1"/>
          </p:cNvSpPr>
          <p:nvPr>
            <p:ph type="body" idx="1"/>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Google Shape;21;p10"/>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 name="Google Shape;22;p10"/>
          <p:cNvPicPr preferRelativeResize="0"/>
          <p:nvPr/>
        </p:nvPicPr>
        <p:blipFill rotWithShape="1">
          <a:blip r:embed="rId3">
            <a:alphaModFix/>
          </a:blip>
          <a:srcRect/>
          <a:stretch/>
        </p:blipFill>
        <p:spPr>
          <a:xfrm>
            <a:off x="7772400" y="5710428"/>
            <a:ext cx="1371600" cy="92354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23"/>
        <p:cNvGrpSpPr/>
        <p:nvPr/>
      </p:nvGrpSpPr>
      <p:grpSpPr>
        <a:xfrm>
          <a:off x="0" y="0"/>
          <a:ext cx="0" cy="0"/>
          <a:chOff x="0" y="0"/>
          <a:chExt cx="0" cy="0"/>
        </a:xfrm>
      </p:grpSpPr>
      <p:cxnSp>
        <p:nvCxnSpPr>
          <p:cNvPr id="24" name="Google Shape;24;g2455fb35f41_0_661"/>
          <p:cNvCxnSpPr/>
          <p:nvPr/>
        </p:nvCxnSpPr>
        <p:spPr>
          <a:xfrm>
            <a:off x="2477724" y="554200"/>
            <a:ext cx="6244200" cy="0"/>
          </a:xfrm>
          <a:prstGeom prst="straightConnector1">
            <a:avLst/>
          </a:prstGeom>
          <a:noFill/>
          <a:ln w="38100" cap="flat" cmpd="sng">
            <a:solidFill>
              <a:schemeClr val="dk2"/>
            </a:solidFill>
            <a:prstDash val="solid"/>
            <a:round/>
            <a:headEnd type="none" w="sm" len="sm"/>
            <a:tailEnd type="none" w="sm" len="sm"/>
          </a:ln>
        </p:spPr>
      </p:cxnSp>
      <p:cxnSp>
        <p:nvCxnSpPr>
          <p:cNvPr id="25" name="Google Shape;25;g2455fb35f41_0_661"/>
          <p:cNvCxnSpPr/>
          <p:nvPr/>
        </p:nvCxnSpPr>
        <p:spPr>
          <a:xfrm>
            <a:off x="2477724" y="632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6" name="Google Shape;26;g2455fb35f41_0_661"/>
          <p:cNvCxnSpPr/>
          <p:nvPr/>
        </p:nvCxnSpPr>
        <p:spPr>
          <a:xfrm>
            <a:off x="425198" y="554200"/>
            <a:ext cx="183300" cy="0"/>
          </a:xfrm>
          <a:prstGeom prst="straightConnector1">
            <a:avLst/>
          </a:prstGeom>
          <a:noFill/>
          <a:ln w="19050" cap="flat" cmpd="sng">
            <a:solidFill>
              <a:schemeClr val="dk2"/>
            </a:solidFill>
            <a:prstDash val="solid"/>
            <a:round/>
            <a:headEnd type="none" w="sm" len="sm"/>
            <a:tailEnd type="none" w="sm" len="sm"/>
          </a:ln>
        </p:spPr>
      </p:cxnSp>
      <p:sp>
        <p:nvSpPr>
          <p:cNvPr id="27" name="Google Shape;27;g2455fb35f41_0_661"/>
          <p:cNvSpPr txBox="1">
            <a:spLocks noGrp="1"/>
          </p:cNvSpPr>
          <p:nvPr>
            <p:ph type="title"/>
          </p:nvPr>
        </p:nvSpPr>
        <p:spPr>
          <a:xfrm>
            <a:off x="2400250" y="767933"/>
            <a:ext cx="6321600" cy="847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8" name="Google Shape;28;g2455fb35f41_0_661"/>
          <p:cNvSpPr txBox="1">
            <a:spLocks noGrp="1"/>
          </p:cNvSpPr>
          <p:nvPr>
            <p:ph type="body" idx="1"/>
          </p:nvPr>
        </p:nvSpPr>
        <p:spPr>
          <a:xfrm>
            <a:off x="2410112" y="2127701"/>
            <a:ext cx="6321600" cy="40032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9" name="Google Shape;29;g2455fb35f41_0_661"/>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774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5" descr="RainAngle-7502.png"/>
          <p:cNvPicPr preferRelativeResize="0"/>
          <p:nvPr/>
        </p:nvPicPr>
        <p:blipFill rotWithShape="1">
          <a:blip r:embed="rId7">
            <a:alphaModFix/>
          </a:blip>
          <a:srcRect l="22004" t="9712" r="21818" b="88694"/>
          <a:stretch/>
        </p:blipFill>
        <p:spPr>
          <a:xfrm>
            <a:off x="0" y="0"/>
            <a:ext cx="9144002" cy="1984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nbc.com/2024/02/15/racial-wage-gap-starts-as-early-as-16-heres-why.html" TargetMode="External"/><Relationship Id="rId2" Type="http://schemas.openxmlformats.org/officeDocument/2006/relationships/hyperlink" Target="https://www.aclu.org/documents/amici-curiae-of-the-aclu-aclu-va-in-coalition-for-t-j-v-fairfax-county-school-board" TargetMode="External"/><Relationship Id="rId1" Type="http://schemas.openxmlformats.org/officeDocument/2006/relationships/slideLayout" Target="../slideLayouts/slideLayout2.xml"/><Relationship Id="rId5" Type="http://schemas.openxmlformats.org/officeDocument/2006/relationships/hyperlink" Target="https://nwlc.org/wp-content/uploads/2021/03/EPD-2021-v1.pdf" TargetMode="External"/><Relationship Id="rId4" Type="http://schemas.openxmlformats.org/officeDocument/2006/relationships/hyperlink" Target="https://www.nytimes.com/2021/06/28/business/economy/black-workers-racial-pay-gap.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1"/>
          <p:cNvSpPr txBox="1">
            <a:spLocks noGrp="1"/>
          </p:cNvSpPr>
          <p:nvPr>
            <p:ph type="title"/>
          </p:nvPr>
        </p:nvSpPr>
        <p:spPr>
          <a:xfrm>
            <a:off x="671757" y="1559791"/>
            <a:ext cx="8125002" cy="2629056"/>
          </a:xfrm>
          <a:prstGeom prst="rect">
            <a:avLst/>
          </a:prstGeom>
          <a:noFill/>
          <a:ln>
            <a:noFill/>
          </a:ln>
        </p:spPr>
        <p:txBody>
          <a:bodyPr spcFirstLastPara="1" wrap="square" lIns="91425" tIns="45700" rIns="91425" bIns="45700" anchor="b" anchorCtr="0">
            <a:noAutofit/>
          </a:bodyPr>
          <a:lstStyle/>
          <a:p>
            <a:pPr lvl="0"/>
            <a:r>
              <a:rPr lang="en-US" sz="4400" dirty="0">
                <a:latin typeface="Arial" panose="020B0604020202020204" pitchFamily="34" charset="0"/>
                <a:cs typeface="Arial" panose="020B0604020202020204" pitchFamily="34" charset="0"/>
              </a:rPr>
              <a:t>Reaffirming Commitments to </a:t>
            </a:r>
            <a:r>
              <a:rPr lang="en-US" sz="4400" dirty="0">
                <a:latin typeface="Helvetica" pitchFamily="2" charset="0"/>
              </a:rPr>
              <a:t>Equity, Justice, and Inclusion in the Current Climate </a:t>
            </a:r>
            <a:endParaRPr sz="4400" dirty="0"/>
          </a:p>
        </p:txBody>
      </p:sp>
      <p:sp>
        <p:nvSpPr>
          <p:cNvPr id="35" name="Google Shape;35;p1"/>
          <p:cNvSpPr txBox="1"/>
          <p:nvPr/>
        </p:nvSpPr>
        <p:spPr>
          <a:xfrm>
            <a:off x="746234" y="4774989"/>
            <a:ext cx="4057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Maya Angela Smith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Associate Dean for Equity, Justice, and Inclusion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College of Arts and Sciences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University of Washington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570A-A3D9-AAA4-4447-08FC39BD569C}"/>
              </a:ext>
            </a:extLst>
          </p:cNvPr>
          <p:cNvSpPr>
            <a:spLocks noGrp="1"/>
          </p:cNvSpPr>
          <p:nvPr>
            <p:ph type="title"/>
          </p:nvPr>
        </p:nvSpPr>
        <p:spPr>
          <a:xfrm>
            <a:off x="5081285" y="371511"/>
            <a:ext cx="3655071" cy="992100"/>
          </a:xfrm>
        </p:spPr>
        <p:txBody>
          <a:bodyPr wrap="square" anchor="ctr">
            <a:normAutofit/>
          </a:bodyPr>
          <a:lstStyle/>
          <a:p>
            <a:pPr>
              <a:lnSpc>
                <a:spcPct val="90000"/>
              </a:lnSpc>
            </a:pPr>
            <a:r>
              <a:rPr lang="en-US" sz="4300" b="0" dirty="0"/>
              <a:t>James Banks</a:t>
            </a:r>
          </a:p>
        </p:txBody>
      </p:sp>
      <p:sp>
        <p:nvSpPr>
          <p:cNvPr id="3" name="Text Placeholder 2">
            <a:extLst>
              <a:ext uri="{FF2B5EF4-FFF2-40B4-BE49-F238E27FC236}">
                <a16:creationId xmlns:a16="http://schemas.microsoft.com/office/drawing/2014/main" id="{88656679-4E29-12EC-8098-ED6A3C657CCE}"/>
              </a:ext>
            </a:extLst>
          </p:cNvPr>
          <p:cNvSpPr>
            <a:spLocks noGrp="1"/>
          </p:cNvSpPr>
          <p:nvPr>
            <p:ph type="body" idx="1"/>
          </p:nvPr>
        </p:nvSpPr>
        <p:spPr>
          <a:xfrm>
            <a:off x="402490" y="2484076"/>
            <a:ext cx="4678795" cy="4154790"/>
          </a:xfrm>
          <a:prstGeom prst="rect">
            <a:avLst/>
          </a:prstGeom>
          <a:noFill/>
          <a:ln>
            <a:noFill/>
          </a:ln>
        </p:spPr>
        <p:txBody>
          <a:bodyPr anchor="t">
            <a:noAutofit/>
          </a:bodyPr>
          <a:lstStyle/>
          <a:p>
            <a:pPr marL="285750" indent="-285750">
              <a:spcAft>
                <a:spcPts val="600"/>
              </a:spcAft>
              <a:buFont typeface="Arial" panose="020B0604020202020204" pitchFamily="34" charset="0"/>
              <a:buChar char="•"/>
            </a:pPr>
            <a:r>
              <a:rPr lang="en-US" sz="2000" b="0" i="0" u="none" strike="noStrike" cap="none" dirty="0">
                <a:solidFill>
                  <a:srgbClr val="4B2E83"/>
                </a:solidFill>
              </a:rPr>
              <a:t>Democracy is fragile</a:t>
            </a:r>
          </a:p>
          <a:p>
            <a:pPr marL="285750" indent="-285750">
              <a:spcAft>
                <a:spcPts val="600"/>
              </a:spcAft>
              <a:buFont typeface="Arial" panose="020B0604020202020204" pitchFamily="34" charset="0"/>
              <a:buChar char="•"/>
            </a:pPr>
            <a:r>
              <a:rPr lang="en-US" sz="2000" b="0" i="0" u="none" strike="noStrike" cap="none" dirty="0">
                <a:solidFill>
                  <a:srgbClr val="4B2E83"/>
                </a:solidFill>
              </a:rPr>
              <a:t>Teaching about diversity, equity, justice, and democratic participation is not peripheral, but essential, to education </a:t>
            </a:r>
          </a:p>
          <a:p>
            <a:pPr marL="285750" indent="-285750">
              <a:spcAft>
                <a:spcPts val="600"/>
              </a:spcAft>
              <a:buFont typeface="Arial" panose="020B0604020202020204" pitchFamily="34" charset="0"/>
              <a:buChar char="•"/>
            </a:pPr>
            <a:r>
              <a:rPr lang="en-US" sz="2000" b="0" i="0" u="none" strike="noStrike" cap="none" dirty="0">
                <a:solidFill>
                  <a:srgbClr val="4B2E83"/>
                </a:solidFill>
              </a:rPr>
              <a:t>Faculty need to continue to teach, research, write, and engage with the world </a:t>
            </a:r>
          </a:p>
          <a:p>
            <a:pPr marL="285750" indent="-285750">
              <a:spcAft>
                <a:spcPts val="600"/>
              </a:spcAft>
              <a:buFont typeface="Arial" panose="020B0604020202020204" pitchFamily="34" charset="0"/>
              <a:buChar char="•"/>
            </a:pPr>
            <a:r>
              <a:rPr lang="en-US" sz="2000" b="0" i="0" u="none" strike="noStrike" cap="none" dirty="0">
                <a:solidFill>
                  <a:srgbClr val="4B2E83"/>
                </a:solidFill>
              </a:rPr>
              <a:t>Our core mission, preparing students to engage a complex and diverse society, has not changed</a:t>
            </a:r>
          </a:p>
        </p:txBody>
      </p:sp>
      <p:pic>
        <p:nvPicPr>
          <p:cNvPr id="4" name="Picture 3" descr="james banks">
            <a:extLst>
              <a:ext uri="{FF2B5EF4-FFF2-40B4-BE49-F238E27FC236}">
                <a16:creationId xmlns:a16="http://schemas.microsoft.com/office/drawing/2014/main" id="{4EF2F7BB-A78E-41B6-6CE4-CD4DD0C85F22}"/>
              </a:ext>
            </a:extLst>
          </p:cNvPr>
          <p:cNvPicPr>
            <a:picLocks noChangeAspect="1"/>
          </p:cNvPicPr>
          <p:nvPr/>
        </p:nvPicPr>
        <p:blipFill>
          <a:blip r:embed="rId3"/>
          <a:srcRect t="3447" r="2" b="2"/>
          <a:stretch>
            <a:fillRect/>
          </a:stretch>
        </p:blipFill>
        <p:spPr>
          <a:xfrm>
            <a:off x="2314938" y="219134"/>
            <a:ext cx="1687734" cy="1957429"/>
          </a:xfrm>
          <a:prstGeom prst="rect">
            <a:avLst/>
          </a:prstGeom>
          <a:noFill/>
          <a:ln>
            <a:noFill/>
          </a:ln>
        </p:spPr>
      </p:pic>
      <p:pic>
        <p:nvPicPr>
          <p:cNvPr id="7" name="Picture 6" descr="Cover image for Standing Strong in Undemocratic Times, isbn: 9780807784280">
            <a:extLst>
              <a:ext uri="{FF2B5EF4-FFF2-40B4-BE49-F238E27FC236}">
                <a16:creationId xmlns:a16="http://schemas.microsoft.com/office/drawing/2014/main" id="{11CEC994-23E5-C136-B84B-5F1241B97D82}"/>
              </a:ext>
            </a:extLst>
          </p:cNvPr>
          <p:cNvPicPr>
            <a:picLocks noChangeAspect="1"/>
          </p:cNvPicPr>
          <p:nvPr/>
        </p:nvPicPr>
        <p:blipFill>
          <a:blip r:embed="rId4"/>
          <a:stretch>
            <a:fillRect/>
          </a:stretch>
        </p:blipFill>
        <p:spPr>
          <a:xfrm>
            <a:off x="5141330" y="1448835"/>
            <a:ext cx="3428403" cy="5037654"/>
          </a:xfrm>
          <a:prstGeom prst="rect">
            <a:avLst/>
          </a:prstGeom>
        </p:spPr>
      </p:pic>
    </p:spTree>
    <p:extLst>
      <p:ext uri="{BB962C8B-B14F-4D97-AF65-F5344CB8AC3E}">
        <p14:creationId xmlns:p14="http://schemas.microsoft.com/office/powerpoint/2010/main" val="43600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5603C-AD03-420C-2C03-2D0BB73F8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E269A-2CF3-6406-2534-6C2AD589DC18}"/>
              </a:ext>
            </a:extLst>
          </p:cNvPr>
          <p:cNvSpPr>
            <a:spLocks noGrp="1"/>
          </p:cNvSpPr>
          <p:nvPr>
            <p:ph type="title"/>
          </p:nvPr>
        </p:nvSpPr>
        <p:spPr>
          <a:xfrm>
            <a:off x="4307193" y="305818"/>
            <a:ext cx="4942390" cy="992100"/>
          </a:xfrm>
        </p:spPr>
        <p:txBody>
          <a:bodyPr wrap="square" anchor="ctr">
            <a:normAutofit fontScale="90000"/>
          </a:bodyPr>
          <a:lstStyle/>
          <a:p>
            <a:pPr>
              <a:lnSpc>
                <a:spcPct val="90000"/>
              </a:lnSpc>
            </a:pPr>
            <a:r>
              <a:rPr lang="en-US" sz="4300" b="0" dirty="0"/>
              <a:t>Tia Brown McNair</a:t>
            </a:r>
          </a:p>
        </p:txBody>
      </p:sp>
      <p:sp>
        <p:nvSpPr>
          <p:cNvPr id="3" name="Text Placeholder 2">
            <a:extLst>
              <a:ext uri="{FF2B5EF4-FFF2-40B4-BE49-F238E27FC236}">
                <a16:creationId xmlns:a16="http://schemas.microsoft.com/office/drawing/2014/main" id="{2028C07B-B920-1F7E-8E8F-A40989E1C4C5}"/>
              </a:ext>
            </a:extLst>
          </p:cNvPr>
          <p:cNvSpPr>
            <a:spLocks noGrp="1"/>
          </p:cNvSpPr>
          <p:nvPr>
            <p:ph type="body" idx="1"/>
          </p:nvPr>
        </p:nvSpPr>
        <p:spPr>
          <a:xfrm>
            <a:off x="170068" y="2468096"/>
            <a:ext cx="5290083" cy="4263105"/>
          </a:xfrm>
          <a:prstGeom prst="rect">
            <a:avLst/>
          </a:prstGeom>
          <a:noFill/>
          <a:ln>
            <a:noFill/>
          </a:ln>
        </p:spPr>
        <p:txBody>
          <a:bodyPr anchor="t">
            <a:noAutofit/>
          </a:bodyPr>
          <a:lstStyle/>
          <a:p>
            <a:pPr marL="285750" indent="-285750">
              <a:spcAft>
                <a:spcPts val="600"/>
              </a:spcAft>
              <a:buFont typeface="Arial" panose="020B0604020202020204" pitchFamily="34" charset="0"/>
              <a:buChar char="•"/>
            </a:pPr>
            <a:r>
              <a:rPr lang="en-US" sz="1900" dirty="0"/>
              <a:t>Question is less about whether students are “ready” for our institutions and more about whether our institutions are ready for the students we serve</a:t>
            </a:r>
          </a:p>
          <a:p>
            <a:pPr marL="285750" indent="-285750">
              <a:spcAft>
                <a:spcPts val="600"/>
              </a:spcAft>
              <a:buFont typeface="Arial" panose="020B0604020202020204" pitchFamily="34" charset="0"/>
              <a:buChar char="•"/>
            </a:pPr>
            <a:r>
              <a:rPr lang="en-US" sz="1900" dirty="0"/>
              <a:t>Equity - whether our policies, classrooms, advising structures, curricula, and campus cultures are producing equitable outcomes</a:t>
            </a:r>
          </a:p>
          <a:p>
            <a:pPr marL="285750" indent="-285750">
              <a:spcAft>
                <a:spcPts val="600"/>
              </a:spcAft>
              <a:buFont typeface="Arial" panose="020B0604020202020204" pitchFamily="34" charset="0"/>
              <a:buChar char="•"/>
            </a:pPr>
            <a:r>
              <a:rPr lang="en-US" sz="1900" dirty="0"/>
              <a:t>Targeted universalism - universal goals for all groups using targeted, customized processes to help different populations achieve those goals</a:t>
            </a:r>
            <a:endParaRPr lang="en-US" sz="1900" b="0" i="0" u="none" strike="noStrike" cap="none" dirty="0">
              <a:solidFill>
                <a:srgbClr val="4B2E83"/>
              </a:solidFill>
            </a:endParaRPr>
          </a:p>
        </p:txBody>
      </p:sp>
      <p:pic>
        <p:nvPicPr>
          <p:cNvPr id="5" name="Picture 4" descr="Alliance For Higher Education — Tia McNair">
            <a:extLst>
              <a:ext uri="{FF2B5EF4-FFF2-40B4-BE49-F238E27FC236}">
                <a16:creationId xmlns:a16="http://schemas.microsoft.com/office/drawing/2014/main" id="{92E3511B-F434-1B70-CF11-52B9F6F5930A}"/>
              </a:ext>
            </a:extLst>
          </p:cNvPr>
          <p:cNvPicPr>
            <a:picLocks noChangeAspect="1"/>
          </p:cNvPicPr>
          <p:nvPr/>
        </p:nvPicPr>
        <p:blipFill>
          <a:blip r:embed="rId3"/>
          <a:stretch>
            <a:fillRect/>
          </a:stretch>
        </p:blipFill>
        <p:spPr>
          <a:xfrm>
            <a:off x="2176706" y="305818"/>
            <a:ext cx="1874435" cy="1961909"/>
          </a:xfrm>
          <a:prstGeom prst="rect">
            <a:avLst/>
          </a:prstGeom>
        </p:spPr>
      </p:pic>
      <p:pic>
        <p:nvPicPr>
          <p:cNvPr id="8" name="Picture 7">
            <a:extLst>
              <a:ext uri="{FF2B5EF4-FFF2-40B4-BE49-F238E27FC236}">
                <a16:creationId xmlns:a16="http://schemas.microsoft.com/office/drawing/2014/main" id="{3A4872D5-656D-0870-E809-D3A6AB2E8F4B}"/>
              </a:ext>
            </a:extLst>
          </p:cNvPr>
          <p:cNvPicPr>
            <a:picLocks noChangeAspect="1"/>
          </p:cNvPicPr>
          <p:nvPr/>
        </p:nvPicPr>
        <p:blipFill>
          <a:blip r:embed="rId4"/>
          <a:stretch>
            <a:fillRect/>
          </a:stretch>
        </p:blipFill>
        <p:spPr>
          <a:xfrm>
            <a:off x="5460151" y="3429000"/>
            <a:ext cx="2086419" cy="3042695"/>
          </a:xfrm>
          <a:prstGeom prst="rect">
            <a:avLst/>
          </a:prstGeom>
        </p:spPr>
      </p:pic>
      <p:pic>
        <p:nvPicPr>
          <p:cNvPr id="9" name="Picture 8" descr="From Equity Talk to Equity Walk: Expanding Practitioner Knowledge for Racial Justice in Higher Education">
            <a:extLst>
              <a:ext uri="{FF2B5EF4-FFF2-40B4-BE49-F238E27FC236}">
                <a16:creationId xmlns:a16="http://schemas.microsoft.com/office/drawing/2014/main" id="{D2B99BF4-85BF-A01D-AEB2-A4DBCFDA0A4B}"/>
              </a:ext>
            </a:extLst>
          </p:cNvPr>
          <p:cNvPicPr>
            <a:picLocks noChangeAspect="1"/>
          </p:cNvPicPr>
          <p:nvPr/>
        </p:nvPicPr>
        <p:blipFill>
          <a:blip r:embed="rId5"/>
          <a:stretch>
            <a:fillRect/>
          </a:stretch>
        </p:blipFill>
        <p:spPr>
          <a:xfrm>
            <a:off x="6857586" y="1195608"/>
            <a:ext cx="2391997" cy="3044361"/>
          </a:xfrm>
          <a:prstGeom prst="rect">
            <a:avLst/>
          </a:prstGeom>
        </p:spPr>
      </p:pic>
    </p:spTree>
    <p:extLst>
      <p:ext uri="{BB962C8B-B14F-4D97-AF65-F5344CB8AC3E}">
        <p14:creationId xmlns:p14="http://schemas.microsoft.com/office/powerpoint/2010/main" val="403150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76632-9223-39A4-3861-773B9372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ECC90-FA30-E323-B7B8-A878AFBB0539}"/>
              </a:ext>
            </a:extLst>
          </p:cNvPr>
          <p:cNvSpPr>
            <a:spLocks noGrp="1"/>
          </p:cNvSpPr>
          <p:nvPr>
            <p:ph type="title"/>
          </p:nvPr>
        </p:nvSpPr>
        <p:spPr>
          <a:xfrm>
            <a:off x="5081285" y="371511"/>
            <a:ext cx="3655071" cy="992100"/>
          </a:xfrm>
        </p:spPr>
        <p:txBody>
          <a:bodyPr wrap="square" anchor="ctr">
            <a:normAutofit fontScale="90000"/>
          </a:bodyPr>
          <a:lstStyle/>
          <a:p>
            <a:pPr>
              <a:lnSpc>
                <a:spcPct val="90000"/>
              </a:lnSpc>
            </a:pPr>
            <a:r>
              <a:rPr lang="en-US" sz="4300" b="0" dirty="0"/>
              <a:t>Brian Soucek</a:t>
            </a:r>
          </a:p>
        </p:txBody>
      </p:sp>
      <p:sp>
        <p:nvSpPr>
          <p:cNvPr id="3" name="Text Placeholder 2">
            <a:extLst>
              <a:ext uri="{FF2B5EF4-FFF2-40B4-BE49-F238E27FC236}">
                <a16:creationId xmlns:a16="http://schemas.microsoft.com/office/drawing/2014/main" id="{8DCA44AB-C6F8-0476-A398-15EE740921BF}"/>
              </a:ext>
            </a:extLst>
          </p:cNvPr>
          <p:cNvSpPr>
            <a:spLocks noGrp="1"/>
          </p:cNvSpPr>
          <p:nvPr>
            <p:ph type="body" idx="1"/>
          </p:nvPr>
        </p:nvSpPr>
        <p:spPr>
          <a:xfrm>
            <a:off x="659305" y="2176563"/>
            <a:ext cx="4109465" cy="4154790"/>
          </a:xfrm>
          <a:prstGeom prst="rect">
            <a:avLst/>
          </a:prstGeom>
          <a:noFill/>
          <a:ln>
            <a:noFill/>
          </a:ln>
        </p:spPr>
        <p:txBody>
          <a:bodyPr anchor="t">
            <a:noAutofit/>
          </a:bodyPr>
          <a:lstStyle/>
          <a:p>
            <a:pPr marL="285750" indent="-285750">
              <a:spcAft>
                <a:spcPts val="600"/>
              </a:spcAft>
              <a:buFont typeface="Arial" panose="020B0604020202020204" pitchFamily="34" charset="0"/>
              <a:buChar char="•"/>
            </a:pPr>
            <a:r>
              <a:rPr lang="en-US" sz="2000" dirty="0"/>
              <a:t>Universities are never truly neutral</a:t>
            </a:r>
          </a:p>
          <a:p>
            <a:pPr marL="285750" indent="-285750">
              <a:spcAft>
                <a:spcPts val="600"/>
              </a:spcAft>
              <a:buFont typeface="Arial" panose="020B0604020202020204" pitchFamily="34" charset="0"/>
              <a:buChar char="•"/>
            </a:pPr>
            <a:r>
              <a:rPr lang="en-US" sz="2000" dirty="0"/>
              <a:t>Budgets, hiring priorities, curriculum, admissions practices, nondiscrimination policies, and research investments all express commitments</a:t>
            </a:r>
          </a:p>
          <a:p>
            <a:pPr marL="285750" indent="-285750">
              <a:spcAft>
                <a:spcPts val="600"/>
              </a:spcAft>
              <a:buFont typeface="Arial" panose="020B0604020202020204" pitchFamily="34" charset="0"/>
              <a:buChar char="•"/>
            </a:pPr>
            <a:r>
              <a:rPr lang="en-US" sz="2000" dirty="0"/>
              <a:t>If we want to know what a university actually values, we should look there</a:t>
            </a:r>
            <a:endParaRPr lang="en-US" sz="2000" b="0" i="0" u="none" strike="noStrike" cap="none" dirty="0">
              <a:solidFill>
                <a:srgbClr val="4B2E83"/>
              </a:solidFill>
            </a:endParaRPr>
          </a:p>
        </p:txBody>
      </p:sp>
      <p:pic>
        <p:nvPicPr>
          <p:cNvPr id="5" name="Picture 4" descr="The Opinionated University">
            <a:extLst>
              <a:ext uri="{FF2B5EF4-FFF2-40B4-BE49-F238E27FC236}">
                <a16:creationId xmlns:a16="http://schemas.microsoft.com/office/drawing/2014/main" id="{4E111BC6-3DDF-3C3C-D7B9-7D9D160F7A35}"/>
              </a:ext>
            </a:extLst>
          </p:cNvPr>
          <p:cNvPicPr>
            <a:picLocks noChangeAspect="1"/>
          </p:cNvPicPr>
          <p:nvPr/>
        </p:nvPicPr>
        <p:blipFill>
          <a:blip r:embed="rId3"/>
          <a:stretch>
            <a:fillRect/>
          </a:stretch>
        </p:blipFill>
        <p:spPr>
          <a:xfrm>
            <a:off x="5151003" y="1338648"/>
            <a:ext cx="3333692" cy="5147841"/>
          </a:xfrm>
          <a:prstGeom prst="rect">
            <a:avLst/>
          </a:prstGeom>
        </p:spPr>
      </p:pic>
      <p:pic>
        <p:nvPicPr>
          <p:cNvPr id="6" name="Picture 5" descr="Image of Trump’s order on college free speech will also protect speech he hates - The Washington Post">
            <a:extLst>
              <a:ext uri="{FF2B5EF4-FFF2-40B4-BE49-F238E27FC236}">
                <a16:creationId xmlns:a16="http://schemas.microsoft.com/office/drawing/2014/main" id="{85AFEF72-6868-094E-46E9-5252B73EEEF4}"/>
              </a:ext>
            </a:extLst>
          </p:cNvPr>
          <p:cNvPicPr>
            <a:picLocks noChangeAspect="1"/>
          </p:cNvPicPr>
          <p:nvPr/>
        </p:nvPicPr>
        <p:blipFill>
          <a:blip r:embed="rId4"/>
          <a:stretch>
            <a:fillRect/>
          </a:stretch>
        </p:blipFill>
        <p:spPr>
          <a:xfrm>
            <a:off x="2400970" y="364245"/>
            <a:ext cx="1810116" cy="1810116"/>
          </a:xfrm>
          <a:prstGeom prst="rect">
            <a:avLst/>
          </a:prstGeom>
        </p:spPr>
      </p:pic>
    </p:spTree>
    <p:extLst>
      <p:ext uri="{BB962C8B-B14F-4D97-AF65-F5344CB8AC3E}">
        <p14:creationId xmlns:p14="http://schemas.microsoft.com/office/powerpoint/2010/main" val="294373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4DAA-53E7-6A79-8A41-617E2F42A6CA}"/>
              </a:ext>
            </a:extLst>
          </p:cNvPr>
          <p:cNvSpPr>
            <a:spLocks noGrp="1"/>
          </p:cNvSpPr>
          <p:nvPr>
            <p:ph type="title"/>
          </p:nvPr>
        </p:nvSpPr>
        <p:spPr/>
        <p:txBody>
          <a:bodyPr/>
          <a:lstStyle/>
          <a:p>
            <a:r>
              <a:rPr lang="en-US" dirty="0"/>
              <a:t>Regent Policy No. 33</a:t>
            </a:r>
          </a:p>
        </p:txBody>
      </p:sp>
      <p:sp>
        <p:nvSpPr>
          <p:cNvPr id="3" name="Text Placeholder 2">
            <a:extLst>
              <a:ext uri="{FF2B5EF4-FFF2-40B4-BE49-F238E27FC236}">
                <a16:creationId xmlns:a16="http://schemas.microsoft.com/office/drawing/2014/main" id="{54D41140-7526-0FFE-886A-48E2BD885EC3}"/>
              </a:ext>
            </a:extLst>
          </p:cNvPr>
          <p:cNvSpPr>
            <a:spLocks noGrp="1"/>
          </p:cNvSpPr>
          <p:nvPr>
            <p:ph type="body" idx="1"/>
          </p:nvPr>
        </p:nvSpPr>
        <p:spPr>
          <a:xfrm>
            <a:off x="659457" y="1574680"/>
            <a:ext cx="8076900" cy="4015500"/>
          </a:xfrm>
        </p:spPr>
        <p:txBody>
          <a:bodyPr/>
          <a:lstStyle/>
          <a:p>
            <a:pPr>
              <a:spcAft>
                <a:spcPts val="600"/>
              </a:spcAft>
            </a:pPr>
            <a:r>
              <a:rPr lang="en-US" dirty="0"/>
              <a:t>Diversity, broadly understood</a:t>
            </a:r>
          </a:p>
          <a:p>
            <a:pPr lvl="1">
              <a:spcAft>
                <a:spcPts val="600"/>
              </a:spcAft>
            </a:pPr>
            <a:r>
              <a:rPr lang="en-US" dirty="0"/>
              <a:t>is integral to excellence</a:t>
            </a:r>
          </a:p>
          <a:p>
            <a:pPr lvl="1">
              <a:spcAft>
                <a:spcPts val="600"/>
              </a:spcAft>
            </a:pPr>
            <a:r>
              <a:rPr lang="en-US" dirty="0"/>
              <a:t>is a key part of the academic mission</a:t>
            </a:r>
          </a:p>
          <a:p>
            <a:pPr lvl="1">
              <a:spcAft>
                <a:spcPts val="600"/>
              </a:spcAft>
            </a:pPr>
            <a:r>
              <a:rPr lang="en-US" dirty="0"/>
              <a:t>allows us to challenge one another’s assumptions, broaden one another’s range of experience, and teach one another to see the world from varied perspectives </a:t>
            </a:r>
          </a:p>
          <a:p>
            <a:pPr>
              <a:spcAft>
                <a:spcPts val="600"/>
              </a:spcAft>
            </a:pPr>
            <a:r>
              <a:rPr lang="en-US" dirty="0"/>
              <a:t>There is a need to recruit, support, and retain people from groups that have been historically underrepresented</a:t>
            </a:r>
          </a:p>
          <a:p>
            <a:pPr lvl="1">
              <a:spcAft>
                <a:spcPts val="600"/>
              </a:spcAft>
            </a:pPr>
            <a:r>
              <a:rPr lang="en-US" dirty="0"/>
              <a:t>We can do so while adhering to state and federal law</a:t>
            </a:r>
          </a:p>
        </p:txBody>
      </p:sp>
      <p:sp>
        <p:nvSpPr>
          <p:cNvPr id="4" name="TextBox 3">
            <a:extLst>
              <a:ext uri="{FF2B5EF4-FFF2-40B4-BE49-F238E27FC236}">
                <a16:creationId xmlns:a16="http://schemas.microsoft.com/office/drawing/2014/main" id="{05671D38-4928-FBB8-586D-F757BCE0FF8B}"/>
              </a:ext>
            </a:extLst>
          </p:cNvPr>
          <p:cNvSpPr txBox="1"/>
          <p:nvPr/>
        </p:nvSpPr>
        <p:spPr>
          <a:xfrm>
            <a:off x="1610292" y="5971450"/>
            <a:ext cx="5923416" cy="307777"/>
          </a:xfrm>
          <a:prstGeom prst="rect">
            <a:avLst/>
          </a:prstGeom>
          <a:noFill/>
        </p:spPr>
        <p:txBody>
          <a:bodyPr wrap="none" rtlCol="0">
            <a:spAutoFit/>
          </a:bodyPr>
          <a:lstStyle/>
          <a:p>
            <a:r>
              <a:rPr lang="en-US" dirty="0"/>
              <a:t>https://</a:t>
            </a:r>
            <a:r>
              <a:rPr lang="en-US" dirty="0" err="1"/>
              <a:t>policy.uw.edu</a:t>
            </a:r>
            <a:r>
              <a:rPr lang="en-US" dirty="0"/>
              <a:t>/directory/</a:t>
            </a:r>
            <a:r>
              <a:rPr lang="en-US" dirty="0" err="1"/>
              <a:t>brg</a:t>
            </a:r>
            <a:r>
              <a:rPr lang="en-US" dirty="0"/>
              <a:t>/regent-policies/statement-on-diversity/</a:t>
            </a:r>
          </a:p>
        </p:txBody>
      </p:sp>
    </p:spTree>
    <p:extLst>
      <p:ext uri="{BB962C8B-B14F-4D97-AF65-F5344CB8AC3E}">
        <p14:creationId xmlns:p14="http://schemas.microsoft.com/office/powerpoint/2010/main" val="11489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DB5D-CADC-32DC-DFDF-E39537218D61}"/>
              </a:ext>
            </a:extLst>
          </p:cNvPr>
          <p:cNvSpPr>
            <a:spLocks noGrp="1"/>
          </p:cNvSpPr>
          <p:nvPr>
            <p:ph type="title"/>
          </p:nvPr>
        </p:nvSpPr>
        <p:spPr/>
        <p:txBody>
          <a:bodyPr/>
          <a:lstStyle/>
          <a:p>
            <a:r>
              <a:rPr lang="en-US" dirty="0"/>
              <a:t>The Framing of “Illegal DEI”</a:t>
            </a:r>
          </a:p>
        </p:txBody>
      </p:sp>
      <p:sp>
        <p:nvSpPr>
          <p:cNvPr id="3" name="Text Placeholder 2">
            <a:extLst>
              <a:ext uri="{FF2B5EF4-FFF2-40B4-BE49-F238E27FC236}">
                <a16:creationId xmlns:a16="http://schemas.microsoft.com/office/drawing/2014/main" id="{7DCDFBD4-7820-A743-3FEC-0E59365617DA}"/>
              </a:ext>
            </a:extLst>
          </p:cNvPr>
          <p:cNvSpPr>
            <a:spLocks noGrp="1"/>
          </p:cNvSpPr>
          <p:nvPr>
            <p:ph type="body" idx="1"/>
          </p:nvPr>
        </p:nvSpPr>
        <p:spPr/>
        <p:txBody>
          <a:bodyPr/>
          <a:lstStyle/>
          <a:p>
            <a:pPr>
              <a:spcAft>
                <a:spcPts val="600"/>
              </a:spcAft>
            </a:pPr>
            <a:r>
              <a:rPr lang="en-US" dirty="0"/>
              <a:t>The phrase “illegal DEI” </a:t>
            </a:r>
          </a:p>
          <a:p>
            <a:pPr lvl="1">
              <a:spcAft>
                <a:spcPts val="600"/>
              </a:spcAft>
            </a:pPr>
            <a:r>
              <a:rPr lang="en-US" dirty="0"/>
              <a:t>executive orders</a:t>
            </a:r>
          </a:p>
          <a:p>
            <a:pPr lvl="1">
              <a:spcAft>
                <a:spcPts val="600"/>
              </a:spcAft>
            </a:pPr>
            <a:r>
              <a:rPr lang="en-US" dirty="0"/>
              <a:t>agency guidance</a:t>
            </a:r>
          </a:p>
          <a:p>
            <a:pPr lvl="1">
              <a:spcAft>
                <a:spcPts val="600"/>
              </a:spcAft>
            </a:pPr>
            <a:r>
              <a:rPr lang="en-US" dirty="0"/>
              <a:t>DOJ pressure</a:t>
            </a:r>
          </a:p>
          <a:p>
            <a:pPr lvl="1">
              <a:spcAft>
                <a:spcPts val="600"/>
              </a:spcAft>
            </a:pPr>
            <a:r>
              <a:rPr lang="en-US" dirty="0"/>
              <a:t>attempts to restrict geographic targeting</a:t>
            </a:r>
          </a:p>
          <a:p>
            <a:pPr lvl="1">
              <a:spcAft>
                <a:spcPts val="600"/>
              </a:spcAft>
            </a:pPr>
            <a:r>
              <a:rPr lang="en-US" dirty="0"/>
              <a:t>settlement letters that institutions sign under pressure </a:t>
            </a:r>
          </a:p>
          <a:p>
            <a:pPr>
              <a:spcAft>
                <a:spcPts val="600"/>
              </a:spcAft>
            </a:pPr>
            <a:r>
              <a:rPr lang="en-US" dirty="0"/>
              <a:t>The goal is to make people believe that the very aim of advancing equity and inclusion is unlawful</a:t>
            </a:r>
          </a:p>
        </p:txBody>
      </p:sp>
    </p:spTree>
    <p:extLst>
      <p:ext uri="{BB962C8B-B14F-4D97-AF65-F5344CB8AC3E}">
        <p14:creationId xmlns:p14="http://schemas.microsoft.com/office/powerpoint/2010/main" val="377309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4E10-1F86-769C-5161-54BBEBE5156A}"/>
              </a:ext>
            </a:extLst>
          </p:cNvPr>
          <p:cNvSpPr>
            <a:spLocks noGrp="1"/>
          </p:cNvSpPr>
          <p:nvPr>
            <p:ph type="title"/>
          </p:nvPr>
        </p:nvSpPr>
        <p:spPr/>
        <p:txBody>
          <a:bodyPr/>
          <a:lstStyle/>
          <a:p>
            <a:r>
              <a:rPr lang="en-US" dirty="0"/>
              <a:t>Supreme Court Ruling</a:t>
            </a:r>
          </a:p>
        </p:txBody>
      </p:sp>
      <p:sp>
        <p:nvSpPr>
          <p:cNvPr id="3" name="Text Placeholder 2">
            <a:extLst>
              <a:ext uri="{FF2B5EF4-FFF2-40B4-BE49-F238E27FC236}">
                <a16:creationId xmlns:a16="http://schemas.microsoft.com/office/drawing/2014/main" id="{6671FFF1-B45D-12CE-84A8-749E9DB7F900}"/>
              </a:ext>
            </a:extLst>
          </p:cNvPr>
          <p:cNvSpPr>
            <a:spLocks noGrp="1"/>
          </p:cNvSpPr>
          <p:nvPr>
            <p:ph type="body" idx="1"/>
          </p:nvPr>
        </p:nvSpPr>
        <p:spPr/>
        <p:txBody>
          <a:bodyPr/>
          <a:lstStyle/>
          <a:p>
            <a:pPr>
              <a:spcAft>
                <a:spcPts val="600"/>
              </a:spcAft>
            </a:pPr>
            <a:r>
              <a:rPr lang="en-US" dirty="0"/>
              <a:t>SFFA v. Harvard/UNC (2023)</a:t>
            </a:r>
          </a:p>
          <a:p>
            <a:pPr lvl="1">
              <a:spcAft>
                <a:spcPts val="600"/>
              </a:spcAft>
            </a:pPr>
            <a:r>
              <a:rPr lang="en-US" dirty="0"/>
              <a:t>The Supreme Court struck down certain race-conscious admissions practices, particularly systems that treat race as a check-box category in admissions </a:t>
            </a:r>
          </a:p>
          <a:p>
            <a:pPr lvl="1">
              <a:spcAft>
                <a:spcPts val="600"/>
              </a:spcAft>
            </a:pPr>
            <a:r>
              <a:rPr lang="en-US" dirty="0"/>
              <a:t>Importantly, the Court did not say that the goal of diversity is illegal, describing it as a worthy and commendable goal </a:t>
            </a:r>
          </a:p>
          <a:p>
            <a:pPr lvl="1">
              <a:spcAft>
                <a:spcPts val="600"/>
              </a:spcAft>
            </a:pPr>
            <a:r>
              <a:rPr lang="en-US" dirty="0"/>
              <a:t>Applicants can discuss how race has shaped their experiences, character, leadership, or achievements</a:t>
            </a:r>
          </a:p>
        </p:txBody>
      </p:sp>
    </p:spTree>
    <p:extLst>
      <p:ext uri="{BB962C8B-B14F-4D97-AF65-F5344CB8AC3E}">
        <p14:creationId xmlns:p14="http://schemas.microsoft.com/office/powerpoint/2010/main" val="10941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3D80-AE8E-E7DD-55D6-CEF2A2F86ABE}"/>
              </a:ext>
            </a:extLst>
          </p:cNvPr>
          <p:cNvSpPr>
            <a:spLocks noGrp="1"/>
          </p:cNvSpPr>
          <p:nvPr>
            <p:ph type="title"/>
          </p:nvPr>
        </p:nvSpPr>
        <p:spPr/>
        <p:txBody>
          <a:bodyPr/>
          <a:lstStyle/>
          <a:p>
            <a:r>
              <a:rPr lang="en-US" dirty="0"/>
              <a:t>Initiative 200 (1998) and Compliance</a:t>
            </a:r>
          </a:p>
        </p:txBody>
      </p:sp>
      <p:sp>
        <p:nvSpPr>
          <p:cNvPr id="3" name="Text Placeholder 2">
            <a:extLst>
              <a:ext uri="{FF2B5EF4-FFF2-40B4-BE49-F238E27FC236}">
                <a16:creationId xmlns:a16="http://schemas.microsoft.com/office/drawing/2014/main" id="{C054948E-AFA3-33D1-9115-5617307B438B}"/>
              </a:ext>
            </a:extLst>
          </p:cNvPr>
          <p:cNvSpPr>
            <a:spLocks noGrp="1"/>
          </p:cNvSpPr>
          <p:nvPr>
            <p:ph type="body" idx="1"/>
          </p:nvPr>
        </p:nvSpPr>
        <p:spPr/>
        <p:txBody>
          <a:bodyPr/>
          <a:lstStyle/>
          <a:p>
            <a:pPr>
              <a:spcAft>
                <a:spcPts val="600"/>
              </a:spcAft>
            </a:pPr>
            <a:r>
              <a:rPr lang="en-US" dirty="0"/>
              <a:t>RCW 49.60.400 Discrimination, preferential treatment prohibited</a:t>
            </a:r>
          </a:p>
          <a:p>
            <a:pPr lvl="1">
              <a:spcAft>
                <a:spcPts val="600"/>
              </a:spcAft>
            </a:pPr>
            <a:r>
              <a:rPr lang="en-US" dirty="0"/>
              <a:t>The state shall not discriminate against, or grant preferential treatment to, any individual or group on the basis of race, sex, color, ethnicity, or national origin in the operation of public employment, public education, or public contracting</a:t>
            </a:r>
          </a:p>
        </p:txBody>
      </p:sp>
      <p:sp>
        <p:nvSpPr>
          <p:cNvPr id="5" name="TextBox 4">
            <a:extLst>
              <a:ext uri="{FF2B5EF4-FFF2-40B4-BE49-F238E27FC236}">
                <a16:creationId xmlns:a16="http://schemas.microsoft.com/office/drawing/2014/main" id="{45B1F663-2B69-61A5-5FCF-3D97A749395B}"/>
              </a:ext>
            </a:extLst>
          </p:cNvPr>
          <p:cNvSpPr txBox="1"/>
          <p:nvPr/>
        </p:nvSpPr>
        <p:spPr>
          <a:xfrm>
            <a:off x="902043" y="5971450"/>
            <a:ext cx="7339914" cy="307777"/>
          </a:xfrm>
          <a:prstGeom prst="rect">
            <a:avLst/>
          </a:prstGeom>
          <a:noFill/>
        </p:spPr>
        <p:txBody>
          <a:bodyPr wrap="square">
            <a:spAutoFit/>
          </a:bodyPr>
          <a:lstStyle/>
          <a:p>
            <a:r>
              <a:rPr lang="en-US" dirty="0"/>
              <a:t>https://</a:t>
            </a:r>
            <a:r>
              <a:rPr lang="en-US" dirty="0" err="1"/>
              <a:t>www.washington.edu</a:t>
            </a:r>
            <a:r>
              <a:rPr lang="en-US" dirty="0"/>
              <a:t>/</a:t>
            </a:r>
            <a:r>
              <a:rPr lang="en-US" dirty="0" err="1"/>
              <a:t>civilrights</a:t>
            </a:r>
            <a:r>
              <a:rPr lang="en-US" dirty="0"/>
              <a:t>/policies-and-guidance/compliance-checklists/</a:t>
            </a:r>
          </a:p>
        </p:txBody>
      </p:sp>
      <p:pic>
        <p:nvPicPr>
          <p:cNvPr id="7" name="Picture 6">
            <a:extLst>
              <a:ext uri="{FF2B5EF4-FFF2-40B4-BE49-F238E27FC236}">
                <a16:creationId xmlns:a16="http://schemas.microsoft.com/office/drawing/2014/main" id="{11418991-B0F0-58CF-9373-AB1EBD5576A3}"/>
              </a:ext>
            </a:extLst>
          </p:cNvPr>
          <p:cNvPicPr>
            <a:picLocks noChangeAspect="1"/>
          </p:cNvPicPr>
          <p:nvPr/>
        </p:nvPicPr>
        <p:blipFill>
          <a:blip r:embed="rId2"/>
          <a:srcRect t="52255"/>
          <a:stretch>
            <a:fillRect/>
          </a:stretch>
        </p:blipFill>
        <p:spPr>
          <a:xfrm>
            <a:off x="807659" y="4386649"/>
            <a:ext cx="7928546" cy="1190510"/>
          </a:xfrm>
          <a:prstGeom prst="rect">
            <a:avLst/>
          </a:prstGeom>
        </p:spPr>
      </p:pic>
    </p:spTree>
    <p:extLst>
      <p:ext uri="{BB962C8B-B14F-4D97-AF65-F5344CB8AC3E}">
        <p14:creationId xmlns:p14="http://schemas.microsoft.com/office/powerpoint/2010/main" val="192222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5B423-4474-3E3B-FE42-D2A48300A3DD}"/>
              </a:ext>
            </a:extLst>
          </p:cNvPr>
          <p:cNvSpPr>
            <a:spLocks noGrp="1"/>
          </p:cNvSpPr>
          <p:nvPr>
            <p:ph type="title"/>
          </p:nvPr>
        </p:nvSpPr>
        <p:spPr/>
        <p:txBody>
          <a:bodyPr/>
          <a:lstStyle/>
          <a:p>
            <a:r>
              <a:rPr lang="en-US" dirty="0"/>
              <a:t>Broadening Access by Using Diversity as a Goal not a Mechanism</a:t>
            </a:r>
          </a:p>
        </p:txBody>
      </p:sp>
      <p:sp>
        <p:nvSpPr>
          <p:cNvPr id="3" name="Text Placeholder 2">
            <a:extLst>
              <a:ext uri="{FF2B5EF4-FFF2-40B4-BE49-F238E27FC236}">
                <a16:creationId xmlns:a16="http://schemas.microsoft.com/office/drawing/2014/main" id="{74582717-A722-1607-022E-E72D59FCD24B}"/>
              </a:ext>
            </a:extLst>
          </p:cNvPr>
          <p:cNvSpPr>
            <a:spLocks noGrp="1"/>
          </p:cNvSpPr>
          <p:nvPr>
            <p:ph type="body" idx="1"/>
          </p:nvPr>
        </p:nvSpPr>
        <p:spPr/>
        <p:txBody>
          <a:bodyPr/>
          <a:lstStyle/>
          <a:p>
            <a:pPr>
              <a:spcAft>
                <a:spcPts val="600"/>
              </a:spcAft>
            </a:pPr>
            <a:r>
              <a:rPr lang="en-US" dirty="0"/>
              <a:t>Focus on race-neutral efforts that broaden access, improve student success, address exclusion, and build a more diverse academic community </a:t>
            </a:r>
          </a:p>
          <a:p>
            <a:pPr>
              <a:spcAft>
                <a:spcPts val="600"/>
              </a:spcAft>
            </a:pPr>
            <a:r>
              <a:rPr lang="en-US" dirty="0"/>
              <a:t>Valid and legal to value what people have done to advance inclusive teaching, mentoring, research, public engagement, or student flourishing</a:t>
            </a:r>
          </a:p>
        </p:txBody>
      </p:sp>
    </p:spTree>
    <p:extLst>
      <p:ext uri="{BB962C8B-B14F-4D97-AF65-F5344CB8AC3E}">
        <p14:creationId xmlns:p14="http://schemas.microsoft.com/office/powerpoint/2010/main" val="29093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3836F-B81D-26F5-7C25-4077393D845F}"/>
              </a:ext>
            </a:extLst>
          </p:cNvPr>
          <p:cNvSpPr>
            <a:spLocks noGrp="1"/>
          </p:cNvSpPr>
          <p:nvPr>
            <p:ph type="title"/>
          </p:nvPr>
        </p:nvSpPr>
        <p:spPr/>
        <p:txBody>
          <a:bodyPr/>
          <a:lstStyle/>
          <a:p>
            <a:r>
              <a:rPr lang="en-US" dirty="0"/>
              <a:t>DEI Work Sustains Excellence</a:t>
            </a:r>
          </a:p>
        </p:txBody>
      </p:sp>
      <p:sp>
        <p:nvSpPr>
          <p:cNvPr id="3" name="Text Placeholder 2">
            <a:extLst>
              <a:ext uri="{FF2B5EF4-FFF2-40B4-BE49-F238E27FC236}">
                <a16:creationId xmlns:a16="http://schemas.microsoft.com/office/drawing/2014/main" id="{A79BFFD5-420D-81F2-B7D4-33E5A25DDA59}"/>
              </a:ext>
            </a:extLst>
          </p:cNvPr>
          <p:cNvSpPr>
            <a:spLocks noGrp="1"/>
          </p:cNvSpPr>
          <p:nvPr>
            <p:ph type="body" idx="1"/>
          </p:nvPr>
        </p:nvSpPr>
        <p:spPr>
          <a:xfrm>
            <a:off x="659457" y="1421250"/>
            <a:ext cx="8076900" cy="4015500"/>
          </a:xfrm>
        </p:spPr>
        <p:txBody>
          <a:bodyPr/>
          <a:lstStyle/>
          <a:p>
            <a:pPr>
              <a:spcAft>
                <a:spcPts val="600"/>
              </a:spcAft>
            </a:pPr>
            <a:r>
              <a:rPr lang="en-US" dirty="0"/>
              <a:t>Anti-DEI critics often treat DEI work as something separate from merit </a:t>
            </a:r>
          </a:p>
          <a:p>
            <a:pPr lvl="1">
              <a:spcAft>
                <a:spcPts val="600"/>
              </a:spcAft>
            </a:pPr>
            <a:r>
              <a:rPr lang="en-US" dirty="0"/>
              <a:t>But teaching and research can not be extracted from the question of who benefits from that teaching and research</a:t>
            </a:r>
          </a:p>
          <a:p>
            <a:pPr>
              <a:spcAft>
                <a:spcPts val="600"/>
              </a:spcAft>
            </a:pPr>
            <a:r>
              <a:rPr lang="en-US" dirty="0"/>
              <a:t>The ability to teach diverse students well is part of teaching excellence</a:t>
            </a:r>
          </a:p>
          <a:p>
            <a:pPr>
              <a:spcAft>
                <a:spcPts val="600"/>
              </a:spcAft>
            </a:pPr>
            <a:r>
              <a:rPr lang="en-US" dirty="0"/>
              <a:t>The ability to ask research questions that matter to broader publics is part of scholarly excellence </a:t>
            </a:r>
          </a:p>
          <a:p>
            <a:pPr>
              <a:spcAft>
                <a:spcPts val="600"/>
              </a:spcAft>
            </a:pPr>
            <a:r>
              <a:rPr lang="en-US" dirty="0"/>
              <a:t>The ability to mentor and build intellectual community is part of academic merit</a:t>
            </a:r>
          </a:p>
        </p:txBody>
      </p:sp>
    </p:spTree>
    <p:extLst>
      <p:ext uri="{BB962C8B-B14F-4D97-AF65-F5344CB8AC3E}">
        <p14:creationId xmlns:p14="http://schemas.microsoft.com/office/powerpoint/2010/main" val="22106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06DD-B1CE-7AF7-4485-87D641072B01}"/>
              </a:ext>
            </a:extLst>
          </p:cNvPr>
          <p:cNvSpPr>
            <a:spLocks noGrp="1"/>
          </p:cNvSpPr>
          <p:nvPr>
            <p:ph type="title"/>
          </p:nvPr>
        </p:nvSpPr>
        <p:spPr/>
        <p:txBody>
          <a:bodyPr/>
          <a:lstStyle/>
          <a:p>
            <a:r>
              <a:rPr lang="en-US" dirty="0"/>
              <a:t>Move Beyond Generic Vocabulary</a:t>
            </a:r>
          </a:p>
        </p:txBody>
      </p:sp>
      <p:sp>
        <p:nvSpPr>
          <p:cNvPr id="3" name="Text Placeholder 2">
            <a:extLst>
              <a:ext uri="{FF2B5EF4-FFF2-40B4-BE49-F238E27FC236}">
                <a16:creationId xmlns:a16="http://schemas.microsoft.com/office/drawing/2014/main" id="{4C91A767-1F0A-D787-3E8F-8B595581D18B}"/>
              </a:ext>
            </a:extLst>
          </p:cNvPr>
          <p:cNvSpPr>
            <a:spLocks noGrp="1"/>
          </p:cNvSpPr>
          <p:nvPr>
            <p:ph type="body" idx="1"/>
          </p:nvPr>
        </p:nvSpPr>
        <p:spPr/>
        <p:txBody>
          <a:bodyPr/>
          <a:lstStyle/>
          <a:p>
            <a:r>
              <a:rPr lang="en-US" dirty="0"/>
              <a:t>What can we do at the local level?</a:t>
            </a:r>
          </a:p>
          <a:p>
            <a:r>
              <a:rPr lang="en-US" dirty="0"/>
              <a:t>Departments should ask: </a:t>
            </a:r>
          </a:p>
          <a:p>
            <a:pPr lvl="1"/>
            <a:r>
              <a:rPr lang="en-US" dirty="0"/>
              <a:t>Where are we falling short of our mission? </a:t>
            </a:r>
          </a:p>
          <a:p>
            <a:pPr lvl="1"/>
            <a:r>
              <a:rPr lang="en-US" dirty="0"/>
              <a:t>Which students are not flourishing? </a:t>
            </a:r>
          </a:p>
          <a:p>
            <a:pPr lvl="1"/>
            <a:r>
              <a:rPr lang="en-US" dirty="0"/>
              <a:t>Which fields, communities, archives, methods, and forms of knowledge have been marginalized? </a:t>
            </a:r>
          </a:p>
          <a:p>
            <a:pPr lvl="1"/>
            <a:r>
              <a:rPr lang="en-US" dirty="0"/>
              <a:t>What would excellence look like here, in this department, in this discipline?</a:t>
            </a:r>
          </a:p>
        </p:txBody>
      </p:sp>
    </p:spTree>
    <p:extLst>
      <p:ext uri="{BB962C8B-B14F-4D97-AF65-F5344CB8AC3E}">
        <p14:creationId xmlns:p14="http://schemas.microsoft.com/office/powerpoint/2010/main" val="5680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2"/>
          <p:cNvSpPr txBox="1">
            <a:spLocks noGrp="1"/>
          </p:cNvSpPr>
          <p:nvPr>
            <p:ph type="title"/>
          </p:nvPr>
        </p:nvSpPr>
        <p:spPr>
          <a:xfrm>
            <a:off x="671757" y="371511"/>
            <a:ext cx="806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0"/>
              <a:buFont typeface="Encode Sans Black"/>
              <a:buNone/>
            </a:pPr>
            <a:r>
              <a:rPr lang="en-US" b="0" dirty="0"/>
              <a:t>Agenda</a:t>
            </a:r>
            <a:endParaRPr b="0" dirty="0"/>
          </a:p>
        </p:txBody>
      </p:sp>
      <p:sp>
        <p:nvSpPr>
          <p:cNvPr id="41" name="Google Shape;41;p2"/>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480"/>
              </a:spcBef>
              <a:spcAft>
                <a:spcPts val="0"/>
              </a:spcAft>
              <a:buClr>
                <a:srgbClr val="4B2E83"/>
              </a:buClr>
              <a:buSzPts val="2400"/>
              <a:buNone/>
            </a:pPr>
            <a:endParaRPr dirty="0"/>
          </a:p>
          <a:p>
            <a:r>
              <a:rPr lang="en-US" dirty="0">
                <a:latin typeface="Arial"/>
                <a:ea typeface="Arial"/>
                <a:cs typeface="Arial"/>
                <a:sym typeface="Arial"/>
              </a:rPr>
              <a:t>How my research and teaching informs my administrative work</a:t>
            </a:r>
          </a:p>
          <a:p>
            <a:pPr lvl="0"/>
            <a:r>
              <a:rPr lang="en-US" dirty="0">
                <a:latin typeface="Arial"/>
                <a:ea typeface="Arial"/>
                <a:cs typeface="Arial"/>
                <a:sym typeface="Arial"/>
              </a:rPr>
              <a:t>Doing Equity, Justice, and Inclusion (EJI) in the current climate</a:t>
            </a:r>
          </a:p>
          <a:p>
            <a:pPr marL="457200" marR="0" lvl="0" indent="-381000" algn="l" rtl="0">
              <a:lnSpc>
                <a:spcPct val="100000"/>
              </a:lnSpc>
              <a:spcBef>
                <a:spcPts val="480"/>
              </a:spcBef>
              <a:spcAft>
                <a:spcPts val="0"/>
              </a:spcAft>
              <a:buClr>
                <a:srgbClr val="4B2E83"/>
              </a:buClr>
              <a:buSzPts val="2400"/>
              <a:buFont typeface="Merriweather Sans"/>
              <a:buChar char="&gt;"/>
            </a:pPr>
            <a:r>
              <a:rPr lang="en-US" dirty="0">
                <a:latin typeface="Arial"/>
                <a:ea typeface="Arial"/>
                <a:cs typeface="Arial"/>
                <a:sym typeface="Arial"/>
              </a:rPr>
              <a:t>Overview of EJI in CAS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CC74-FA1B-7F13-371F-77869C72E7A2}"/>
              </a:ext>
            </a:extLst>
          </p:cNvPr>
          <p:cNvSpPr>
            <a:spLocks noGrp="1"/>
          </p:cNvSpPr>
          <p:nvPr>
            <p:ph type="title"/>
          </p:nvPr>
        </p:nvSpPr>
        <p:spPr/>
        <p:txBody>
          <a:bodyPr/>
          <a:lstStyle/>
          <a:p>
            <a:r>
              <a:rPr lang="en-US" dirty="0"/>
              <a:t>Defending Academic Freedom</a:t>
            </a:r>
          </a:p>
        </p:txBody>
      </p:sp>
      <p:sp>
        <p:nvSpPr>
          <p:cNvPr id="3" name="Text Placeholder 2">
            <a:extLst>
              <a:ext uri="{FF2B5EF4-FFF2-40B4-BE49-F238E27FC236}">
                <a16:creationId xmlns:a16="http://schemas.microsoft.com/office/drawing/2014/main" id="{F2B66AB9-D99B-3D11-A2FB-B712FF74EF58}"/>
              </a:ext>
            </a:extLst>
          </p:cNvPr>
          <p:cNvSpPr>
            <a:spLocks noGrp="1"/>
          </p:cNvSpPr>
          <p:nvPr>
            <p:ph type="body" idx="1"/>
          </p:nvPr>
        </p:nvSpPr>
        <p:spPr/>
        <p:txBody>
          <a:bodyPr/>
          <a:lstStyle/>
          <a:p>
            <a:pPr>
              <a:spcAft>
                <a:spcPts val="600"/>
              </a:spcAft>
            </a:pPr>
            <a:r>
              <a:rPr lang="en-US" dirty="0"/>
              <a:t>Academic freedom is built around disciplinary expertise</a:t>
            </a:r>
          </a:p>
          <a:p>
            <a:pPr>
              <a:spcAft>
                <a:spcPts val="600"/>
              </a:spcAft>
            </a:pPr>
            <a:r>
              <a:rPr lang="en-US" dirty="0"/>
              <a:t>Faculty have the right and responsibility to set curriculum, define standards, and engage contested questions within their fields </a:t>
            </a:r>
          </a:p>
          <a:p>
            <a:pPr>
              <a:spcAft>
                <a:spcPts val="600"/>
              </a:spcAft>
            </a:pPr>
            <a:r>
              <a:rPr lang="en-US" dirty="0"/>
              <a:t>Gender, race, democracy, inequality, language, migration, public health, environmental justice, and social power are not “external politics” when they are part of the scholarly terrain</a:t>
            </a:r>
          </a:p>
        </p:txBody>
      </p:sp>
    </p:spTree>
    <p:extLst>
      <p:ext uri="{BB962C8B-B14F-4D97-AF65-F5344CB8AC3E}">
        <p14:creationId xmlns:p14="http://schemas.microsoft.com/office/powerpoint/2010/main" val="18206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0C2C-4A61-19C6-1266-C41CD02026A8}"/>
              </a:ext>
            </a:extLst>
          </p:cNvPr>
          <p:cNvSpPr>
            <a:spLocks noGrp="1"/>
          </p:cNvSpPr>
          <p:nvPr>
            <p:ph type="title"/>
          </p:nvPr>
        </p:nvSpPr>
        <p:spPr/>
        <p:txBody>
          <a:bodyPr/>
          <a:lstStyle/>
          <a:p>
            <a:r>
              <a:rPr lang="en-US" dirty="0"/>
              <a:t>The Dangers of Neutrality</a:t>
            </a:r>
          </a:p>
        </p:txBody>
      </p:sp>
      <p:sp>
        <p:nvSpPr>
          <p:cNvPr id="3" name="Text Placeholder 2">
            <a:extLst>
              <a:ext uri="{FF2B5EF4-FFF2-40B4-BE49-F238E27FC236}">
                <a16:creationId xmlns:a16="http://schemas.microsoft.com/office/drawing/2014/main" id="{A08426C0-3CC7-39F6-68DA-A8867E999605}"/>
              </a:ext>
            </a:extLst>
          </p:cNvPr>
          <p:cNvSpPr>
            <a:spLocks noGrp="1"/>
          </p:cNvSpPr>
          <p:nvPr>
            <p:ph type="body" idx="1"/>
          </p:nvPr>
        </p:nvSpPr>
        <p:spPr/>
        <p:txBody>
          <a:bodyPr/>
          <a:lstStyle/>
          <a:p>
            <a:pPr fontAlgn="base"/>
            <a:r>
              <a:rPr lang="en-US" dirty="0"/>
              <a:t>A right-leaning effort to get universities to adopt policies limiting when universities can speak on social issues unless the issue is mission-based </a:t>
            </a:r>
          </a:p>
          <a:p>
            <a:pPr fontAlgn="base"/>
            <a:r>
              <a:rPr lang="en-US" dirty="0"/>
              <a:t>But the danger is that “neutrality” becomes a tool for silencing some disciplines more than others </a:t>
            </a:r>
          </a:p>
          <a:p>
            <a:pPr fontAlgn="base"/>
            <a:r>
              <a:rPr lang="en-US" dirty="0"/>
              <a:t>Many humanities and social science fields can be branded as non-neutral, while STEM treated as neutral even though every discipline has social commitments and public consequences</a:t>
            </a:r>
          </a:p>
          <a:p>
            <a:endParaRPr lang="en-US" dirty="0"/>
          </a:p>
        </p:txBody>
      </p:sp>
    </p:spTree>
    <p:extLst>
      <p:ext uri="{BB962C8B-B14F-4D97-AF65-F5344CB8AC3E}">
        <p14:creationId xmlns:p14="http://schemas.microsoft.com/office/powerpoint/2010/main" val="37488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3574-50D7-F67D-FD24-ECEA8EF7A6F6}"/>
              </a:ext>
            </a:extLst>
          </p:cNvPr>
          <p:cNvSpPr>
            <a:spLocks noGrp="1"/>
          </p:cNvSpPr>
          <p:nvPr>
            <p:ph type="title"/>
          </p:nvPr>
        </p:nvSpPr>
        <p:spPr/>
        <p:txBody>
          <a:bodyPr/>
          <a:lstStyle/>
          <a:p>
            <a:r>
              <a:rPr lang="en-US" dirty="0"/>
              <a:t>The Costs of Retreat</a:t>
            </a:r>
          </a:p>
        </p:txBody>
      </p:sp>
      <p:sp>
        <p:nvSpPr>
          <p:cNvPr id="3" name="Text Placeholder 2">
            <a:extLst>
              <a:ext uri="{FF2B5EF4-FFF2-40B4-BE49-F238E27FC236}">
                <a16:creationId xmlns:a16="http://schemas.microsoft.com/office/drawing/2014/main" id="{240B33F1-57B4-27C9-6915-AA90471717D3}"/>
              </a:ext>
            </a:extLst>
          </p:cNvPr>
          <p:cNvSpPr>
            <a:spLocks noGrp="1"/>
          </p:cNvSpPr>
          <p:nvPr>
            <p:ph type="body" idx="1"/>
          </p:nvPr>
        </p:nvSpPr>
        <p:spPr/>
        <p:txBody>
          <a:bodyPr/>
          <a:lstStyle/>
          <a:p>
            <a:pPr>
              <a:spcAft>
                <a:spcPts val="600"/>
              </a:spcAft>
            </a:pPr>
            <a:r>
              <a:rPr lang="en-US" dirty="0"/>
              <a:t>Eroded shared governance</a:t>
            </a:r>
          </a:p>
          <a:p>
            <a:pPr>
              <a:spcAft>
                <a:spcPts val="600"/>
              </a:spcAft>
            </a:pPr>
            <a:r>
              <a:rPr lang="en-US" dirty="0"/>
              <a:t>Chilled speech</a:t>
            </a:r>
          </a:p>
          <a:p>
            <a:pPr>
              <a:spcAft>
                <a:spcPts val="600"/>
              </a:spcAft>
            </a:pPr>
            <a:r>
              <a:rPr lang="en-US" dirty="0"/>
              <a:t>Narrowed curriculum</a:t>
            </a:r>
          </a:p>
          <a:p>
            <a:pPr>
              <a:spcAft>
                <a:spcPts val="600"/>
              </a:spcAft>
            </a:pPr>
            <a:r>
              <a:rPr lang="en-US" dirty="0"/>
              <a:t>Weakened trust</a:t>
            </a:r>
          </a:p>
          <a:p>
            <a:pPr lvl="1">
              <a:spcAft>
                <a:spcPts val="600"/>
              </a:spcAft>
            </a:pPr>
            <a:r>
              <a:rPr lang="en-US" dirty="0"/>
              <a:t>It teaches students, faculty, and staff that institutions abandon their principles when pressured</a:t>
            </a:r>
          </a:p>
        </p:txBody>
      </p:sp>
    </p:spTree>
    <p:extLst>
      <p:ext uri="{BB962C8B-B14F-4D97-AF65-F5344CB8AC3E}">
        <p14:creationId xmlns:p14="http://schemas.microsoft.com/office/powerpoint/2010/main" val="30115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6AE1-A554-F039-4B1B-E85D052229D3}"/>
              </a:ext>
            </a:extLst>
          </p:cNvPr>
          <p:cNvSpPr>
            <a:spLocks noGrp="1"/>
          </p:cNvSpPr>
          <p:nvPr>
            <p:ph type="title"/>
          </p:nvPr>
        </p:nvSpPr>
        <p:spPr/>
        <p:txBody>
          <a:bodyPr/>
          <a:lstStyle/>
          <a:p>
            <a:r>
              <a:rPr lang="en-US" dirty="0"/>
              <a:t>What Can Universities Do?</a:t>
            </a:r>
          </a:p>
        </p:txBody>
      </p:sp>
      <p:sp>
        <p:nvSpPr>
          <p:cNvPr id="3" name="Text Placeholder 2">
            <a:extLst>
              <a:ext uri="{FF2B5EF4-FFF2-40B4-BE49-F238E27FC236}">
                <a16:creationId xmlns:a16="http://schemas.microsoft.com/office/drawing/2014/main" id="{1E6E8D2C-2A40-B217-FE4E-BDBC9408E706}"/>
              </a:ext>
            </a:extLst>
          </p:cNvPr>
          <p:cNvSpPr>
            <a:spLocks noGrp="1"/>
          </p:cNvSpPr>
          <p:nvPr>
            <p:ph type="body" idx="1"/>
          </p:nvPr>
        </p:nvSpPr>
        <p:spPr>
          <a:xfrm>
            <a:off x="533550" y="1586254"/>
            <a:ext cx="7819618" cy="4015500"/>
          </a:xfrm>
        </p:spPr>
        <p:txBody>
          <a:bodyPr/>
          <a:lstStyle/>
          <a:p>
            <a:pPr>
              <a:spcAft>
                <a:spcPts val="600"/>
              </a:spcAft>
            </a:pPr>
            <a:r>
              <a:rPr lang="en-US" dirty="0"/>
              <a:t>1) Resist anticipatory retreat</a:t>
            </a:r>
          </a:p>
          <a:p>
            <a:pPr lvl="1">
              <a:spcAft>
                <a:spcPts val="600"/>
              </a:spcAft>
            </a:pPr>
            <a:r>
              <a:rPr lang="en-US" dirty="0"/>
              <a:t>Comply with actual law, not with imagined future attacks</a:t>
            </a:r>
          </a:p>
          <a:p>
            <a:pPr>
              <a:spcAft>
                <a:spcPts val="600"/>
              </a:spcAft>
            </a:pPr>
            <a:r>
              <a:rPr lang="en-US" dirty="0"/>
              <a:t>2) Center curriculum and learning</a:t>
            </a:r>
          </a:p>
          <a:p>
            <a:pPr lvl="1">
              <a:spcAft>
                <a:spcPts val="600"/>
              </a:spcAft>
            </a:pPr>
            <a:r>
              <a:rPr lang="en-US" dirty="0"/>
              <a:t>If a topic belongs in the course because it belongs to the field, we should not remove it because it has become politically contested</a:t>
            </a:r>
          </a:p>
          <a:p>
            <a:pPr>
              <a:spcAft>
                <a:spcPts val="600"/>
              </a:spcAft>
            </a:pPr>
            <a:r>
              <a:rPr lang="en-US" dirty="0"/>
              <a:t>3) Speak up</a:t>
            </a:r>
          </a:p>
          <a:p>
            <a:pPr lvl="1">
              <a:spcAft>
                <a:spcPts val="600"/>
              </a:spcAft>
            </a:pPr>
            <a:r>
              <a:rPr lang="en-US" dirty="0"/>
              <a:t>A university is not its administration </a:t>
            </a:r>
          </a:p>
          <a:p>
            <a:pPr lvl="1">
              <a:spcAft>
                <a:spcPts val="600"/>
              </a:spcAft>
            </a:pPr>
            <a:r>
              <a:rPr lang="en-US" dirty="0"/>
              <a:t>Faculty, students, staff, and departments are also the university</a:t>
            </a:r>
          </a:p>
          <a:p>
            <a:pPr lvl="1">
              <a:spcAft>
                <a:spcPts val="600"/>
              </a:spcAft>
            </a:pPr>
            <a:r>
              <a:rPr lang="en-US" dirty="0"/>
              <a:t>It’s powerful when the community come together around a clear account of what the institution is for</a:t>
            </a:r>
          </a:p>
        </p:txBody>
      </p:sp>
    </p:spTree>
    <p:extLst>
      <p:ext uri="{BB962C8B-B14F-4D97-AF65-F5344CB8AC3E}">
        <p14:creationId xmlns:p14="http://schemas.microsoft.com/office/powerpoint/2010/main" val="9252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9A98-7C92-F03D-1426-2CED4F49E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A058B-86C6-AE46-4DA1-67CEFBA255D9}"/>
              </a:ext>
            </a:extLst>
          </p:cNvPr>
          <p:cNvSpPr>
            <a:spLocks noGrp="1"/>
          </p:cNvSpPr>
          <p:nvPr>
            <p:ph type="title"/>
          </p:nvPr>
        </p:nvSpPr>
        <p:spPr/>
        <p:txBody>
          <a:bodyPr/>
          <a:lstStyle/>
          <a:p>
            <a:r>
              <a:rPr lang="en-US" dirty="0"/>
              <a:t>What Can Universities Do?</a:t>
            </a:r>
          </a:p>
        </p:txBody>
      </p:sp>
      <p:sp>
        <p:nvSpPr>
          <p:cNvPr id="3" name="Text Placeholder 2">
            <a:extLst>
              <a:ext uri="{FF2B5EF4-FFF2-40B4-BE49-F238E27FC236}">
                <a16:creationId xmlns:a16="http://schemas.microsoft.com/office/drawing/2014/main" id="{A17B0598-FB55-CD61-D16A-DD7E1538B5D6}"/>
              </a:ext>
            </a:extLst>
          </p:cNvPr>
          <p:cNvSpPr>
            <a:spLocks noGrp="1"/>
          </p:cNvSpPr>
          <p:nvPr>
            <p:ph type="body" idx="1"/>
          </p:nvPr>
        </p:nvSpPr>
        <p:spPr>
          <a:xfrm>
            <a:off x="225344" y="1363611"/>
            <a:ext cx="8693312" cy="4015500"/>
          </a:xfrm>
        </p:spPr>
        <p:txBody>
          <a:bodyPr/>
          <a:lstStyle/>
          <a:p>
            <a:pPr>
              <a:spcAft>
                <a:spcPts val="600"/>
              </a:spcAft>
            </a:pPr>
            <a:r>
              <a:rPr lang="en-US" dirty="0"/>
              <a:t>4) Work Across Institutions</a:t>
            </a:r>
          </a:p>
          <a:p>
            <a:pPr lvl="1">
              <a:spcAft>
                <a:spcPts val="600"/>
              </a:spcAft>
            </a:pPr>
            <a:r>
              <a:rPr lang="en-US" dirty="0"/>
              <a:t>Accrediting bodies, professional associations, departments, and faculty senates all matter</a:t>
            </a:r>
          </a:p>
          <a:p>
            <a:pPr lvl="1">
              <a:spcAft>
                <a:spcPts val="600"/>
              </a:spcAft>
            </a:pPr>
            <a:r>
              <a:rPr lang="en-US" dirty="0"/>
              <a:t>If individual institutions retreat in isolation, the pressure campaign wins one campus at a time</a:t>
            </a:r>
          </a:p>
          <a:p>
            <a:pPr>
              <a:spcAft>
                <a:spcPts val="600"/>
              </a:spcAft>
            </a:pPr>
            <a:r>
              <a:rPr lang="en-US" dirty="0"/>
              <a:t>5) Recommit to our mission</a:t>
            </a:r>
          </a:p>
          <a:p>
            <a:pPr lvl="1">
              <a:spcAft>
                <a:spcPts val="600"/>
              </a:spcAft>
            </a:pPr>
            <a:r>
              <a:rPr lang="en-US" dirty="0"/>
              <a:t>Use language people can understand</a:t>
            </a:r>
          </a:p>
          <a:p>
            <a:pPr lvl="1">
              <a:spcAft>
                <a:spcPts val="600"/>
              </a:spcAft>
            </a:pPr>
            <a:r>
              <a:rPr lang="en-US" dirty="0"/>
              <a:t>DEI should not sound like signing up for a secret ideological agenda </a:t>
            </a:r>
          </a:p>
          <a:p>
            <a:pPr lvl="1">
              <a:spcAft>
                <a:spcPts val="600"/>
              </a:spcAft>
            </a:pPr>
            <a:r>
              <a:rPr lang="en-US" dirty="0"/>
              <a:t>The work of helping a diverse set of students flourish, preparing them for a complex world, and producing knowledge that matters</a:t>
            </a:r>
          </a:p>
        </p:txBody>
      </p:sp>
    </p:spTree>
    <p:extLst>
      <p:ext uri="{BB962C8B-B14F-4D97-AF65-F5344CB8AC3E}">
        <p14:creationId xmlns:p14="http://schemas.microsoft.com/office/powerpoint/2010/main" val="111645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5B2C-4C4C-99F3-FFAB-6DEEC387B679}"/>
              </a:ext>
            </a:extLst>
          </p:cNvPr>
          <p:cNvSpPr>
            <a:spLocks noGrp="1"/>
          </p:cNvSpPr>
          <p:nvPr>
            <p:ph type="title"/>
          </p:nvPr>
        </p:nvSpPr>
        <p:spPr/>
        <p:txBody>
          <a:bodyPr/>
          <a:lstStyle/>
          <a:p>
            <a:r>
              <a:rPr lang="en-US" dirty="0"/>
              <a:t>More Important than Ever</a:t>
            </a:r>
          </a:p>
        </p:txBody>
      </p:sp>
      <p:sp>
        <p:nvSpPr>
          <p:cNvPr id="3" name="Text Placeholder 2">
            <a:extLst>
              <a:ext uri="{FF2B5EF4-FFF2-40B4-BE49-F238E27FC236}">
                <a16:creationId xmlns:a16="http://schemas.microsoft.com/office/drawing/2014/main" id="{4DB3A3B5-90DA-A134-66B4-E7C1F856D3C3}"/>
              </a:ext>
            </a:extLst>
          </p:cNvPr>
          <p:cNvSpPr>
            <a:spLocks noGrp="1"/>
          </p:cNvSpPr>
          <p:nvPr>
            <p:ph type="body" idx="1"/>
          </p:nvPr>
        </p:nvSpPr>
        <p:spPr>
          <a:xfrm>
            <a:off x="659457" y="1539955"/>
            <a:ext cx="8076900" cy="4015500"/>
          </a:xfrm>
        </p:spPr>
        <p:txBody>
          <a:bodyPr/>
          <a:lstStyle/>
          <a:p>
            <a:pPr>
              <a:spcAft>
                <a:spcPts val="600"/>
              </a:spcAft>
            </a:pPr>
            <a:r>
              <a:rPr lang="en-US" sz="2200" dirty="0">
                <a:solidFill>
                  <a:schemeClr val="tx1"/>
                </a:solidFill>
              </a:rPr>
              <a:t>Since the 1990s, public education in the U.S. has grown </a:t>
            </a:r>
            <a:r>
              <a:rPr lang="en-US" sz="2200" u="sng" dirty="0">
                <a:solidFill>
                  <a:schemeClr val="tx1"/>
                </a:solidFill>
                <a:hlinkClick r:id="rId2">
                  <a:extLst>
                    <a:ext uri="{A12FA001-AC4F-418D-AE19-62706E023703}">
                      <ahyp:hlinkClr xmlns:ahyp="http://schemas.microsoft.com/office/drawing/2018/hyperlinkcolor" val="tx"/>
                    </a:ext>
                  </a:extLst>
                </a:hlinkClick>
              </a:rPr>
              <a:t>significantly </a:t>
            </a:r>
            <a:r>
              <a:rPr lang="en-US" sz="2200" i="1" u="sng" dirty="0">
                <a:solidFill>
                  <a:schemeClr val="tx1"/>
                </a:solidFill>
                <a:hlinkClick r:id="rId2">
                  <a:extLst>
                    <a:ext uri="{A12FA001-AC4F-418D-AE19-62706E023703}">
                      <ahyp:hlinkClr xmlns:ahyp="http://schemas.microsoft.com/office/drawing/2018/hyperlinkcolor" val="tx"/>
                    </a:ext>
                  </a:extLst>
                </a:hlinkClick>
              </a:rPr>
              <a:t>more </a:t>
            </a:r>
            <a:r>
              <a:rPr lang="en-US" sz="2200" dirty="0">
                <a:solidFill>
                  <a:schemeClr val="tx1"/>
                </a:solidFill>
              </a:rPr>
              <a:t>segregated by race </a:t>
            </a:r>
          </a:p>
          <a:p>
            <a:pPr lvl="1">
              <a:spcAft>
                <a:spcPts val="600"/>
              </a:spcAft>
            </a:pPr>
            <a:r>
              <a:rPr lang="en-US" sz="1800" dirty="0">
                <a:solidFill>
                  <a:schemeClr val="tx1"/>
                </a:solidFill>
              </a:rPr>
              <a:t>Black and Brown students are more likely to attend schools that are doubly segregated: racially isolated and with fewer resources but higher needs </a:t>
            </a:r>
          </a:p>
          <a:p>
            <a:pPr>
              <a:spcAft>
                <a:spcPts val="600"/>
              </a:spcAft>
            </a:pPr>
            <a:r>
              <a:rPr lang="en-US" sz="2200" dirty="0">
                <a:solidFill>
                  <a:schemeClr val="tx1"/>
                </a:solidFill>
              </a:rPr>
              <a:t>In the employment sector, Black workers face persistent gaps in promotion, pay, and </a:t>
            </a:r>
            <a:r>
              <a:rPr lang="en-US" sz="2200" u="sng" dirty="0">
                <a:solidFill>
                  <a:schemeClr val="tx1"/>
                </a:solidFill>
                <a:hlinkClick r:id="rId3">
                  <a:extLst>
                    <a:ext uri="{A12FA001-AC4F-418D-AE19-62706E023703}">
                      <ahyp:hlinkClr xmlns:ahyp="http://schemas.microsoft.com/office/drawing/2018/hyperlinkcolor" val="tx"/>
                    </a:ext>
                  </a:extLst>
                </a:hlinkClick>
              </a:rPr>
              <a:t>opportunity</a:t>
            </a:r>
            <a:endParaRPr lang="en-US" sz="2200" dirty="0">
              <a:solidFill>
                <a:schemeClr val="tx1"/>
              </a:solidFill>
            </a:endParaRPr>
          </a:p>
          <a:p>
            <a:pPr lvl="1">
              <a:spcAft>
                <a:spcPts val="600"/>
              </a:spcAft>
            </a:pPr>
            <a:r>
              <a:rPr lang="en-US" sz="1800" dirty="0">
                <a:solidFill>
                  <a:schemeClr val="tx1"/>
                </a:solidFill>
              </a:rPr>
              <a:t>The </a:t>
            </a:r>
            <a:r>
              <a:rPr lang="en-US" sz="1800" u="sng" dirty="0">
                <a:solidFill>
                  <a:schemeClr val="tx1"/>
                </a:solidFill>
                <a:hlinkClick r:id="rId4">
                  <a:extLst>
                    <a:ext uri="{A12FA001-AC4F-418D-AE19-62706E023703}">
                      <ahyp:hlinkClr xmlns:ahyp="http://schemas.microsoft.com/office/drawing/2018/hyperlinkcolor" val="tx"/>
                    </a:ext>
                  </a:extLst>
                </a:hlinkClick>
              </a:rPr>
              <a:t>Black-white wage gap</a:t>
            </a:r>
            <a:r>
              <a:rPr lang="en-US" sz="1800" dirty="0">
                <a:solidFill>
                  <a:schemeClr val="tx1"/>
                </a:solidFill>
              </a:rPr>
              <a:t> was larger in </a:t>
            </a:r>
            <a:r>
              <a:rPr lang="en-US" sz="1800" u="sng" dirty="0">
                <a:solidFill>
                  <a:schemeClr val="tx1"/>
                </a:solidFill>
                <a:hlinkClick r:id="rId4">
                  <a:extLst>
                    <a:ext uri="{A12FA001-AC4F-418D-AE19-62706E023703}">
                      <ahyp:hlinkClr xmlns:ahyp="http://schemas.microsoft.com/office/drawing/2018/hyperlinkcolor" val="tx"/>
                    </a:ext>
                  </a:extLst>
                </a:hlinkClick>
              </a:rPr>
              <a:t>2020 than it was in 1970</a:t>
            </a:r>
            <a:r>
              <a:rPr lang="en-US" sz="1800" dirty="0">
                <a:solidFill>
                  <a:schemeClr val="tx1"/>
                </a:solidFill>
              </a:rPr>
              <a:t> </a:t>
            </a:r>
          </a:p>
          <a:p>
            <a:pPr lvl="1">
              <a:spcAft>
                <a:spcPts val="600"/>
              </a:spcAft>
            </a:pPr>
            <a:r>
              <a:rPr lang="en-US" sz="1800" dirty="0">
                <a:solidFill>
                  <a:schemeClr val="tx1"/>
                </a:solidFill>
              </a:rPr>
              <a:t>Black, Latina, and Native women make less than 65 cents for every dollar earned by a white man, a differential that adds up to </a:t>
            </a:r>
            <a:r>
              <a:rPr lang="en-US" sz="1800" u="sng" dirty="0">
                <a:solidFill>
                  <a:schemeClr val="tx1"/>
                </a:solidFill>
                <a:hlinkClick r:id="rId5">
                  <a:extLst>
                    <a:ext uri="{A12FA001-AC4F-418D-AE19-62706E023703}">
                      <ahyp:hlinkClr xmlns:ahyp="http://schemas.microsoft.com/office/drawing/2018/hyperlinkcolor" val="tx"/>
                    </a:ext>
                  </a:extLst>
                </a:hlinkClick>
              </a:rPr>
              <a:t>nearly a million dollars lost</a:t>
            </a:r>
            <a:r>
              <a:rPr lang="en-US" sz="1800" dirty="0">
                <a:solidFill>
                  <a:schemeClr val="tx1"/>
                </a:solidFill>
              </a:rPr>
              <a:t> over the course of a woman’s career</a:t>
            </a:r>
          </a:p>
        </p:txBody>
      </p:sp>
      <p:sp>
        <p:nvSpPr>
          <p:cNvPr id="5" name="TextBox 4">
            <a:extLst>
              <a:ext uri="{FF2B5EF4-FFF2-40B4-BE49-F238E27FC236}">
                <a16:creationId xmlns:a16="http://schemas.microsoft.com/office/drawing/2014/main" id="{29968C9A-AC40-36AB-C086-BB1EA4483328}"/>
              </a:ext>
            </a:extLst>
          </p:cNvPr>
          <p:cNvSpPr txBox="1"/>
          <p:nvPr/>
        </p:nvSpPr>
        <p:spPr>
          <a:xfrm>
            <a:off x="671757" y="5963269"/>
            <a:ext cx="7373525" cy="523220"/>
          </a:xfrm>
          <a:prstGeom prst="rect">
            <a:avLst/>
          </a:prstGeom>
          <a:noFill/>
        </p:spPr>
        <p:txBody>
          <a:bodyPr wrap="square">
            <a:spAutoFit/>
          </a:bodyPr>
          <a:lstStyle/>
          <a:p>
            <a:r>
              <a:rPr lang="en-US" dirty="0"/>
              <a:t>https://</a:t>
            </a:r>
            <a:r>
              <a:rPr lang="en-US" dirty="0" err="1"/>
              <a:t>www.aclu.org</a:t>
            </a:r>
            <a:r>
              <a:rPr lang="en-US" dirty="0"/>
              <a:t>/news/racial-justice/supreme-court-signals-that-institutions-can-keep-designing-programs-to-foster-diversity-after-affirmative-action-ruling</a:t>
            </a:r>
          </a:p>
        </p:txBody>
      </p:sp>
    </p:spTree>
    <p:extLst>
      <p:ext uri="{BB962C8B-B14F-4D97-AF65-F5344CB8AC3E}">
        <p14:creationId xmlns:p14="http://schemas.microsoft.com/office/powerpoint/2010/main" val="90394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F323-0DD8-D539-9CBE-635ECFFF101C}"/>
              </a:ext>
            </a:extLst>
          </p:cNvPr>
          <p:cNvSpPr>
            <a:spLocks noGrp="1"/>
          </p:cNvSpPr>
          <p:nvPr>
            <p:ph type="title"/>
          </p:nvPr>
        </p:nvSpPr>
        <p:spPr/>
        <p:txBody>
          <a:bodyPr/>
          <a:lstStyle/>
          <a:p>
            <a:r>
              <a:rPr lang="en-US" dirty="0"/>
              <a:t>Opportunities</a:t>
            </a:r>
          </a:p>
        </p:txBody>
      </p:sp>
      <p:sp>
        <p:nvSpPr>
          <p:cNvPr id="3" name="Text Placeholder 2">
            <a:extLst>
              <a:ext uri="{FF2B5EF4-FFF2-40B4-BE49-F238E27FC236}">
                <a16:creationId xmlns:a16="http://schemas.microsoft.com/office/drawing/2014/main" id="{237D3C32-D96A-D6D3-E2DD-69F55DF33F0B}"/>
              </a:ext>
            </a:extLst>
          </p:cNvPr>
          <p:cNvSpPr>
            <a:spLocks noGrp="1"/>
          </p:cNvSpPr>
          <p:nvPr>
            <p:ph type="body" idx="1"/>
          </p:nvPr>
        </p:nvSpPr>
        <p:spPr/>
        <p:txBody>
          <a:bodyPr/>
          <a:lstStyle/>
          <a:p>
            <a:pPr>
              <a:spcAft>
                <a:spcPts val="600"/>
              </a:spcAft>
            </a:pPr>
            <a:r>
              <a:rPr lang="en-US" dirty="0"/>
              <a:t>Opportunity to build something better</a:t>
            </a:r>
          </a:p>
          <a:p>
            <a:pPr>
              <a:spcAft>
                <a:spcPts val="600"/>
              </a:spcAft>
            </a:pPr>
            <a:r>
              <a:rPr lang="en-US" dirty="0"/>
              <a:t>Need for clarity, solidarity, and creative leadership</a:t>
            </a:r>
          </a:p>
          <a:p>
            <a:pPr>
              <a:spcAft>
                <a:spcPts val="600"/>
              </a:spcAft>
            </a:pPr>
            <a:r>
              <a:rPr lang="en-US" dirty="0"/>
              <a:t>As the Provost and President say</a:t>
            </a:r>
          </a:p>
          <a:p>
            <a:pPr lvl="1">
              <a:spcAft>
                <a:spcPts val="600"/>
              </a:spcAft>
            </a:pPr>
            <a:r>
              <a:rPr lang="en-US" dirty="0"/>
              <a:t>Talent is broadly distributed, but opportunity is not, so we need to bridge the gap </a:t>
            </a:r>
          </a:p>
          <a:p>
            <a:pPr lvl="1">
              <a:spcAft>
                <a:spcPts val="600"/>
              </a:spcAft>
            </a:pPr>
            <a:r>
              <a:rPr lang="en-US" dirty="0"/>
              <a:t>Excellence emerges from access and opportunity</a:t>
            </a:r>
          </a:p>
          <a:p>
            <a:pPr>
              <a:spcAft>
                <a:spcPts val="600"/>
              </a:spcAft>
            </a:pPr>
            <a:r>
              <a:rPr lang="en-US" dirty="0"/>
              <a:t>Our task is to stand strong</a:t>
            </a:r>
          </a:p>
          <a:p>
            <a:pPr lvl="1">
              <a:spcAft>
                <a:spcPts val="600"/>
              </a:spcAft>
            </a:pPr>
            <a:r>
              <a:rPr lang="en-US" dirty="0"/>
              <a:t>to teach, research, govern, and lead as if democracy, academic freedom, and student flourishing still matter</a:t>
            </a:r>
          </a:p>
          <a:p>
            <a:pPr>
              <a:spcAft>
                <a:spcPts val="600"/>
              </a:spcAft>
            </a:pPr>
            <a:endParaRPr lang="en-US" dirty="0"/>
          </a:p>
        </p:txBody>
      </p:sp>
    </p:spTree>
    <p:extLst>
      <p:ext uri="{BB962C8B-B14F-4D97-AF65-F5344CB8AC3E}">
        <p14:creationId xmlns:p14="http://schemas.microsoft.com/office/powerpoint/2010/main" val="7326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0D73-CCB3-8DB8-1AC8-4BD4F96FB4BC}"/>
              </a:ext>
            </a:extLst>
          </p:cNvPr>
          <p:cNvSpPr>
            <a:spLocks noGrp="1"/>
          </p:cNvSpPr>
          <p:nvPr>
            <p:ph type="title"/>
          </p:nvPr>
        </p:nvSpPr>
        <p:spPr/>
        <p:txBody>
          <a:bodyPr/>
          <a:lstStyle/>
          <a:p>
            <a:r>
              <a:rPr lang="en-US" dirty="0"/>
              <a:t>College of Arts and Sciences</a:t>
            </a:r>
          </a:p>
        </p:txBody>
      </p:sp>
      <p:sp>
        <p:nvSpPr>
          <p:cNvPr id="3" name="Text Placeholder 2">
            <a:extLst>
              <a:ext uri="{FF2B5EF4-FFF2-40B4-BE49-F238E27FC236}">
                <a16:creationId xmlns:a16="http://schemas.microsoft.com/office/drawing/2014/main" id="{48770CB6-EAD7-71AD-3F81-EE65FDF74F9C}"/>
              </a:ext>
            </a:extLst>
          </p:cNvPr>
          <p:cNvSpPr>
            <a:spLocks noGrp="1"/>
          </p:cNvSpPr>
          <p:nvPr>
            <p:ph type="body" idx="1"/>
          </p:nvPr>
        </p:nvSpPr>
        <p:spPr/>
        <p:txBody>
          <a:bodyPr/>
          <a:lstStyle/>
          <a:p>
            <a:r>
              <a:rPr lang="en-US" dirty="0"/>
              <a:t>https://</a:t>
            </a:r>
            <a:r>
              <a:rPr lang="en-US" dirty="0" err="1"/>
              <a:t>artsci.washington.edu</a:t>
            </a:r>
            <a:r>
              <a:rPr lang="en-US" dirty="0"/>
              <a:t>/about/diversity-equity-inclusion</a:t>
            </a:r>
          </a:p>
        </p:txBody>
      </p:sp>
    </p:spTree>
    <p:extLst>
      <p:ext uri="{BB962C8B-B14F-4D97-AF65-F5344CB8AC3E}">
        <p14:creationId xmlns:p14="http://schemas.microsoft.com/office/powerpoint/2010/main" val="3973111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4" descr="A group of people sitting on grass&#10;&#10;Description automatically generated"/>
          <p:cNvPicPr preferRelativeResize="0"/>
          <p:nvPr/>
        </p:nvPicPr>
        <p:blipFill rotWithShape="1">
          <a:blip r:embed="rId3">
            <a:alphaModFix/>
          </a:blip>
          <a:srcRect/>
          <a:stretch/>
        </p:blipFill>
        <p:spPr>
          <a:xfrm>
            <a:off x="0" y="252663"/>
            <a:ext cx="9164017" cy="63807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20" descr="A screenshot of a website&#10;&#10;AI-generated content may be incorrect."/>
          <p:cNvPicPr preferRelativeResize="0"/>
          <p:nvPr/>
        </p:nvPicPr>
        <p:blipFill rotWithShape="1">
          <a:blip r:embed="rId3">
            <a:alphaModFix/>
          </a:blip>
          <a:srcRect/>
          <a:stretch/>
        </p:blipFill>
        <p:spPr>
          <a:xfrm>
            <a:off x="0" y="88641"/>
            <a:ext cx="7564164" cy="65017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5684A-6CC0-414D-5B98-4D3646523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E9C02-349A-227E-8A31-ADE5EA94417C}"/>
              </a:ext>
            </a:extLst>
          </p:cNvPr>
          <p:cNvSpPr>
            <a:spLocks noGrp="1"/>
          </p:cNvSpPr>
          <p:nvPr>
            <p:ph type="title"/>
          </p:nvPr>
        </p:nvSpPr>
        <p:spPr/>
        <p:txBody>
          <a:bodyPr>
            <a:noAutofit/>
          </a:bodyPr>
          <a:lstStyle/>
          <a:p>
            <a:r>
              <a:rPr lang="en" sz="3200" b="1" dirty="0">
                <a:solidFill>
                  <a:schemeClr val="tx1"/>
                </a:solidFill>
                <a:latin typeface="Encode Sans"/>
                <a:sym typeface="Encode Sans"/>
              </a:rPr>
              <a:t>M</a:t>
            </a:r>
            <a:r>
              <a:rPr lang="en" sz="3200" b="1" dirty="0">
                <a:solidFill>
                  <a:schemeClr val="tx1"/>
                </a:solidFill>
                <a:latin typeface="Encode Sans"/>
                <a:ea typeface="Encode Sans"/>
                <a:cs typeface="Encode Sans"/>
                <a:sym typeface="Encode Sans"/>
              </a:rPr>
              <a:t>y Scholastic and Pedagogical Journey: Researcher</a:t>
            </a:r>
            <a:endParaRPr lang="en-US" sz="3200" b="1" dirty="0">
              <a:solidFill>
                <a:schemeClr val="tx1"/>
              </a:solidFill>
            </a:endParaRPr>
          </a:p>
        </p:txBody>
      </p:sp>
      <p:pic>
        <p:nvPicPr>
          <p:cNvPr id="4" name="Picture 3" descr="Image of Senegal Abroad">
            <a:extLst>
              <a:ext uri="{FF2B5EF4-FFF2-40B4-BE49-F238E27FC236}">
                <a16:creationId xmlns:a16="http://schemas.microsoft.com/office/drawing/2014/main" id="{14555526-C90D-F922-9330-F229ABFCC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27" y="1956781"/>
            <a:ext cx="2396897" cy="3598944"/>
          </a:xfrm>
          <a:prstGeom prst="rect">
            <a:avLst/>
          </a:prstGeom>
        </p:spPr>
      </p:pic>
      <p:pic>
        <p:nvPicPr>
          <p:cNvPr id="5" name="Picture 4" descr="Image of Reclaiming Venus">
            <a:extLst>
              <a:ext uri="{FF2B5EF4-FFF2-40B4-BE49-F238E27FC236}">
                <a16:creationId xmlns:a16="http://schemas.microsoft.com/office/drawing/2014/main" id="{BAE669B6-E09F-FD82-AC34-F76AC82A98C0}"/>
              </a:ext>
            </a:extLst>
          </p:cNvPr>
          <p:cNvPicPr>
            <a:picLocks noChangeAspect="1"/>
          </p:cNvPicPr>
          <p:nvPr/>
        </p:nvPicPr>
        <p:blipFill>
          <a:blip r:embed="rId4"/>
          <a:stretch>
            <a:fillRect/>
          </a:stretch>
        </p:blipFill>
        <p:spPr>
          <a:xfrm>
            <a:off x="2828733" y="1956781"/>
            <a:ext cx="2284487" cy="3598945"/>
          </a:xfrm>
          <a:prstGeom prst="rect">
            <a:avLst/>
          </a:prstGeom>
        </p:spPr>
      </p:pic>
      <p:pic>
        <p:nvPicPr>
          <p:cNvPr id="6" name="Picture 2" descr="Cover of Ne me quitte pas by Maya Angela Smith. Cover is a square shape and features an abstract pattern of black and turquoise shapes that somewhat resemble music notes. A black banner above the bottom of the cover contains the title information in white and the Singles Series logo. Below the author name is the phrase A Song by Jacques Brel and Interpreted by Nina Simone and Others.">
            <a:extLst>
              <a:ext uri="{FF2B5EF4-FFF2-40B4-BE49-F238E27FC236}">
                <a16:creationId xmlns:a16="http://schemas.microsoft.com/office/drawing/2014/main" id="{7724CF25-BB55-8A6E-15CD-6A2F98CBA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4530" y="1956781"/>
            <a:ext cx="3598944" cy="359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4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0"/>
          <p:cNvSpPr txBox="1">
            <a:spLocks noGrp="1"/>
          </p:cNvSpPr>
          <p:nvPr>
            <p:ph type="title"/>
          </p:nvPr>
        </p:nvSpPr>
        <p:spPr>
          <a:xfrm>
            <a:off x="671750" y="371506"/>
            <a:ext cx="8064600" cy="456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200"/>
              </a:spcBef>
              <a:spcAft>
                <a:spcPts val="1200"/>
              </a:spcAft>
              <a:buSzPts val="3000"/>
              <a:buNone/>
            </a:pPr>
            <a:r>
              <a:rPr lang="en-US"/>
              <a:t>CAS Mentorship Program</a:t>
            </a:r>
            <a:endParaRPr b="0"/>
          </a:p>
        </p:txBody>
      </p:sp>
      <p:pic>
        <p:nvPicPr>
          <p:cNvPr id="110" name="Google Shape;110;p30" title="Screenshot 2025-09-11 at 12.02.05 PM.png"/>
          <p:cNvPicPr preferRelativeResize="0"/>
          <p:nvPr/>
        </p:nvPicPr>
        <p:blipFill rotWithShape="1">
          <a:blip r:embed="rId3">
            <a:alphaModFix/>
          </a:blip>
          <a:srcRect b="14317"/>
          <a:stretch/>
        </p:blipFill>
        <p:spPr>
          <a:xfrm>
            <a:off x="760650" y="911775"/>
            <a:ext cx="6261551" cy="5888000"/>
          </a:xfrm>
          <a:prstGeom prst="rect">
            <a:avLst/>
          </a:prstGeom>
          <a:noFill/>
          <a:ln>
            <a:noFill/>
          </a:ln>
        </p:spPr>
      </p:pic>
    </p:spTree>
    <p:extLst>
      <p:ext uri="{BB962C8B-B14F-4D97-AF65-F5344CB8AC3E}">
        <p14:creationId xmlns:p14="http://schemas.microsoft.com/office/powerpoint/2010/main" val="3813695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1"/>
          <p:cNvSpPr txBox="1">
            <a:spLocks noGrp="1"/>
          </p:cNvSpPr>
          <p:nvPr>
            <p:ph type="title"/>
          </p:nvPr>
        </p:nvSpPr>
        <p:spPr>
          <a:xfrm>
            <a:off x="671757" y="371511"/>
            <a:ext cx="806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0"/>
              <a:buFont typeface="Encode Sans Black"/>
              <a:buNone/>
            </a:pPr>
            <a:r>
              <a:rPr lang="en-US" b="0">
                <a:latin typeface="Encode Sans Black"/>
                <a:ea typeface="Encode Sans Black"/>
                <a:cs typeface="Encode Sans Black"/>
                <a:sym typeface="Encode Sans Black"/>
              </a:rPr>
              <a:t>Mentorship Portal</a:t>
            </a:r>
            <a:endParaRPr/>
          </a:p>
        </p:txBody>
      </p:sp>
      <p:pic>
        <p:nvPicPr>
          <p:cNvPr id="116" name="Google Shape;116;p31" descr="A collage of women and a person&#10;&#10;AI-generated content may be incorrect."/>
          <p:cNvPicPr preferRelativeResize="0"/>
          <p:nvPr/>
        </p:nvPicPr>
        <p:blipFill rotWithShape="1">
          <a:blip r:embed="rId3">
            <a:alphaModFix/>
          </a:blip>
          <a:srcRect/>
          <a:stretch/>
        </p:blipFill>
        <p:spPr>
          <a:xfrm>
            <a:off x="266700" y="1744466"/>
            <a:ext cx="8610599" cy="3582568"/>
          </a:xfrm>
          <a:prstGeom prst="rect">
            <a:avLst/>
          </a:prstGeom>
          <a:noFill/>
          <a:ln>
            <a:noFill/>
          </a:ln>
        </p:spPr>
      </p:pic>
    </p:spTree>
    <p:extLst>
      <p:ext uri="{BB962C8B-B14F-4D97-AF65-F5344CB8AC3E}">
        <p14:creationId xmlns:p14="http://schemas.microsoft.com/office/powerpoint/2010/main" val="2170288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21" descr="A screenshot of a web page&#10;&#10;Description automatically generated"/>
          <p:cNvPicPr preferRelativeResize="0"/>
          <p:nvPr/>
        </p:nvPicPr>
        <p:blipFill rotWithShape="1">
          <a:blip r:embed="rId3">
            <a:alphaModFix/>
          </a:blip>
          <a:srcRect/>
          <a:stretch/>
        </p:blipFill>
        <p:spPr>
          <a:xfrm>
            <a:off x="-1" y="455246"/>
            <a:ext cx="9153329" cy="5953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22" descr="A white text with text on it&#10;&#10;AI-generated content may be incorrect."/>
          <p:cNvPicPr preferRelativeResize="0"/>
          <p:nvPr/>
        </p:nvPicPr>
        <p:blipFill rotWithShape="1">
          <a:blip r:embed="rId3">
            <a:alphaModFix/>
          </a:blip>
          <a:srcRect/>
          <a:stretch/>
        </p:blipFill>
        <p:spPr>
          <a:xfrm>
            <a:off x="1364832" y="0"/>
            <a:ext cx="641433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23" descr="A document with text and images&#10;&#10;AI-generated content may be incorrect."/>
          <p:cNvPicPr preferRelativeResize="0"/>
          <p:nvPr/>
        </p:nvPicPr>
        <p:blipFill rotWithShape="1">
          <a:blip r:embed="rId3">
            <a:alphaModFix/>
          </a:blip>
          <a:srcRect/>
          <a:stretch/>
        </p:blipFill>
        <p:spPr>
          <a:xfrm>
            <a:off x="1371850" y="0"/>
            <a:ext cx="64003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24" descr="A screenshot of a computer&#10;&#10;AI-generated content may be incorrect."/>
          <p:cNvPicPr preferRelativeResize="0"/>
          <p:nvPr/>
        </p:nvPicPr>
        <p:blipFill rotWithShape="1">
          <a:blip r:embed="rId3">
            <a:alphaModFix/>
          </a:blip>
          <a:srcRect/>
          <a:stretch/>
        </p:blipFill>
        <p:spPr>
          <a:xfrm>
            <a:off x="0" y="546411"/>
            <a:ext cx="9189788" cy="55644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814C5E-6D88-B703-50D9-5A4EA6A0A816}"/>
              </a:ext>
            </a:extLst>
          </p:cNvPr>
          <p:cNvPicPr>
            <a:picLocks noChangeAspect="1"/>
          </p:cNvPicPr>
          <p:nvPr/>
        </p:nvPicPr>
        <p:blipFill>
          <a:blip r:embed="rId2"/>
          <a:stretch>
            <a:fillRect/>
          </a:stretch>
        </p:blipFill>
        <p:spPr>
          <a:xfrm>
            <a:off x="963784" y="0"/>
            <a:ext cx="7216432" cy="6858000"/>
          </a:xfrm>
          <a:prstGeom prst="rect">
            <a:avLst/>
          </a:prstGeom>
        </p:spPr>
      </p:pic>
    </p:spTree>
    <p:extLst>
      <p:ext uri="{BB962C8B-B14F-4D97-AF65-F5344CB8AC3E}">
        <p14:creationId xmlns:p14="http://schemas.microsoft.com/office/powerpoint/2010/main" val="388804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743312-437B-7502-C159-9A2C4C6C19B5}"/>
              </a:ext>
            </a:extLst>
          </p:cNvPr>
          <p:cNvPicPr>
            <a:picLocks noChangeAspect="1"/>
          </p:cNvPicPr>
          <p:nvPr/>
        </p:nvPicPr>
        <p:blipFill>
          <a:blip r:embed="rId2"/>
          <a:stretch>
            <a:fillRect/>
          </a:stretch>
        </p:blipFill>
        <p:spPr>
          <a:xfrm>
            <a:off x="1032894" y="0"/>
            <a:ext cx="7078211" cy="6858000"/>
          </a:xfrm>
          <a:prstGeom prst="rect">
            <a:avLst/>
          </a:prstGeom>
        </p:spPr>
      </p:pic>
    </p:spTree>
    <p:extLst>
      <p:ext uri="{BB962C8B-B14F-4D97-AF65-F5344CB8AC3E}">
        <p14:creationId xmlns:p14="http://schemas.microsoft.com/office/powerpoint/2010/main" val="2521511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09C27B-3BE9-709B-8FC1-BFAE9F3E17E8}"/>
              </a:ext>
            </a:extLst>
          </p:cNvPr>
          <p:cNvPicPr>
            <a:picLocks noChangeAspect="1"/>
          </p:cNvPicPr>
          <p:nvPr/>
        </p:nvPicPr>
        <p:blipFill>
          <a:blip r:embed="rId2"/>
          <a:stretch>
            <a:fillRect/>
          </a:stretch>
        </p:blipFill>
        <p:spPr>
          <a:xfrm>
            <a:off x="1412910" y="0"/>
            <a:ext cx="6318180" cy="6858000"/>
          </a:xfrm>
          <a:prstGeom prst="rect">
            <a:avLst/>
          </a:prstGeom>
        </p:spPr>
      </p:pic>
    </p:spTree>
    <p:extLst>
      <p:ext uri="{BB962C8B-B14F-4D97-AF65-F5344CB8AC3E}">
        <p14:creationId xmlns:p14="http://schemas.microsoft.com/office/powerpoint/2010/main" val="2685153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593F-C7AB-42D4-3441-7DBFF997B3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F5A1A9-49F5-3C0F-BE4A-E7B9FED65512}"/>
              </a:ext>
            </a:extLst>
          </p:cNvPr>
          <p:cNvPicPr>
            <a:picLocks noChangeAspect="1"/>
          </p:cNvPicPr>
          <p:nvPr/>
        </p:nvPicPr>
        <p:blipFill>
          <a:blip r:embed="rId2"/>
          <a:stretch>
            <a:fillRect/>
          </a:stretch>
        </p:blipFill>
        <p:spPr>
          <a:xfrm>
            <a:off x="1245699" y="0"/>
            <a:ext cx="6652602" cy="6858000"/>
          </a:xfrm>
          <a:prstGeom prst="rect">
            <a:avLst/>
          </a:prstGeom>
        </p:spPr>
      </p:pic>
    </p:spTree>
    <p:extLst>
      <p:ext uri="{BB962C8B-B14F-4D97-AF65-F5344CB8AC3E}">
        <p14:creationId xmlns:p14="http://schemas.microsoft.com/office/powerpoint/2010/main" val="388348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A9CF-0EA7-B2AD-CEF9-77943637FD2C}"/>
              </a:ext>
            </a:extLst>
          </p:cNvPr>
          <p:cNvSpPr>
            <a:spLocks noGrp="1"/>
          </p:cNvSpPr>
          <p:nvPr>
            <p:ph type="title"/>
          </p:nvPr>
        </p:nvSpPr>
        <p:spPr/>
        <p:txBody>
          <a:bodyPr/>
          <a:lstStyle/>
          <a:p>
            <a:r>
              <a:rPr lang="en" sz="3200" dirty="0">
                <a:solidFill>
                  <a:schemeClr val="tx1"/>
                </a:solidFill>
                <a:latin typeface="Encode Sans"/>
                <a:sym typeface="Encode Sans"/>
              </a:rPr>
              <a:t>M</a:t>
            </a:r>
            <a:r>
              <a:rPr lang="en" sz="3200" dirty="0">
                <a:solidFill>
                  <a:schemeClr val="tx1"/>
                </a:solidFill>
                <a:latin typeface="Encode Sans"/>
                <a:ea typeface="Encode Sans"/>
                <a:cs typeface="Encode Sans"/>
                <a:sym typeface="Encode Sans"/>
              </a:rPr>
              <a:t>y Scholastic and Pedagogical Journey: Teacher</a:t>
            </a:r>
            <a:endParaRPr lang="en-US" dirty="0"/>
          </a:p>
        </p:txBody>
      </p:sp>
      <p:sp>
        <p:nvSpPr>
          <p:cNvPr id="3" name="Text Placeholder 2">
            <a:extLst>
              <a:ext uri="{FF2B5EF4-FFF2-40B4-BE49-F238E27FC236}">
                <a16:creationId xmlns:a16="http://schemas.microsoft.com/office/drawing/2014/main" id="{9A6B2911-D8C2-B145-35E7-68693B89799D}"/>
              </a:ext>
            </a:extLst>
          </p:cNvPr>
          <p:cNvSpPr>
            <a:spLocks noGrp="1"/>
          </p:cNvSpPr>
          <p:nvPr>
            <p:ph type="body" idx="1"/>
          </p:nvPr>
        </p:nvSpPr>
        <p:spPr/>
        <p:txBody>
          <a:bodyPr/>
          <a:lstStyle/>
          <a:p>
            <a:pPr marL="457197" indent="-342900"/>
            <a:r>
              <a:rPr lang="en-US" dirty="0">
                <a:solidFill>
                  <a:schemeClr val="tx1"/>
                </a:solidFill>
              </a:rPr>
              <a:t>Courses</a:t>
            </a:r>
          </a:p>
          <a:p>
            <a:pPr marL="914397" lvl="1" indent="-342900"/>
            <a:r>
              <a:rPr lang="en-US" dirty="0">
                <a:solidFill>
                  <a:schemeClr val="tx1"/>
                </a:solidFill>
              </a:rPr>
              <a:t>200-level outreach courses taught in English</a:t>
            </a:r>
          </a:p>
          <a:p>
            <a:pPr marL="914397" lvl="1" indent="-342900"/>
            <a:r>
              <a:rPr lang="en-US" dirty="0">
                <a:solidFill>
                  <a:schemeClr val="tx1"/>
                </a:solidFill>
              </a:rPr>
              <a:t>300-level courses for the major taught in English</a:t>
            </a:r>
          </a:p>
          <a:p>
            <a:pPr marL="914397" lvl="1" indent="-342900"/>
            <a:r>
              <a:rPr lang="en-US" dirty="0">
                <a:solidFill>
                  <a:schemeClr val="tx1"/>
                </a:solidFill>
              </a:rPr>
              <a:t>300-level advanced intermediate courses taught in French</a:t>
            </a:r>
          </a:p>
          <a:p>
            <a:pPr marL="914397" lvl="1" indent="-342900"/>
            <a:r>
              <a:rPr lang="en-US" dirty="0">
                <a:solidFill>
                  <a:schemeClr val="tx1"/>
                </a:solidFill>
              </a:rPr>
              <a:t>400-level upper division courses for the major taught in French or French/English</a:t>
            </a:r>
          </a:p>
          <a:p>
            <a:pPr marL="457197" indent="-342900"/>
            <a:r>
              <a:rPr lang="en-US" dirty="0">
                <a:solidFill>
                  <a:schemeClr val="tx1"/>
                </a:solidFill>
              </a:rPr>
              <a:t>Approach</a:t>
            </a:r>
          </a:p>
          <a:p>
            <a:pPr marL="914397" lvl="1" indent="-342900"/>
            <a:r>
              <a:rPr lang="en-US" dirty="0">
                <a:solidFill>
                  <a:schemeClr val="tx1"/>
                </a:solidFill>
              </a:rPr>
              <a:t>Inclusive Pedagogies</a:t>
            </a:r>
          </a:p>
          <a:p>
            <a:pPr marL="914397" lvl="1" indent="-342900"/>
            <a:r>
              <a:rPr lang="en-US" dirty="0">
                <a:solidFill>
                  <a:schemeClr val="tx1"/>
                </a:solidFill>
              </a:rPr>
              <a:t>Active and Engaged Teaching</a:t>
            </a:r>
          </a:p>
          <a:p>
            <a:pPr marL="914397" lvl="1" indent="-342900"/>
            <a:r>
              <a:rPr lang="en-US" dirty="0">
                <a:solidFill>
                  <a:schemeClr val="tx1"/>
                </a:solidFill>
              </a:rPr>
              <a:t>Growth Oriented</a:t>
            </a:r>
          </a:p>
          <a:p>
            <a:endParaRPr lang="en-US" dirty="0"/>
          </a:p>
        </p:txBody>
      </p:sp>
    </p:spTree>
    <p:extLst>
      <p:ext uri="{BB962C8B-B14F-4D97-AF65-F5344CB8AC3E}">
        <p14:creationId xmlns:p14="http://schemas.microsoft.com/office/powerpoint/2010/main" val="344718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14B14-E16B-9F9F-DFB8-6D4A887EA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CB75B-9C56-0C7A-C49C-ED6BAA2F0B3A}"/>
              </a:ext>
            </a:extLst>
          </p:cNvPr>
          <p:cNvSpPr>
            <a:spLocks noGrp="1"/>
          </p:cNvSpPr>
          <p:nvPr>
            <p:ph type="title"/>
          </p:nvPr>
        </p:nvSpPr>
        <p:spPr/>
        <p:txBody>
          <a:bodyPr/>
          <a:lstStyle/>
          <a:p>
            <a:r>
              <a:rPr lang="en" sz="3200" dirty="0">
                <a:solidFill>
                  <a:schemeClr val="tx1"/>
                </a:solidFill>
                <a:latin typeface="Encode Sans"/>
                <a:sym typeface="Encode Sans"/>
              </a:rPr>
              <a:t>M</a:t>
            </a:r>
            <a:r>
              <a:rPr lang="en" sz="3200" dirty="0">
                <a:solidFill>
                  <a:schemeClr val="tx1"/>
                </a:solidFill>
                <a:latin typeface="Encode Sans"/>
                <a:ea typeface="Encode Sans"/>
                <a:cs typeface="Encode Sans"/>
                <a:sym typeface="Encode Sans"/>
              </a:rPr>
              <a:t>y Scholastic and Pedagogical Journey: Teacher</a:t>
            </a:r>
            <a:endParaRPr lang="en-US" dirty="0"/>
          </a:p>
        </p:txBody>
      </p:sp>
      <p:sp>
        <p:nvSpPr>
          <p:cNvPr id="3" name="Text Placeholder 2">
            <a:extLst>
              <a:ext uri="{FF2B5EF4-FFF2-40B4-BE49-F238E27FC236}">
                <a16:creationId xmlns:a16="http://schemas.microsoft.com/office/drawing/2014/main" id="{4401CD83-88CE-EB13-9C35-4DB984D71FC5}"/>
              </a:ext>
            </a:extLst>
          </p:cNvPr>
          <p:cNvSpPr>
            <a:spLocks noGrp="1"/>
          </p:cNvSpPr>
          <p:nvPr>
            <p:ph type="body" idx="1"/>
          </p:nvPr>
        </p:nvSpPr>
        <p:spPr/>
        <p:txBody>
          <a:bodyPr/>
          <a:lstStyle/>
          <a:p>
            <a:pPr marL="457197" indent="-342900"/>
            <a:r>
              <a:rPr lang="en-US" dirty="0">
                <a:solidFill>
                  <a:schemeClr val="tx1"/>
                </a:solidFill>
              </a:rPr>
              <a:t>Courses</a:t>
            </a:r>
          </a:p>
          <a:p>
            <a:pPr lvl="1">
              <a:lnSpc>
                <a:spcPct val="150000"/>
              </a:lnSpc>
            </a:pPr>
            <a:r>
              <a:rPr lang="en-US" sz="1600" dirty="0">
                <a:solidFill>
                  <a:srgbClr val="32006E"/>
                </a:solidFill>
              </a:rPr>
              <a:t>French 225: Dealing with Death in Francophone Lit and Media </a:t>
            </a:r>
          </a:p>
          <a:p>
            <a:pPr lvl="1">
              <a:lnSpc>
                <a:spcPct val="150000"/>
              </a:lnSpc>
            </a:pPr>
            <a:r>
              <a:rPr lang="en-US" sz="1600" dirty="0">
                <a:solidFill>
                  <a:srgbClr val="32006E"/>
                </a:solidFill>
              </a:rPr>
              <a:t>French 229: Comparative Immigrant Cultural Production </a:t>
            </a:r>
          </a:p>
          <a:p>
            <a:pPr lvl="1">
              <a:lnSpc>
                <a:spcPct val="150000"/>
              </a:lnSpc>
            </a:pPr>
            <a:r>
              <a:rPr lang="en-US" sz="1600" dirty="0">
                <a:solidFill>
                  <a:srgbClr val="32006E"/>
                </a:solidFill>
              </a:rPr>
              <a:t>French 301: Language and Music in the Francophone World </a:t>
            </a:r>
          </a:p>
          <a:p>
            <a:pPr lvl="1">
              <a:lnSpc>
                <a:spcPct val="150000"/>
              </a:lnSpc>
            </a:pPr>
            <a:r>
              <a:rPr lang="en-US" sz="1600" dirty="0">
                <a:solidFill>
                  <a:srgbClr val="32006E"/>
                </a:solidFill>
              </a:rPr>
              <a:t>French 304: Issues and Perspectives in French and Francophone Studies </a:t>
            </a:r>
          </a:p>
          <a:p>
            <a:pPr lvl="1">
              <a:lnSpc>
                <a:spcPct val="150000"/>
              </a:lnSpc>
            </a:pPr>
            <a:r>
              <a:rPr lang="en-US" sz="1600" dirty="0">
                <a:solidFill>
                  <a:srgbClr val="32006E"/>
                </a:solidFill>
              </a:rPr>
              <a:t>French 320: French Language and Cultural Identity </a:t>
            </a:r>
          </a:p>
          <a:p>
            <a:pPr lvl="1">
              <a:lnSpc>
                <a:spcPct val="150000"/>
              </a:lnSpc>
            </a:pPr>
            <a:r>
              <a:rPr lang="en-US" sz="1600" dirty="0">
                <a:solidFill>
                  <a:srgbClr val="32006E"/>
                </a:solidFill>
              </a:rPr>
              <a:t>French 378: The Making of Contemporary France </a:t>
            </a:r>
          </a:p>
          <a:p>
            <a:pPr lvl="1">
              <a:lnSpc>
                <a:spcPct val="150000"/>
              </a:lnSpc>
            </a:pPr>
            <a:r>
              <a:rPr lang="en-US" sz="1600" dirty="0">
                <a:solidFill>
                  <a:srgbClr val="32006E"/>
                </a:solidFill>
              </a:rPr>
              <a:t>French 448: Cultures of Franco-America (mixed grad/undergrad)</a:t>
            </a:r>
          </a:p>
          <a:p>
            <a:pPr lvl="1">
              <a:lnSpc>
                <a:spcPct val="150000"/>
              </a:lnSpc>
            </a:pPr>
            <a:r>
              <a:rPr lang="en-US" sz="1600" dirty="0">
                <a:solidFill>
                  <a:srgbClr val="32006E"/>
                </a:solidFill>
              </a:rPr>
              <a:t>French 578: Qualitative Research Methods (grad)</a:t>
            </a:r>
            <a:endParaRPr lang="en-US" dirty="0"/>
          </a:p>
        </p:txBody>
      </p:sp>
    </p:spTree>
    <p:extLst>
      <p:ext uri="{BB962C8B-B14F-4D97-AF65-F5344CB8AC3E}">
        <p14:creationId xmlns:p14="http://schemas.microsoft.com/office/powerpoint/2010/main" val="3471556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33DA-FA37-C3D5-097E-C25DCEA62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11132-FC0A-84B1-738C-13CBFAC8B34C}"/>
              </a:ext>
            </a:extLst>
          </p:cNvPr>
          <p:cNvSpPr>
            <a:spLocks noGrp="1"/>
          </p:cNvSpPr>
          <p:nvPr>
            <p:ph type="title"/>
          </p:nvPr>
        </p:nvSpPr>
        <p:spPr/>
        <p:txBody>
          <a:bodyPr/>
          <a:lstStyle/>
          <a:p>
            <a:r>
              <a:rPr lang="en" sz="3200" dirty="0">
                <a:solidFill>
                  <a:schemeClr val="tx1"/>
                </a:solidFill>
                <a:latin typeface="Encode Sans"/>
                <a:sym typeface="Encode Sans"/>
              </a:rPr>
              <a:t>M</a:t>
            </a:r>
            <a:r>
              <a:rPr lang="en" sz="3200" dirty="0">
                <a:solidFill>
                  <a:schemeClr val="tx1"/>
                </a:solidFill>
                <a:latin typeface="Encode Sans"/>
                <a:ea typeface="Encode Sans"/>
                <a:cs typeface="Encode Sans"/>
                <a:sym typeface="Encode Sans"/>
              </a:rPr>
              <a:t>y Scholastic and Pedagogical Journey: Administrator</a:t>
            </a:r>
            <a:endParaRPr lang="en-US" dirty="0"/>
          </a:p>
        </p:txBody>
      </p:sp>
      <p:sp>
        <p:nvSpPr>
          <p:cNvPr id="3" name="Text Placeholder 2">
            <a:extLst>
              <a:ext uri="{FF2B5EF4-FFF2-40B4-BE49-F238E27FC236}">
                <a16:creationId xmlns:a16="http://schemas.microsoft.com/office/drawing/2014/main" id="{1CFA5517-F7E3-3315-1C38-7FAB320ED48B}"/>
              </a:ext>
            </a:extLst>
          </p:cNvPr>
          <p:cNvSpPr>
            <a:spLocks noGrp="1"/>
          </p:cNvSpPr>
          <p:nvPr>
            <p:ph type="body" idx="1"/>
          </p:nvPr>
        </p:nvSpPr>
        <p:spPr/>
        <p:txBody>
          <a:bodyPr/>
          <a:lstStyle/>
          <a:p>
            <a:pPr marL="457197" indent="-342900"/>
            <a:r>
              <a:rPr lang="en-US">
                <a:solidFill>
                  <a:schemeClr val="tx1"/>
                </a:solidFill>
              </a:rPr>
              <a:t>Inaugural </a:t>
            </a:r>
            <a:r>
              <a:rPr lang="en-US" dirty="0">
                <a:solidFill>
                  <a:schemeClr val="tx1"/>
                </a:solidFill>
              </a:rPr>
              <a:t>Associate Dean for Equity, Justice, and Inclusion in the College of Arts and Sciences</a:t>
            </a:r>
          </a:p>
          <a:p>
            <a:pPr marL="914397" lvl="1" indent="-342900"/>
            <a:r>
              <a:rPr lang="en-US" sz="1800" dirty="0">
                <a:solidFill>
                  <a:schemeClr val="tx1"/>
                </a:solidFill>
                <a:latin typeface="Arial" panose="020B0604020202020204" pitchFamily="34" charset="0"/>
                <a:ea typeface="Arial" panose="020B0604020202020204" pitchFamily="34" charset="0"/>
              </a:rPr>
              <a:t>Spearheaded two college-wide climate surveys</a:t>
            </a:r>
          </a:p>
          <a:p>
            <a:pPr marL="914397" lvl="1" indent="-342900"/>
            <a:r>
              <a:rPr lang="en-US" sz="1800" dirty="0">
                <a:solidFill>
                  <a:schemeClr val="tx1"/>
                </a:solidFill>
                <a:latin typeface="Arial" panose="020B0604020202020204" pitchFamily="34" charset="0"/>
                <a:ea typeface="Arial" panose="020B0604020202020204" pitchFamily="34" charset="0"/>
              </a:rPr>
              <a:t>Created a mechanism for co-sponsoring EJI-related events</a:t>
            </a:r>
          </a:p>
          <a:p>
            <a:pPr marL="914397" lvl="1" indent="-342900"/>
            <a:r>
              <a:rPr lang="en-US" sz="1800" dirty="0">
                <a:solidFill>
                  <a:schemeClr val="tx1"/>
                </a:solidFill>
                <a:latin typeface="Arial" panose="020B0604020202020204" pitchFamily="34" charset="0"/>
                <a:ea typeface="Arial" panose="020B0604020202020204" pitchFamily="34" charset="0"/>
              </a:rPr>
              <a:t>Started a mentorship program</a:t>
            </a:r>
          </a:p>
          <a:p>
            <a:pPr marL="914397" lvl="1" indent="-342900"/>
            <a:r>
              <a:rPr lang="en-US" sz="1800" dirty="0">
                <a:solidFill>
                  <a:schemeClr val="tx1"/>
                </a:solidFill>
                <a:latin typeface="Arial" panose="020B0604020202020204" pitchFamily="34" charset="0"/>
                <a:ea typeface="Arial" panose="020B0604020202020204" pitchFamily="34" charset="0"/>
              </a:rPr>
              <a:t>Built a multi-pronged initiative around inclusive pedagogies</a:t>
            </a:r>
          </a:p>
          <a:p>
            <a:pPr marL="914397" lvl="1" indent="-342900"/>
            <a:r>
              <a:rPr lang="en-US" sz="1800" dirty="0">
                <a:solidFill>
                  <a:schemeClr val="tx1"/>
                </a:solidFill>
                <a:latin typeface="Arial" panose="020B0604020202020204" pitchFamily="34" charset="0"/>
                <a:ea typeface="Arial" panose="020B0604020202020204" pitchFamily="34" charset="0"/>
              </a:rPr>
              <a:t>Created a website with resources including a searchable repository </a:t>
            </a:r>
            <a:endParaRPr lang="en-US" sz="1800" dirty="0">
              <a:solidFill>
                <a:schemeClr val="tx1"/>
              </a:solidFill>
            </a:endParaRPr>
          </a:p>
        </p:txBody>
      </p:sp>
    </p:spTree>
    <p:extLst>
      <p:ext uri="{BB962C8B-B14F-4D97-AF65-F5344CB8AC3E}">
        <p14:creationId xmlns:p14="http://schemas.microsoft.com/office/powerpoint/2010/main" val="6994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9789-D648-9800-1724-AEC8F6F4D48C}"/>
              </a:ext>
            </a:extLst>
          </p:cNvPr>
          <p:cNvSpPr>
            <a:spLocks noGrp="1"/>
          </p:cNvSpPr>
          <p:nvPr>
            <p:ph type="title"/>
          </p:nvPr>
        </p:nvSpPr>
        <p:spPr/>
        <p:txBody>
          <a:bodyPr/>
          <a:lstStyle/>
          <a:p>
            <a:r>
              <a:rPr lang="en-US" dirty="0"/>
              <a:t>Anti-DEI Backlash</a:t>
            </a:r>
          </a:p>
        </p:txBody>
      </p:sp>
      <p:sp>
        <p:nvSpPr>
          <p:cNvPr id="3" name="Text Placeholder 2">
            <a:extLst>
              <a:ext uri="{FF2B5EF4-FFF2-40B4-BE49-F238E27FC236}">
                <a16:creationId xmlns:a16="http://schemas.microsoft.com/office/drawing/2014/main" id="{F395E2B1-6361-2D17-58B4-63A9C83E761A}"/>
              </a:ext>
            </a:extLst>
          </p:cNvPr>
          <p:cNvSpPr>
            <a:spLocks noGrp="1"/>
          </p:cNvSpPr>
          <p:nvPr>
            <p:ph type="body" idx="1"/>
          </p:nvPr>
        </p:nvSpPr>
        <p:spPr>
          <a:xfrm>
            <a:off x="659305" y="1736725"/>
            <a:ext cx="8076900" cy="2707953"/>
          </a:xfrm>
        </p:spPr>
        <p:txBody>
          <a:bodyPr/>
          <a:lstStyle/>
          <a:p>
            <a:pPr>
              <a:spcAft>
                <a:spcPts val="600"/>
              </a:spcAft>
            </a:pPr>
            <a:r>
              <a:rPr lang="en-US" dirty="0"/>
              <a:t>Tracking Higher Ed’s Dismantling of DEI </a:t>
            </a:r>
          </a:p>
          <a:p>
            <a:pPr>
              <a:spcAft>
                <a:spcPts val="600"/>
              </a:spcAft>
            </a:pPr>
            <a:r>
              <a:rPr lang="en-US" dirty="0"/>
              <a:t>DEI Legislation Tracker </a:t>
            </a:r>
          </a:p>
          <a:p>
            <a:pPr lvl="1">
              <a:spcAft>
                <a:spcPts val="600"/>
              </a:spcAft>
            </a:pPr>
            <a:r>
              <a:rPr lang="en-US" dirty="0"/>
              <a:t>Since 2023, 152 bills have been introduced in 30 states and US Congress</a:t>
            </a:r>
          </a:p>
          <a:p>
            <a:pPr lvl="1">
              <a:spcAft>
                <a:spcPts val="600"/>
              </a:spcAft>
            </a:pPr>
            <a:r>
              <a:rPr lang="en-US" dirty="0"/>
              <a:t>32 have become law, 110 have been tabled, failed to pass, or been vetoed</a:t>
            </a:r>
          </a:p>
          <a:p>
            <a:endParaRPr lang="en-US" dirty="0"/>
          </a:p>
        </p:txBody>
      </p:sp>
      <p:sp>
        <p:nvSpPr>
          <p:cNvPr id="5" name="TextBox 4">
            <a:extLst>
              <a:ext uri="{FF2B5EF4-FFF2-40B4-BE49-F238E27FC236}">
                <a16:creationId xmlns:a16="http://schemas.microsoft.com/office/drawing/2014/main" id="{BB59A03D-1B22-0991-42F0-2534EC216B1A}"/>
              </a:ext>
            </a:extLst>
          </p:cNvPr>
          <p:cNvSpPr txBox="1"/>
          <p:nvPr/>
        </p:nvSpPr>
        <p:spPr>
          <a:xfrm>
            <a:off x="439612" y="4985622"/>
            <a:ext cx="8516286" cy="954107"/>
          </a:xfrm>
          <a:prstGeom prst="rect">
            <a:avLst/>
          </a:prstGeom>
          <a:noFill/>
        </p:spPr>
        <p:txBody>
          <a:bodyPr wrap="square">
            <a:spAutoFit/>
          </a:bodyPr>
          <a:lstStyle/>
          <a:p>
            <a:pPr marL="285750" indent="-285750">
              <a:buFont typeface="Arial" panose="020B0604020202020204" pitchFamily="34" charset="0"/>
              <a:buChar char="•"/>
            </a:pPr>
            <a:r>
              <a:rPr lang="en-US" dirty="0"/>
              <a:t>https://</a:t>
            </a:r>
            <a:r>
              <a:rPr lang="en-US" dirty="0" err="1"/>
              <a:t>www.chronicle.com</a:t>
            </a:r>
            <a:r>
              <a:rPr lang="en-US" dirty="0"/>
              <a:t>/article/tracking-higher-eds-dismantling-of-</a:t>
            </a:r>
            <a:r>
              <a:rPr lang="en-US" dirty="0" err="1"/>
              <a:t>dei</a:t>
            </a:r>
            <a:endParaRPr lang="en-US" dirty="0"/>
          </a:p>
          <a:p>
            <a:pPr marL="285750" indent="-285750">
              <a:buFont typeface="Arial" panose="020B0604020202020204" pitchFamily="34" charset="0"/>
              <a:buChar char="•"/>
            </a:pPr>
            <a:r>
              <a:rPr lang="en-US" dirty="0"/>
              <a:t>https://</a:t>
            </a:r>
            <a:r>
              <a:rPr lang="en-US" dirty="0" err="1"/>
              <a:t>www.chronicle.com</a:t>
            </a:r>
            <a:r>
              <a:rPr lang="en-US" dirty="0"/>
              <a:t>/article/here-are-the-states-where-lawmakers-are-seeking-to-ban-colleges-dei-efforts</a:t>
            </a:r>
          </a:p>
          <a:p>
            <a:endParaRPr lang="en-US" dirty="0"/>
          </a:p>
        </p:txBody>
      </p:sp>
    </p:spTree>
    <p:extLst>
      <p:ext uri="{BB962C8B-B14F-4D97-AF65-F5344CB8AC3E}">
        <p14:creationId xmlns:p14="http://schemas.microsoft.com/office/powerpoint/2010/main" val="104663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CDE98-1D59-0013-2F7E-6F9D86CA7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9DB2D-A0A9-744E-2AD8-86291A31C39D}"/>
              </a:ext>
            </a:extLst>
          </p:cNvPr>
          <p:cNvSpPr>
            <a:spLocks noGrp="1"/>
          </p:cNvSpPr>
          <p:nvPr>
            <p:ph type="title"/>
          </p:nvPr>
        </p:nvSpPr>
        <p:spPr>
          <a:xfrm>
            <a:off x="671757" y="371511"/>
            <a:ext cx="8064600" cy="623912"/>
          </a:xfrm>
        </p:spPr>
        <p:txBody>
          <a:bodyPr/>
          <a:lstStyle/>
          <a:p>
            <a:r>
              <a:rPr lang="en-US" dirty="0"/>
              <a:t>Anti-DEI Backlash</a:t>
            </a:r>
          </a:p>
        </p:txBody>
      </p:sp>
      <p:pic>
        <p:nvPicPr>
          <p:cNvPr id="7" name="Picture 6">
            <a:extLst>
              <a:ext uri="{FF2B5EF4-FFF2-40B4-BE49-F238E27FC236}">
                <a16:creationId xmlns:a16="http://schemas.microsoft.com/office/drawing/2014/main" id="{E3CC759A-1613-CA2A-F823-4C1C6DAD95BE}"/>
              </a:ext>
            </a:extLst>
          </p:cNvPr>
          <p:cNvPicPr>
            <a:picLocks noChangeAspect="1"/>
          </p:cNvPicPr>
          <p:nvPr/>
        </p:nvPicPr>
        <p:blipFill>
          <a:blip r:embed="rId2"/>
          <a:stretch>
            <a:fillRect/>
          </a:stretch>
        </p:blipFill>
        <p:spPr>
          <a:xfrm>
            <a:off x="530332" y="1131072"/>
            <a:ext cx="8171301" cy="5563762"/>
          </a:xfrm>
          <a:prstGeom prst="rect">
            <a:avLst/>
          </a:prstGeom>
        </p:spPr>
      </p:pic>
    </p:spTree>
    <p:extLst>
      <p:ext uri="{BB962C8B-B14F-4D97-AF65-F5344CB8AC3E}">
        <p14:creationId xmlns:p14="http://schemas.microsoft.com/office/powerpoint/2010/main" val="3595962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298F-503E-00C0-F913-6711622A4BCE}"/>
              </a:ext>
            </a:extLst>
          </p:cNvPr>
          <p:cNvSpPr>
            <a:spLocks noGrp="1"/>
          </p:cNvSpPr>
          <p:nvPr>
            <p:ph type="title"/>
          </p:nvPr>
        </p:nvSpPr>
        <p:spPr/>
        <p:txBody>
          <a:bodyPr/>
          <a:lstStyle/>
          <a:p>
            <a:r>
              <a:rPr lang="en-US" dirty="0"/>
              <a:t>Reactions</a:t>
            </a:r>
          </a:p>
        </p:txBody>
      </p:sp>
      <p:sp>
        <p:nvSpPr>
          <p:cNvPr id="3" name="Text Placeholder 2">
            <a:extLst>
              <a:ext uri="{FF2B5EF4-FFF2-40B4-BE49-F238E27FC236}">
                <a16:creationId xmlns:a16="http://schemas.microsoft.com/office/drawing/2014/main" id="{E4509B27-4C7E-B095-4F7F-7817EA637029}"/>
              </a:ext>
            </a:extLst>
          </p:cNvPr>
          <p:cNvSpPr>
            <a:spLocks noGrp="1"/>
          </p:cNvSpPr>
          <p:nvPr>
            <p:ph type="body" idx="1"/>
          </p:nvPr>
        </p:nvSpPr>
        <p:spPr/>
        <p:txBody>
          <a:bodyPr/>
          <a:lstStyle/>
          <a:p>
            <a:r>
              <a:rPr lang="en-US" dirty="0"/>
              <a:t>Threats to academic freedom</a:t>
            </a:r>
          </a:p>
          <a:p>
            <a:pPr lvl="1"/>
            <a:r>
              <a:rPr lang="en-US" dirty="0"/>
              <a:t>Self-censorship, preemptive compliance, and a tendency to let compliance concerns take up too much space</a:t>
            </a:r>
          </a:p>
          <a:p>
            <a:pPr lvl="1"/>
            <a:r>
              <a:rPr lang="en-US" dirty="0"/>
              <a:t>Worrying about objections</a:t>
            </a:r>
          </a:p>
          <a:p>
            <a:pPr lvl="1"/>
            <a:r>
              <a:rPr lang="en-US" dirty="0"/>
              <a:t>Retreat from one’s mission</a:t>
            </a:r>
          </a:p>
          <a:p>
            <a:r>
              <a:rPr lang="en-US" dirty="0"/>
              <a:t>Changing terminology</a:t>
            </a:r>
          </a:p>
          <a:p>
            <a:pPr lvl="1"/>
            <a:r>
              <a:rPr lang="en-US" dirty="0"/>
              <a:t>Can’t be the primary strategy</a:t>
            </a:r>
          </a:p>
          <a:p>
            <a:pPr lvl="1"/>
            <a:r>
              <a:rPr lang="en-US" dirty="0"/>
              <a:t>Provides false sense of safety while underlying retreat continues</a:t>
            </a:r>
          </a:p>
          <a:p>
            <a:pPr lvl="1"/>
            <a:r>
              <a:rPr lang="en-US" dirty="0"/>
              <a:t>Need to be able to describe our work in plain language</a:t>
            </a:r>
          </a:p>
        </p:txBody>
      </p:sp>
    </p:spTree>
    <p:extLst>
      <p:ext uri="{BB962C8B-B14F-4D97-AF65-F5344CB8AC3E}">
        <p14:creationId xmlns:p14="http://schemas.microsoft.com/office/powerpoint/2010/main" val="334429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8">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otalTime>1687</TotalTime>
  <Words>1701</Words>
  <Application>Microsoft Macintosh PowerPoint</Application>
  <PresentationFormat>On-screen Show (4:3)</PresentationFormat>
  <Paragraphs>168</Paragraphs>
  <Slides>39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Merriweather Sans</vt:lpstr>
      <vt:lpstr>Encode Sans</vt:lpstr>
      <vt:lpstr>Open Sans</vt:lpstr>
      <vt:lpstr>Helvetica</vt:lpstr>
      <vt:lpstr>Calibri</vt:lpstr>
      <vt:lpstr>Arial</vt:lpstr>
      <vt:lpstr>Encode Sans Black</vt:lpstr>
      <vt:lpstr>Office Theme</vt:lpstr>
      <vt:lpstr>Reaffirming Commitments to Equity, Justice, and Inclusion in the Current Climate </vt:lpstr>
      <vt:lpstr>Agenda</vt:lpstr>
      <vt:lpstr>My Scholastic and Pedagogical Journey: Researcher</vt:lpstr>
      <vt:lpstr>My Scholastic and Pedagogical Journey: Teacher</vt:lpstr>
      <vt:lpstr>My Scholastic and Pedagogical Journey: Teacher</vt:lpstr>
      <vt:lpstr>My Scholastic and Pedagogical Journey: Administrator</vt:lpstr>
      <vt:lpstr>Anti-DEI Backlash</vt:lpstr>
      <vt:lpstr>Anti-DEI Backlash</vt:lpstr>
      <vt:lpstr>Reactions</vt:lpstr>
      <vt:lpstr>James Banks</vt:lpstr>
      <vt:lpstr>Tia Brown McNair</vt:lpstr>
      <vt:lpstr>Brian Soucek</vt:lpstr>
      <vt:lpstr>Regent Policy No. 33</vt:lpstr>
      <vt:lpstr>The Framing of “Illegal DEI”</vt:lpstr>
      <vt:lpstr>Supreme Court Ruling</vt:lpstr>
      <vt:lpstr>Initiative 200 (1998) and Compliance</vt:lpstr>
      <vt:lpstr>Broadening Access by Using Diversity as a Goal not a Mechanism</vt:lpstr>
      <vt:lpstr>DEI Work Sustains Excellence</vt:lpstr>
      <vt:lpstr>Move Beyond Generic Vocabulary</vt:lpstr>
      <vt:lpstr>Defending Academic Freedom</vt:lpstr>
      <vt:lpstr>The Dangers of Neutrality</vt:lpstr>
      <vt:lpstr>The Costs of Retreat</vt:lpstr>
      <vt:lpstr>What Can Universities Do?</vt:lpstr>
      <vt:lpstr>What Can Universities Do?</vt:lpstr>
      <vt:lpstr>More Important than Ever</vt:lpstr>
      <vt:lpstr>Opportunities</vt:lpstr>
      <vt:lpstr>College of Arts and Sciences</vt:lpstr>
      <vt:lpstr>PowerPoint Presentation</vt:lpstr>
      <vt:lpstr>PowerPoint Presentation</vt:lpstr>
      <vt:lpstr>CAS Mentorship Program</vt:lpstr>
      <vt:lpstr>Mentorship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Alanya Cannon</dc:creator>
  <cp:lastModifiedBy>Maya A. Smith</cp:lastModifiedBy>
  <cp:revision>16</cp:revision>
  <dcterms:created xsi:type="dcterms:W3CDTF">2014-10-14T00:51:43Z</dcterms:created>
  <dcterms:modified xsi:type="dcterms:W3CDTF">2026-06-04T15:35:20Z</dcterms:modified>
</cp:coreProperties>
</file>